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8288000" cy="10287000"/>
  <p:notesSz cx="6858000" cy="9144000"/>
  <p:embeddedFontLst>
    <p:embeddedFont>
      <p:font typeface="Avocado" panose="02000503000000000000" charset="0"/>
      <p:regular r:id="rId27"/>
    </p:embeddedFont>
    <p:embeddedFont>
      <p:font typeface="Bariol 1" panose="020B0604020202020204" charset="0"/>
      <p:regular r:id="rId28"/>
    </p:embeddedFont>
    <p:embeddedFont>
      <p:font typeface="Bariol 2" panose="020B0604020202020204" charset="0"/>
      <p:regular r:id="rId29"/>
    </p:embeddedFont>
    <p:embeddedFont>
      <p:font typeface="Bariol 3" panose="020B0604020202020204" charset="0"/>
      <p:regular r:id="rId30"/>
    </p:embeddedFont>
    <p:embeddedFont>
      <p:font typeface="Bariol 4" panose="020B0604020202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8" d="100"/>
          <a:sy n="68" d="100"/>
        </p:scale>
        <p:origin x="81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11.05.2026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Everyone!</a:t>
            </a:r>
          </a:p>
          <a:p>
            <a:endParaRPr lang="en-US"/>
          </a:p>
          <a:p>
            <a:r>
              <a:rPr lang="en-US"/>
              <a:t>This topic is a popular one, and its actually something that was directly requested from farmers in our Peer Learning Network along lakeshore of northern lower michigan. </a:t>
            </a:r>
          </a:p>
          <a:p>
            <a:endParaRPr lang="en-US"/>
          </a:p>
          <a:p>
            <a:r>
              <a:rPr lang="en-US"/>
              <a:t>We've open it up to a larger audience, but I want to encourage as much farmer participation in the chat and throughout our discussion as possible. I'm happy to pull people off mute to share insights or ask questions of the group. </a:t>
            </a:r>
          </a:p>
          <a:p>
            <a:endParaRPr lang="en-US"/>
          </a:p>
          <a:p>
            <a:r>
              <a:rPr lang="en-US"/>
              <a:t>In that vein. We'll start off today with an introduction to why a farm might be interested in adding agritourism to their business. Then we'll walk through some zoning, legal and licensing aspects to consider, and follow up with some specific examples of agritourism activities. </a:t>
            </a:r>
          </a:p>
          <a:p>
            <a:endParaRPr lang="en-US"/>
          </a:p>
          <a:p>
            <a:r>
              <a:rPr lang="en-US"/>
              <a:t>I'll be asking you to throw in some links to the farms you've seen do it really well, or that have been an inspiration to you, so please have those handy to drop in the chat!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First, Diversifying revenue streams. </a:t>
            </a:r>
          </a:p>
          <a:p>
            <a:endParaRPr lang="en-US"/>
          </a:p>
          <a:p>
            <a:r>
              <a:rPr lang="en-US"/>
              <a:t>If you rely solely on one source or method of revenue for your businesses' income you may be putting your business at risk. </a:t>
            </a:r>
          </a:p>
          <a:p>
            <a:endParaRPr lang="en-US"/>
          </a:p>
          <a:p>
            <a:r>
              <a:rPr lang="en-US"/>
              <a:t>As more competition enters the market place, costs increase or the economic forces out of your control seem to be impacting your customers spending, you could be feeling your margin thinning. </a:t>
            </a:r>
          </a:p>
          <a:p>
            <a:endParaRPr lang="en-US"/>
          </a:p>
          <a:p>
            <a:r>
              <a:rPr lang="en-US"/>
              <a:t>When we talk about diversifying I don't recommend spreading yourself thin, but having some variety, so that if one revenue stream slows in growth another can support the business as a whole, that's good strategy.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If direct to consumer sales at farmers markets is your thing, agritourism is a way to amplify those efforts.</a:t>
            </a:r>
          </a:p>
          <a:p>
            <a:endParaRPr lang="en-US"/>
          </a:p>
          <a:p>
            <a:r>
              <a:rPr lang="en-US"/>
              <a:t>You can increase sales at the farm, build awareness for your brand because people are coming directly to you, and you can do all of this without attending more markets, this means you won't need to  increase your labor costs to have someone sitting idly by until customers arrive, they can be on the farm actively participating in production.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If direct to consumer sales at farmers markets is your thing, agritourism is a way to amplify those efforts.</a:t>
            </a:r>
          </a:p>
          <a:p>
            <a:endParaRPr lang="en-US"/>
          </a:p>
          <a:p>
            <a:r>
              <a:rPr lang="en-US"/>
              <a:t>You can increase sales at the farm, build awareness for your brand because people are coming directly to you, and you can do all of this without attending more markets, this means you won't need to  increase your labor costs to have someone sitting idly by until customers arrive, they can be on the farm actively participating in production.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If direct to consumer sales at farmers markets is your thing, agritourism is a way to amplify those efforts.</a:t>
            </a:r>
          </a:p>
          <a:p>
            <a:endParaRPr lang="en-US"/>
          </a:p>
          <a:p>
            <a:r>
              <a:rPr lang="en-US"/>
              <a:t>You can increase sales at the farm, build awareness for your brand because people are coming directly to you, and you can do all of this without attending more markets, this means you won't need to  increase your labor costs to have someone sitting idly by until customers arrive, they can be on the farm actively participating in production.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With all of that said, just because you build it, doesn't mean they will come. At least not at first. </a:t>
            </a:r>
          </a:p>
          <a:p>
            <a:endParaRPr lang="en-US"/>
          </a:p>
          <a:p>
            <a:r>
              <a:rPr lang="en-US"/>
              <a:t>You need to make sure people are aware, and this is an easy checklist to make sure your basic marketing strategies are in place. </a:t>
            </a:r>
          </a:p>
          <a:p>
            <a:endParaRPr lang="en-US"/>
          </a:p>
          <a:p>
            <a:r>
              <a:rPr lang="en-US"/>
              <a:t>https://www.localfoodmarketing.com/downloadables/marketing-plan-checklist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With all of that said, just because you build it, doesn't mean they will come. At least not at first. </a:t>
            </a:r>
          </a:p>
          <a:p>
            <a:endParaRPr lang="en-US"/>
          </a:p>
          <a:p>
            <a:r>
              <a:rPr lang="en-US"/>
              <a:t>You need to make sure people are aware, and this is an easy checklist to make sure your basic marketing strategies are in place. </a:t>
            </a:r>
          </a:p>
          <a:p>
            <a:endParaRPr lang="en-US"/>
          </a:p>
          <a:p>
            <a:r>
              <a:rPr lang="en-US"/>
              <a:t>https://www.localfoodmarketing.com/downloadables/marketing-plan-checklist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First off some quick introductions. </a:t>
            </a:r>
          </a:p>
          <a:p>
            <a:endParaRPr lang="en-US"/>
          </a:p>
          <a:p>
            <a:r>
              <a:rPr lang="en-US"/>
              <a:t>My name is Tricia Phelps and I'm the CEO of Taste the Local Difference. </a:t>
            </a:r>
          </a:p>
          <a:p>
            <a:endParaRPr lang="en-US"/>
          </a:p>
          <a:p>
            <a:r>
              <a:rPr lang="en-US"/>
              <a:t>I've spent the last 15+ years in local food systems, I identify as an entrepreneur wearing many hats myself like all of you and I live in Traverse City Michigan which has a strong agritourism presence, a NYT article was just released highlighting over 10 of our partners in the agritourism space this week!</a:t>
            </a:r>
          </a:p>
          <a:p>
            <a:endParaRPr lang="en-US"/>
          </a:p>
          <a:p>
            <a:r>
              <a:rPr lang="en-US"/>
              <a:t>https://www.nytimes.com/2025/05/26/travel/michigan-road-trip-grand-traverse-bay.html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why are we talking about agritourism anyways?</a:t>
            </a:r>
          </a:p>
          <a:p>
            <a:endParaRPr lang="en-US"/>
          </a:p>
          <a:p>
            <a:r>
              <a:rPr lang="en-US"/>
              <a:t>Well there are some key reasons we'll talk a little more about here.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First, Diversifying revenue streams. </a:t>
            </a:r>
          </a:p>
          <a:p>
            <a:endParaRPr lang="en-US"/>
          </a:p>
          <a:p>
            <a:r>
              <a:rPr lang="en-US"/>
              <a:t>If you rely solely on one source or method of revenue for your businesses' income you may be putting your business at risk. </a:t>
            </a:r>
          </a:p>
          <a:p>
            <a:endParaRPr lang="en-US"/>
          </a:p>
          <a:p>
            <a:r>
              <a:rPr lang="en-US"/>
              <a:t>As more competition enters the market place, costs increase or the economic forces out of your control seem to be impacting your customers spending, you could be feeling your margin thinning. </a:t>
            </a:r>
          </a:p>
          <a:p>
            <a:endParaRPr lang="en-US"/>
          </a:p>
          <a:p>
            <a:r>
              <a:rPr lang="en-US"/>
              <a:t>When we talk about diversifying I don't recommend spreading yourself thin, but having some variety, so that if one revenue stream slows in growth another can support the business as a whole, that's good strategy.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If direct to consumer sales at farmers markets is your thing, agritourism is a way to amplify those efforts.</a:t>
            </a:r>
          </a:p>
          <a:p>
            <a:endParaRPr lang="en-US"/>
          </a:p>
          <a:p>
            <a:r>
              <a:rPr lang="en-US"/>
              <a:t>You can increase sales at the farm, build awareness for your brand because people are coming directly to you, and you can do all of this without attending more markets, this means you won't need to  increase your labor costs to have someone sitting idly by until customers arrive, they can be on the farm actively participating in production.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If direct to consumer sales at farmers markets is your thing, agritourism is a way to amplify those efforts.</a:t>
            </a:r>
          </a:p>
          <a:p>
            <a:endParaRPr lang="en-US"/>
          </a:p>
          <a:p>
            <a:r>
              <a:rPr lang="en-US"/>
              <a:t>You can increase sales at the farm, build awareness for your brand because people are coming directly to you, and you can do all of this without attending more markets, this means you won't need to  increase your labor costs to have someone sitting idly by until customers arrive, they can be on the farm actively participating in production.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If direct to consumer sales at farmers markets is your thing, agritourism is a way to amplify those efforts.</a:t>
            </a:r>
          </a:p>
          <a:p>
            <a:endParaRPr lang="en-US"/>
          </a:p>
          <a:p>
            <a:r>
              <a:rPr lang="en-US"/>
              <a:t>You can increase sales at the farm, build awareness for your brand because people are coming directly to you, and you can do all of this without attending more markets, this means you won't need to  increase your labor costs to have someone sitting idly by until customers arrive, they can be on the farm actively participating in production.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First, Diversifying revenue streams. </a:t>
            </a:r>
          </a:p>
          <a:p>
            <a:endParaRPr lang="en-US"/>
          </a:p>
          <a:p>
            <a:r>
              <a:rPr lang="en-US"/>
              <a:t>If you rely solely on one source or method of revenue for your businesses' income you may be putting your business at risk. </a:t>
            </a:r>
          </a:p>
          <a:p>
            <a:endParaRPr lang="en-US"/>
          </a:p>
          <a:p>
            <a:r>
              <a:rPr lang="en-US"/>
              <a:t>As more competition enters the market place, costs increase or the economic forces out of your control seem to be impacting your customers spending, you could be feeling your margin thinning. </a:t>
            </a:r>
          </a:p>
          <a:p>
            <a:endParaRPr lang="en-US"/>
          </a:p>
          <a:p>
            <a:r>
              <a:rPr lang="en-US"/>
              <a:t>When we talk about diversifying I don't recommend spreading yourself thin, but having some variety, so that if one revenue stream slows in growth another can support the business as a whole, that's good strategy.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If direct to consumer sales at farmers markets is your thing, agritourism is a way to amplify those efforts.</a:t>
            </a:r>
          </a:p>
          <a:p>
            <a:endParaRPr lang="en-US"/>
          </a:p>
          <a:p>
            <a:r>
              <a:rPr lang="en-US"/>
              <a:t>You can increase sales at the farm, build awareness for your brand because people are coming directly to you, and you can do all of this without attending more markets, this means you won't need to  increase your labor costs to have someone sitting idly by until customers arrive, they can be on the farm actively participating in production.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0.sv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25.sv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6.sv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153415"/>
            <a:ext cx="8703962" cy="13055943"/>
          </a:xfrm>
          <a:custGeom>
            <a:avLst/>
            <a:gdLst/>
            <a:ahLst/>
            <a:cxnLst/>
            <a:rect l="l" t="t" r="r" b="b"/>
            <a:pathLst>
              <a:path w="8703962" h="13055943">
                <a:moveTo>
                  <a:pt x="0" y="0"/>
                </a:moveTo>
                <a:lnTo>
                  <a:pt x="8703962" y="0"/>
                </a:lnTo>
                <a:lnTo>
                  <a:pt x="8703962" y="13055943"/>
                </a:lnTo>
                <a:lnTo>
                  <a:pt x="0" y="13055943"/>
                </a:lnTo>
                <a:lnTo>
                  <a:pt x="0" y="0"/>
                </a:lnTo>
                <a:close/>
              </a:path>
            </a:pathLst>
          </a:custGeom>
          <a:blipFill>
            <a:blip r:embed="rId3"/>
            <a:stretch>
              <a:fillRect l="-62704" r="-62704"/>
            </a:stretch>
          </a:blipFill>
        </p:spPr>
        <p:txBody>
          <a:bodyPr/>
          <a:lstStyle/>
          <a:p>
            <a:endParaRPr lang="en-US"/>
          </a:p>
        </p:txBody>
      </p:sp>
      <p:sp>
        <p:nvSpPr>
          <p:cNvPr id="3" name="Freeform 3"/>
          <p:cNvSpPr/>
          <p:nvPr/>
        </p:nvSpPr>
        <p:spPr>
          <a:xfrm>
            <a:off x="7738545" y="539328"/>
            <a:ext cx="2550262" cy="2550262"/>
          </a:xfrm>
          <a:custGeom>
            <a:avLst/>
            <a:gdLst/>
            <a:ahLst/>
            <a:cxnLst/>
            <a:rect l="l" t="t" r="r" b="b"/>
            <a:pathLst>
              <a:path w="2550262" h="2550262">
                <a:moveTo>
                  <a:pt x="0" y="0"/>
                </a:moveTo>
                <a:lnTo>
                  <a:pt x="2550262" y="0"/>
                </a:lnTo>
                <a:lnTo>
                  <a:pt x="2550262" y="2550262"/>
                </a:lnTo>
                <a:lnTo>
                  <a:pt x="0" y="2550262"/>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9723764" y="7373681"/>
            <a:ext cx="7633934" cy="266700"/>
          </a:xfrm>
          <a:prstGeom prst="rect">
            <a:avLst/>
          </a:prstGeom>
        </p:spPr>
        <p:txBody>
          <a:bodyPr lIns="0" tIns="0" rIns="0" bIns="0" rtlCol="0" anchor="t">
            <a:spAutoFit/>
          </a:bodyPr>
          <a:lstStyle/>
          <a:p>
            <a:pPr algn="l">
              <a:lnSpc>
                <a:spcPts val="2099"/>
              </a:lnSpc>
              <a:spcBef>
                <a:spcPct val="0"/>
              </a:spcBef>
            </a:pPr>
            <a:r>
              <a:rPr lang="en-US" sz="1499" spc="148">
                <a:solidFill>
                  <a:srgbClr val="0D3638"/>
                </a:solidFill>
                <a:latin typeface="Bariol 1"/>
                <a:ea typeface="Bariol 1"/>
                <a:cs typeface="Bariol 1"/>
                <a:sym typeface="Bariol 1"/>
              </a:rPr>
              <a:t>ERIKA TEBBENS, DIRECTOR OF IMPACT</a:t>
            </a:r>
          </a:p>
        </p:txBody>
      </p:sp>
      <p:sp>
        <p:nvSpPr>
          <p:cNvPr id="5" name="TextBox 5"/>
          <p:cNvSpPr txBox="1"/>
          <p:nvPr/>
        </p:nvSpPr>
        <p:spPr>
          <a:xfrm>
            <a:off x="9723764" y="3410408"/>
            <a:ext cx="7920905" cy="2404109"/>
          </a:xfrm>
          <a:prstGeom prst="rect">
            <a:avLst/>
          </a:prstGeom>
        </p:spPr>
        <p:txBody>
          <a:bodyPr lIns="0" tIns="0" rIns="0" bIns="0" rtlCol="0" anchor="t">
            <a:spAutoFit/>
          </a:bodyPr>
          <a:lstStyle/>
          <a:p>
            <a:pPr algn="l">
              <a:lnSpc>
                <a:spcPts val="6044"/>
              </a:lnSpc>
            </a:pPr>
            <a:r>
              <a:rPr lang="en-US" sz="6499">
                <a:solidFill>
                  <a:srgbClr val="0D3638"/>
                </a:solidFill>
                <a:latin typeface="Avocado"/>
                <a:ea typeface="Avocado"/>
                <a:cs typeface="Avocado"/>
                <a:sym typeface="Avocado"/>
              </a:rPr>
              <a:t>AGRITOURISM MaRKETING ESSENTIaLS</a:t>
            </a:r>
          </a:p>
        </p:txBody>
      </p:sp>
      <p:sp>
        <p:nvSpPr>
          <p:cNvPr id="6" name="TextBox 6"/>
          <p:cNvSpPr txBox="1"/>
          <p:nvPr/>
        </p:nvSpPr>
        <p:spPr>
          <a:xfrm>
            <a:off x="9723764" y="6024067"/>
            <a:ext cx="5522578" cy="926465"/>
          </a:xfrm>
          <a:prstGeom prst="rect">
            <a:avLst/>
          </a:prstGeom>
        </p:spPr>
        <p:txBody>
          <a:bodyPr lIns="0" tIns="0" rIns="0" bIns="0" rtlCol="0" anchor="t">
            <a:spAutoFit/>
          </a:bodyPr>
          <a:lstStyle/>
          <a:p>
            <a:pPr algn="l">
              <a:lnSpc>
                <a:spcPts val="3519"/>
              </a:lnSpc>
            </a:pPr>
            <a:r>
              <a:rPr lang="en-US" sz="3199">
                <a:solidFill>
                  <a:srgbClr val="0D3638"/>
                </a:solidFill>
                <a:latin typeface="Bariol 1"/>
                <a:ea typeface="Bariol 1"/>
                <a:cs typeface="Bariol 1"/>
                <a:sym typeface="Bariol 1"/>
              </a:rPr>
              <a:t>STRATEGIES TO REACH A WIDER AUDIENCE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sp>
        <p:nvSpPr>
          <p:cNvPr id="4" name="Freeform 4"/>
          <p:cNvSpPr/>
          <p:nvPr/>
        </p:nvSpPr>
        <p:spPr>
          <a:xfrm>
            <a:off x="10691793" y="0"/>
            <a:ext cx="7596207" cy="10287000"/>
          </a:xfrm>
          <a:custGeom>
            <a:avLst/>
            <a:gdLst/>
            <a:ahLst/>
            <a:cxnLst/>
            <a:rect l="l" t="t" r="r" b="b"/>
            <a:pathLst>
              <a:path w="7596207" h="10287000">
                <a:moveTo>
                  <a:pt x="0" y="0"/>
                </a:moveTo>
                <a:lnTo>
                  <a:pt x="7596207" y="0"/>
                </a:lnTo>
                <a:lnTo>
                  <a:pt x="7596207" y="10287000"/>
                </a:lnTo>
                <a:lnTo>
                  <a:pt x="0" y="10287000"/>
                </a:lnTo>
                <a:lnTo>
                  <a:pt x="0" y="0"/>
                </a:lnTo>
                <a:close/>
              </a:path>
            </a:pathLst>
          </a:custGeom>
          <a:blipFill>
            <a:blip r:embed="rId2"/>
            <a:stretch>
              <a:fillRect l="-8332"/>
            </a:stretch>
          </a:blipFill>
        </p:spPr>
        <p:txBody>
          <a:bodyPr/>
          <a:lstStyle/>
          <a:p>
            <a:endParaRPr lang="en-US"/>
          </a:p>
        </p:txBody>
      </p:sp>
      <p:sp>
        <p:nvSpPr>
          <p:cNvPr id="5" name="TextBox 5"/>
          <p:cNvSpPr txBox="1"/>
          <p:nvPr/>
        </p:nvSpPr>
        <p:spPr>
          <a:xfrm>
            <a:off x="1028700" y="1611820"/>
            <a:ext cx="9431969" cy="707363"/>
          </a:xfrm>
          <a:prstGeom prst="rect">
            <a:avLst/>
          </a:prstGeom>
        </p:spPr>
        <p:txBody>
          <a:bodyPr lIns="0" tIns="0" rIns="0" bIns="0" rtlCol="0" anchor="t">
            <a:spAutoFit/>
          </a:bodyPr>
          <a:lstStyle/>
          <a:p>
            <a:pPr algn="l">
              <a:lnSpc>
                <a:spcPts val="5169"/>
              </a:lnSpc>
            </a:pPr>
            <a:r>
              <a:rPr lang="en-US" sz="4699">
                <a:solidFill>
                  <a:srgbClr val="0D3638"/>
                </a:solidFill>
                <a:latin typeface="Avocado"/>
                <a:ea typeface="Avocado"/>
                <a:cs typeface="Avocado"/>
                <a:sym typeface="Avocado"/>
              </a:rPr>
              <a:t>CaPTURING VISITOR DaTa</a:t>
            </a:r>
          </a:p>
        </p:txBody>
      </p:sp>
      <p:sp>
        <p:nvSpPr>
          <p:cNvPr id="6" name="TextBox 6"/>
          <p:cNvSpPr txBox="1"/>
          <p:nvPr/>
        </p:nvSpPr>
        <p:spPr>
          <a:xfrm>
            <a:off x="1028700" y="2776182"/>
            <a:ext cx="8886515" cy="6257290"/>
          </a:xfrm>
          <a:prstGeom prst="rect">
            <a:avLst/>
          </a:prstGeom>
        </p:spPr>
        <p:txBody>
          <a:bodyPr lIns="0" tIns="0" rIns="0" bIns="0" rtlCol="0" anchor="t">
            <a:spAutoFit/>
          </a:bodyPr>
          <a:lstStyle/>
          <a:p>
            <a:pPr marL="539749" lvl="1" indent="-269875" algn="l">
              <a:lnSpc>
                <a:spcPts val="3499"/>
              </a:lnSpc>
              <a:buFont typeface="Arial"/>
              <a:buChar char="•"/>
            </a:pPr>
            <a:r>
              <a:rPr lang="en-US" sz="2499">
                <a:solidFill>
                  <a:srgbClr val="0D3638"/>
                </a:solidFill>
                <a:latin typeface="Bariol 1"/>
                <a:ea typeface="Bariol 1"/>
                <a:cs typeface="Bariol 1"/>
                <a:sym typeface="Bariol 1"/>
              </a:rPr>
              <a:t>Make sure you retain their info from any registration systems</a:t>
            </a:r>
          </a:p>
          <a:p>
            <a:pPr marL="539749" lvl="1" indent="-269875" algn="l">
              <a:lnSpc>
                <a:spcPts val="3499"/>
              </a:lnSpc>
              <a:buFont typeface="Arial"/>
              <a:buChar char="•"/>
            </a:pPr>
            <a:r>
              <a:rPr lang="en-US" sz="2499">
                <a:solidFill>
                  <a:srgbClr val="0D3638"/>
                </a:solidFill>
                <a:latin typeface="Bariol 1"/>
                <a:ea typeface="Bariol 1"/>
                <a:cs typeface="Bariol 1"/>
                <a:sym typeface="Bariol 1"/>
              </a:rPr>
              <a:t>If you don’t require registration, have signage around that incentivizes opt-ins</a:t>
            </a:r>
          </a:p>
          <a:p>
            <a:pPr marL="539749" lvl="1" indent="-269875" algn="l">
              <a:lnSpc>
                <a:spcPts val="3499"/>
              </a:lnSpc>
              <a:buFont typeface="Arial"/>
              <a:buChar char="•"/>
            </a:pPr>
            <a:r>
              <a:rPr lang="en-US" sz="2499">
                <a:solidFill>
                  <a:srgbClr val="0D3638"/>
                </a:solidFill>
                <a:latin typeface="Bariol 1"/>
                <a:ea typeface="Bariol 1"/>
                <a:cs typeface="Bariol 1"/>
                <a:sym typeface="Bariol 1"/>
              </a:rPr>
              <a:t>See about capturing their info at checkout in person</a:t>
            </a:r>
          </a:p>
          <a:p>
            <a:pPr marL="539749" lvl="1" indent="-269875" algn="l">
              <a:lnSpc>
                <a:spcPts val="3499"/>
              </a:lnSpc>
              <a:buFont typeface="Arial"/>
              <a:buChar char="•"/>
            </a:pPr>
            <a:r>
              <a:rPr lang="en-US" sz="2499">
                <a:solidFill>
                  <a:srgbClr val="0D3638"/>
                </a:solidFill>
                <a:latin typeface="Bariol 1"/>
                <a:ea typeface="Bariol 1"/>
                <a:cs typeface="Bariol 1"/>
                <a:sym typeface="Bariol 1"/>
              </a:rPr>
              <a:t>If you offer eCommerce that can be shipped, you can email them about products in between visits</a:t>
            </a:r>
          </a:p>
          <a:p>
            <a:pPr marL="539749" lvl="1" indent="-269875" algn="l">
              <a:lnSpc>
                <a:spcPts val="3499"/>
              </a:lnSpc>
              <a:buFont typeface="Arial"/>
              <a:buChar char="•"/>
            </a:pPr>
            <a:r>
              <a:rPr lang="en-US" sz="2499">
                <a:solidFill>
                  <a:srgbClr val="0D3638"/>
                </a:solidFill>
                <a:latin typeface="Bariol 1"/>
                <a:ea typeface="Bariol 1"/>
                <a:cs typeface="Bariol 1"/>
                <a:sym typeface="Bariol 1"/>
              </a:rPr>
              <a:t>Incentivize existing list members with early-bird pricing or enrollment, special events, or other promotions</a:t>
            </a:r>
          </a:p>
          <a:p>
            <a:pPr marL="539749" lvl="1" indent="-269875" algn="l">
              <a:lnSpc>
                <a:spcPts val="3499"/>
              </a:lnSpc>
              <a:buFont typeface="Arial"/>
              <a:buChar char="•"/>
            </a:pPr>
            <a:r>
              <a:rPr lang="en-US" sz="2499">
                <a:solidFill>
                  <a:srgbClr val="0D3638"/>
                </a:solidFill>
                <a:latin typeface="Bariol 1"/>
                <a:ea typeface="Bariol 1"/>
                <a:cs typeface="Bariol 1"/>
                <a:sym typeface="Bariol 1"/>
              </a:rPr>
              <a:t>Keep communicating even during the “off season” with behind-the-scenes (BTS) storytelling</a:t>
            </a:r>
          </a:p>
          <a:p>
            <a:pPr algn="l">
              <a:lnSpc>
                <a:spcPts val="3499"/>
              </a:lnSpc>
            </a:pPr>
            <a:endParaRPr lang="en-US" sz="2499">
              <a:solidFill>
                <a:srgbClr val="0D3638"/>
              </a:solidFill>
              <a:latin typeface="Bariol 1"/>
              <a:ea typeface="Bariol 1"/>
              <a:cs typeface="Bariol 1"/>
              <a:sym typeface="Bariol 1"/>
            </a:endParaRPr>
          </a:p>
          <a:p>
            <a:pPr algn="l">
              <a:lnSpc>
                <a:spcPts val="3499"/>
              </a:lnSpc>
            </a:pPr>
            <a:endParaRPr lang="en-US" sz="2499">
              <a:solidFill>
                <a:srgbClr val="0D3638"/>
              </a:solidFill>
              <a:latin typeface="Bariol 1"/>
              <a:ea typeface="Bariol 1"/>
              <a:cs typeface="Bariol 1"/>
              <a:sym typeface="Bariol 1"/>
            </a:endParaRPr>
          </a:p>
          <a:p>
            <a:pPr algn="l">
              <a:lnSpc>
                <a:spcPts val="3919"/>
              </a:lnSpc>
            </a:pPr>
            <a:r>
              <a:rPr lang="en-US" sz="2799">
                <a:solidFill>
                  <a:srgbClr val="0D3638"/>
                </a:solidFill>
                <a:latin typeface="Bariol 4"/>
                <a:ea typeface="Bariol 4"/>
                <a:cs typeface="Bariol 4"/>
                <a:sym typeface="Bariol 4"/>
              </a:rPr>
              <a:t>Use this information for email marketing and segmentation as well.</a:t>
            </a:r>
          </a:p>
        </p:txBody>
      </p:sp>
      <p:sp>
        <p:nvSpPr>
          <p:cNvPr id="7" name="TextBox 7"/>
          <p:cNvSpPr txBox="1"/>
          <p:nvPr/>
        </p:nvSpPr>
        <p:spPr>
          <a:xfrm>
            <a:off x="293913" y="9644614"/>
            <a:ext cx="2737241" cy="368300"/>
          </a:xfrm>
          <a:prstGeom prst="rect">
            <a:avLst/>
          </a:prstGeom>
        </p:spPr>
        <p:txBody>
          <a:bodyPr lIns="0" tIns="0" rIns="0" bIns="0" rtlCol="0" anchor="t">
            <a:spAutoFit/>
          </a:bodyPr>
          <a:lstStyle/>
          <a:p>
            <a:pPr algn="l">
              <a:lnSpc>
                <a:spcPts val="2799"/>
              </a:lnSpc>
            </a:pPr>
            <a:r>
              <a:rPr lang="en-US" sz="1999">
                <a:solidFill>
                  <a:srgbClr val="0D3638"/>
                </a:solidFill>
                <a:latin typeface="Bariol 1"/>
                <a:ea typeface="Bariol 1"/>
                <a:cs typeface="Bariol 1"/>
                <a:sym typeface="Bariol 1"/>
              </a:rPr>
              <a:t>localfoodmarketing.com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sp>
        <p:nvSpPr>
          <p:cNvPr id="4" name="TextBox 4"/>
          <p:cNvSpPr txBox="1"/>
          <p:nvPr/>
        </p:nvSpPr>
        <p:spPr>
          <a:xfrm>
            <a:off x="1028700" y="1611792"/>
            <a:ext cx="8820156" cy="707390"/>
          </a:xfrm>
          <a:prstGeom prst="rect">
            <a:avLst/>
          </a:prstGeom>
        </p:spPr>
        <p:txBody>
          <a:bodyPr lIns="0" tIns="0" rIns="0" bIns="0" rtlCol="0" anchor="t">
            <a:spAutoFit/>
          </a:bodyPr>
          <a:lstStyle/>
          <a:p>
            <a:pPr algn="l">
              <a:lnSpc>
                <a:spcPts val="5170"/>
              </a:lnSpc>
            </a:pPr>
            <a:r>
              <a:rPr lang="en-US" sz="4700">
                <a:solidFill>
                  <a:srgbClr val="0D3638"/>
                </a:solidFill>
                <a:latin typeface="Avocado"/>
                <a:ea typeface="Avocado"/>
                <a:cs typeface="Avocado"/>
                <a:sym typeface="Avocado"/>
              </a:rPr>
              <a:t>EMaIL MaRKETING</a:t>
            </a:r>
          </a:p>
        </p:txBody>
      </p:sp>
      <p:sp>
        <p:nvSpPr>
          <p:cNvPr id="5" name="TextBox 5"/>
          <p:cNvSpPr txBox="1"/>
          <p:nvPr/>
        </p:nvSpPr>
        <p:spPr>
          <a:xfrm>
            <a:off x="1028700" y="2719819"/>
            <a:ext cx="6131214" cy="450850"/>
          </a:xfrm>
          <a:prstGeom prst="rect">
            <a:avLst/>
          </a:prstGeom>
        </p:spPr>
        <p:txBody>
          <a:bodyPr lIns="0" tIns="0" rIns="0" bIns="0" rtlCol="0" anchor="t">
            <a:spAutoFit/>
          </a:bodyPr>
          <a:lstStyle/>
          <a:p>
            <a:pPr algn="l">
              <a:lnSpc>
                <a:spcPts val="3499"/>
              </a:lnSpc>
            </a:pPr>
            <a:r>
              <a:rPr lang="en-US" sz="2499" spc="162">
                <a:solidFill>
                  <a:srgbClr val="F16822"/>
                </a:solidFill>
                <a:latin typeface="Bariol 2"/>
                <a:ea typeface="Bariol 2"/>
                <a:cs typeface="Bariol 2"/>
                <a:sym typeface="Bariol 2"/>
              </a:rPr>
              <a:t>HELPFUL HINTS</a:t>
            </a:r>
          </a:p>
        </p:txBody>
      </p:sp>
      <p:sp>
        <p:nvSpPr>
          <p:cNvPr id="6" name="TextBox 6"/>
          <p:cNvSpPr txBox="1"/>
          <p:nvPr/>
        </p:nvSpPr>
        <p:spPr>
          <a:xfrm>
            <a:off x="1028700" y="3305665"/>
            <a:ext cx="8469823" cy="3965574"/>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D3638"/>
                </a:solidFill>
                <a:latin typeface="Bariol 1"/>
                <a:ea typeface="Bariol 1"/>
                <a:cs typeface="Bariol 1"/>
                <a:sym typeface="Bariol 1"/>
              </a:rPr>
              <a:t>Use an Email Marketing Software (EMS) like Mailchimp or Constant Contact vs free email like Gmail for marketing emails</a:t>
            </a:r>
          </a:p>
          <a:p>
            <a:pPr algn="l">
              <a:lnSpc>
                <a:spcPts val="3500"/>
              </a:lnSpc>
            </a:pPr>
            <a:endParaRPr lang="en-US" sz="2500">
              <a:solidFill>
                <a:srgbClr val="0D3638"/>
              </a:solidFill>
              <a:latin typeface="Bariol 1"/>
              <a:ea typeface="Bariol 1"/>
              <a:cs typeface="Bariol 1"/>
              <a:sym typeface="Bariol 1"/>
            </a:endParaRPr>
          </a:p>
          <a:p>
            <a:pPr marL="539754" lvl="1" indent="-269877" algn="l">
              <a:lnSpc>
                <a:spcPts val="3500"/>
              </a:lnSpc>
              <a:buFont typeface="Arial"/>
              <a:buChar char="•"/>
            </a:pPr>
            <a:r>
              <a:rPr lang="en-US" sz="2500">
                <a:solidFill>
                  <a:srgbClr val="0D3638"/>
                </a:solidFill>
                <a:latin typeface="Bariol 1"/>
                <a:ea typeface="Bariol 1"/>
                <a:cs typeface="Bariol 1"/>
                <a:sym typeface="Bariol 1"/>
              </a:rPr>
              <a:t>Utilize segmentation and tags for contacts – especially if you have multiple facets to your business, for example:</a:t>
            </a:r>
          </a:p>
          <a:p>
            <a:pPr marL="1079509" lvl="2" indent="-359836" algn="l">
              <a:lnSpc>
                <a:spcPts val="3500"/>
              </a:lnSpc>
              <a:buFont typeface="Arial"/>
              <a:buChar char="⚬"/>
            </a:pPr>
            <a:r>
              <a:rPr lang="en-US" sz="2500">
                <a:solidFill>
                  <a:srgbClr val="0D3638"/>
                </a:solidFill>
                <a:latin typeface="Bariol 1"/>
                <a:ea typeface="Bariol 1"/>
                <a:cs typeface="Bariol 1"/>
                <a:sym typeface="Bariol 1"/>
              </a:rPr>
              <a:t>Farmers market</a:t>
            </a:r>
          </a:p>
          <a:p>
            <a:pPr marL="1079509" lvl="2" indent="-359836" algn="l">
              <a:lnSpc>
                <a:spcPts val="3500"/>
              </a:lnSpc>
              <a:buFont typeface="Arial"/>
              <a:buChar char="⚬"/>
            </a:pPr>
            <a:r>
              <a:rPr lang="en-US" sz="2500">
                <a:solidFill>
                  <a:srgbClr val="0D3638"/>
                </a:solidFill>
                <a:latin typeface="Bariol 1"/>
                <a:ea typeface="Bariol 1"/>
                <a:cs typeface="Bariol 1"/>
                <a:sym typeface="Bariol 1"/>
              </a:rPr>
              <a:t>CSA</a:t>
            </a:r>
          </a:p>
          <a:p>
            <a:pPr marL="1079509" lvl="2" indent="-359836" algn="l">
              <a:lnSpc>
                <a:spcPts val="3500"/>
              </a:lnSpc>
              <a:buFont typeface="Arial"/>
              <a:buChar char="⚬"/>
            </a:pPr>
            <a:r>
              <a:rPr lang="en-US" sz="2500">
                <a:solidFill>
                  <a:srgbClr val="0D3638"/>
                </a:solidFill>
                <a:latin typeface="Bariol 1"/>
                <a:ea typeface="Bariol 1"/>
                <a:cs typeface="Bariol 1"/>
                <a:sym typeface="Bariol 1"/>
              </a:rPr>
              <a:t>U-pick</a:t>
            </a:r>
          </a:p>
          <a:p>
            <a:pPr marL="1079509" lvl="2" indent="-359836" algn="l">
              <a:lnSpc>
                <a:spcPts val="3500"/>
              </a:lnSpc>
              <a:buFont typeface="Arial"/>
              <a:buChar char="⚬"/>
            </a:pPr>
            <a:r>
              <a:rPr lang="en-US" sz="2500">
                <a:solidFill>
                  <a:srgbClr val="0D3638"/>
                </a:solidFill>
                <a:latin typeface="Bariol 1"/>
                <a:ea typeface="Bariol 1"/>
                <a:cs typeface="Bariol 1"/>
                <a:sym typeface="Bariol 1"/>
              </a:rPr>
              <a:t>Special events</a:t>
            </a:r>
          </a:p>
        </p:txBody>
      </p:sp>
      <p:sp>
        <p:nvSpPr>
          <p:cNvPr id="7" name="Freeform 7"/>
          <p:cNvSpPr/>
          <p:nvPr/>
        </p:nvSpPr>
        <p:spPr>
          <a:xfrm>
            <a:off x="10520045" y="1736090"/>
            <a:ext cx="7219157" cy="7522210"/>
          </a:xfrm>
          <a:custGeom>
            <a:avLst/>
            <a:gdLst/>
            <a:ahLst/>
            <a:cxnLst/>
            <a:rect l="l" t="t" r="r" b="b"/>
            <a:pathLst>
              <a:path w="7219157" h="7522210">
                <a:moveTo>
                  <a:pt x="0" y="0"/>
                </a:moveTo>
                <a:lnTo>
                  <a:pt x="7219157" y="0"/>
                </a:lnTo>
                <a:lnTo>
                  <a:pt x="7219157" y="7522210"/>
                </a:lnTo>
                <a:lnTo>
                  <a:pt x="0" y="7522210"/>
                </a:lnTo>
                <a:lnTo>
                  <a:pt x="0" y="0"/>
                </a:lnTo>
                <a:close/>
              </a:path>
            </a:pathLst>
          </a:custGeom>
          <a:blipFill>
            <a:blip r:embed="rId3"/>
            <a:stretch>
              <a:fillRect/>
            </a:stretch>
          </a:blipFill>
        </p:spPr>
        <p:txBody>
          <a:bodyPr/>
          <a:lstStyle/>
          <a:p>
            <a:endParaRPr lang="en-US"/>
          </a:p>
        </p:txBody>
      </p:sp>
      <p:sp>
        <p:nvSpPr>
          <p:cNvPr id="8" name="Freeform 8"/>
          <p:cNvSpPr/>
          <p:nvPr/>
        </p:nvSpPr>
        <p:spPr>
          <a:xfrm rot="3389017">
            <a:off x="8839494" y="5585104"/>
            <a:ext cx="609011" cy="1845488"/>
          </a:xfrm>
          <a:custGeom>
            <a:avLst/>
            <a:gdLst/>
            <a:ahLst/>
            <a:cxnLst/>
            <a:rect l="l" t="t" r="r" b="b"/>
            <a:pathLst>
              <a:path w="609011" h="1845488">
                <a:moveTo>
                  <a:pt x="0" y="0"/>
                </a:moveTo>
                <a:lnTo>
                  <a:pt x="609012" y="0"/>
                </a:lnTo>
                <a:lnTo>
                  <a:pt x="609012" y="1845488"/>
                </a:lnTo>
                <a:lnTo>
                  <a:pt x="0" y="184548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5932336" y="7414114"/>
            <a:ext cx="3813292" cy="1327191"/>
          </a:xfrm>
          <a:prstGeom prst="rect">
            <a:avLst/>
          </a:prstGeom>
        </p:spPr>
        <p:txBody>
          <a:bodyPr lIns="0" tIns="0" rIns="0" bIns="0" rtlCol="0" anchor="t">
            <a:spAutoFit/>
          </a:bodyPr>
          <a:lstStyle/>
          <a:p>
            <a:pPr algn="l">
              <a:lnSpc>
                <a:spcPts val="3499"/>
              </a:lnSpc>
            </a:pPr>
            <a:r>
              <a:rPr lang="en-US" sz="2499">
                <a:solidFill>
                  <a:srgbClr val="0D3638"/>
                </a:solidFill>
                <a:latin typeface="Bariol 1"/>
                <a:ea typeface="Bariol 1"/>
                <a:cs typeface="Bariol 1"/>
                <a:sym typeface="Bariol 1"/>
              </a:rPr>
              <a:t>This segment is set up for the weekly newsletter to the members of a specific market.</a:t>
            </a:r>
          </a:p>
        </p:txBody>
      </p:sp>
      <p:sp>
        <p:nvSpPr>
          <p:cNvPr id="10" name="TextBox 10"/>
          <p:cNvSpPr txBox="1"/>
          <p:nvPr/>
        </p:nvSpPr>
        <p:spPr>
          <a:xfrm>
            <a:off x="14098082" y="5076825"/>
            <a:ext cx="1624310" cy="351791"/>
          </a:xfrm>
          <a:prstGeom prst="rect">
            <a:avLst/>
          </a:prstGeom>
        </p:spPr>
        <p:txBody>
          <a:bodyPr lIns="0" tIns="0" rIns="0" bIns="0" rtlCol="0" anchor="t">
            <a:spAutoFit/>
          </a:bodyPr>
          <a:lstStyle/>
          <a:p>
            <a:pPr algn="ctr">
              <a:lnSpc>
                <a:spcPts val="2659"/>
              </a:lnSpc>
            </a:pPr>
            <a:r>
              <a:rPr lang="en-US" sz="1899">
                <a:solidFill>
                  <a:srgbClr val="F16822"/>
                </a:solidFill>
                <a:latin typeface="Bariol 2"/>
                <a:ea typeface="Bariol 2"/>
                <a:cs typeface="Bariol 2"/>
                <a:sym typeface="Bariol 2"/>
              </a:rPr>
              <a:t>NAME OF FORM</a:t>
            </a:r>
          </a:p>
        </p:txBody>
      </p:sp>
      <p:sp>
        <p:nvSpPr>
          <p:cNvPr id="11" name="TextBox 11"/>
          <p:cNvSpPr txBox="1"/>
          <p:nvPr/>
        </p:nvSpPr>
        <p:spPr>
          <a:xfrm>
            <a:off x="13664813" y="7764019"/>
            <a:ext cx="3223362" cy="351791"/>
          </a:xfrm>
          <a:prstGeom prst="rect">
            <a:avLst/>
          </a:prstGeom>
        </p:spPr>
        <p:txBody>
          <a:bodyPr lIns="0" tIns="0" rIns="0" bIns="0" rtlCol="0" anchor="t">
            <a:spAutoFit/>
          </a:bodyPr>
          <a:lstStyle/>
          <a:p>
            <a:pPr algn="l">
              <a:lnSpc>
                <a:spcPts val="2659"/>
              </a:lnSpc>
            </a:pPr>
            <a:r>
              <a:rPr lang="en-US" sz="1899">
                <a:solidFill>
                  <a:srgbClr val="F16822"/>
                </a:solidFill>
                <a:latin typeface="Bariol 2"/>
                <a:ea typeface="Bariol 2"/>
                <a:cs typeface="Bariol 2"/>
                <a:sym typeface="Bariol 2"/>
              </a:rPr>
              <a:t>NAME OF LIST SEGMENT TAG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sp>
        <p:nvSpPr>
          <p:cNvPr id="4" name="Freeform 4"/>
          <p:cNvSpPr/>
          <p:nvPr/>
        </p:nvSpPr>
        <p:spPr>
          <a:xfrm>
            <a:off x="2936078" y="6100299"/>
            <a:ext cx="15351922" cy="4375298"/>
          </a:xfrm>
          <a:custGeom>
            <a:avLst/>
            <a:gdLst/>
            <a:ahLst/>
            <a:cxnLst/>
            <a:rect l="l" t="t" r="r" b="b"/>
            <a:pathLst>
              <a:path w="15351922" h="4375298">
                <a:moveTo>
                  <a:pt x="0" y="0"/>
                </a:moveTo>
                <a:lnTo>
                  <a:pt x="15351922" y="0"/>
                </a:lnTo>
                <a:lnTo>
                  <a:pt x="15351922" y="4375298"/>
                </a:lnTo>
                <a:lnTo>
                  <a:pt x="0" y="4375298"/>
                </a:lnTo>
                <a:lnTo>
                  <a:pt x="0" y="0"/>
                </a:lnTo>
                <a:close/>
              </a:path>
            </a:pathLst>
          </a:custGeom>
          <a:blipFill>
            <a:blip r:embed="rId3"/>
            <a:stretch>
              <a:fillRect/>
            </a:stretch>
          </a:blipFill>
        </p:spPr>
        <p:txBody>
          <a:bodyPr/>
          <a:lstStyle/>
          <a:p>
            <a:endParaRPr lang="en-US"/>
          </a:p>
        </p:txBody>
      </p:sp>
      <p:sp>
        <p:nvSpPr>
          <p:cNvPr id="5" name="TextBox 5"/>
          <p:cNvSpPr txBox="1"/>
          <p:nvPr/>
        </p:nvSpPr>
        <p:spPr>
          <a:xfrm>
            <a:off x="1028700" y="1611792"/>
            <a:ext cx="8820156" cy="707390"/>
          </a:xfrm>
          <a:prstGeom prst="rect">
            <a:avLst/>
          </a:prstGeom>
        </p:spPr>
        <p:txBody>
          <a:bodyPr lIns="0" tIns="0" rIns="0" bIns="0" rtlCol="0" anchor="t">
            <a:spAutoFit/>
          </a:bodyPr>
          <a:lstStyle/>
          <a:p>
            <a:pPr algn="l">
              <a:lnSpc>
                <a:spcPts val="5170"/>
              </a:lnSpc>
            </a:pPr>
            <a:r>
              <a:rPr lang="en-US" sz="4700">
                <a:solidFill>
                  <a:srgbClr val="0D3638"/>
                </a:solidFill>
                <a:latin typeface="Avocado"/>
                <a:ea typeface="Avocado"/>
                <a:cs typeface="Avocado"/>
                <a:sym typeface="Avocado"/>
              </a:rPr>
              <a:t>EMaIL MaRKETING</a:t>
            </a:r>
          </a:p>
        </p:txBody>
      </p:sp>
      <p:sp>
        <p:nvSpPr>
          <p:cNvPr id="6" name="TextBox 6"/>
          <p:cNvSpPr txBox="1"/>
          <p:nvPr/>
        </p:nvSpPr>
        <p:spPr>
          <a:xfrm>
            <a:off x="1028700" y="2719819"/>
            <a:ext cx="6131214" cy="450850"/>
          </a:xfrm>
          <a:prstGeom prst="rect">
            <a:avLst/>
          </a:prstGeom>
        </p:spPr>
        <p:txBody>
          <a:bodyPr lIns="0" tIns="0" rIns="0" bIns="0" rtlCol="0" anchor="t">
            <a:spAutoFit/>
          </a:bodyPr>
          <a:lstStyle/>
          <a:p>
            <a:pPr algn="l">
              <a:lnSpc>
                <a:spcPts val="3499"/>
              </a:lnSpc>
            </a:pPr>
            <a:r>
              <a:rPr lang="en-US" sz="2499" spc="162">
                <a:solidFill>
                  <a:srgbClr val="F16822"/>
                </a:solidFill>
                <a:latin typeface="Bariol 2"/>
                <a:ea typeface="Bariol 2"/>
                <a:cs typeface="Bariol 2"/>
                <a:sym typeface="Bariol 2"/>
              </a:rPr>
              <a:t>THE IMPORTANCE OF TEMPLATES</a:t>
            </a:r>
          </a:p>
        </p:txBody>
      </p:sp>
      <p:sp>
        <p:nvSpPr>
          <p:cNvPr id="7" name="TextBox 7"/>
          <p:cNvSpPr txBox="1"/>
          <p:nvPr/>
        </p:nvSpPr>
        <p:spPr>
          <a:xfrm>
            <a:off x="1028700" y="3305665"/>
            <a:ext cx="9164609" cy="2212974"/>
          </a:xfrm>
          <a:prstGeom prst="rect">
            <a:avLst/>
          </a:prstGeom>
        </p:spPr>
        <p:txBody>
          <a:bodyPr lIns="0" tIns="0" rIns="0" bIns="0" rtlCol="0" anchor="t">
            <a:spAutoFit/>
          </a:bodyPr>
          <a:lstStyle/>
          <a:p>
            <a:pPr algn="l">
              <a:lnSpc>
                <a:spcPts val="3500"/>
              </a:lnSpc>
            </a:pPr>
            <a:r>
              <a:rPr lang="en-US" sz="2500">
                <a:solidFill>
                  <a:srgbClr val="0D3638"/>
                </a:solidFill>
                <a:latin typeface="Bariol 1"/>
                <a:ea typeface="Bariol 1"/>
                <a:cs typeface="Bariol 1"/>
                <a:sym typeface="Bariol 1"/>
              </a:rPr>
              <a:t>Create and use branded templates, and be sure to communicate regularly on a cadence that makes sense for your schedule and audience.</a:t>
            </a:r>
          </a:p>
          <a:p>
            <a:pPr algn="l">
              <a:lnSpc>
                <a:spcPts val="3500"/>
              </a:lnSpc>
            </a:pPr>
            <a:endParaRPr lang="en-US" sz="2500">
              <a:solidFill>
                <a:srgbClr val="0D3638"/>
              </a:solidFill>
              <a:latin typeface="Bariol 1"/>
              <a:ea typeface="Bariol 1"/>
              <a:cs typeface="Bariol 1"/>
              <a:sym typeface="Bariol 1"/>
            </a:endParaRPr>
          </a:p>
          <a:p>
            <a:pPr algn="l">
              <a:lnSpc>
                <a:spcPts val="3500"/>
              </a:lnSpc>
            </a:pPr>
            <a:r>
              <a:rPr lang="en-US" sz="2500">
                <a:solidFill>
                  <a:srgbClr val="0D3638"/>
                </a:solidFill>
                <a:latin typeface="Bariol 1"/>
                <a:ea typeface="Bariol 1"/>
                <a:cs typeface="Bariol 1"/>
                <a:sym typeface="Bariol 1"/>
              </a:rPr>
              <a:t>Templates keep your brand and messaging consistent, so customers know what to expect and can anticipate your communication. </a:t>
            </a:r>
          </a:p>
        </p:txBody>
      </p:sp>
      <p:sp>
        <p:nvSpPr>
          <p:cNvPr id="8" name="TextBox 8"/>
          <p:cNvSpPr txBox="1"/>
          <p:nvPr/>
        </p:nvSpPr>
        <p:spPr>
          <a:xfrm>
            <a:off x="13247567" y="5089380"/>
            <a:ext cx="5418425" cy="791845"/>
          </a:xfrm>
          <a:prstGeom prst="rect">
            <a:avLst/>
          </a:prstGeom>
        </p:spPr>
        <p:txBody>
          <a:bodyPr lIns="0" tIns="0" rIns="0" bIns="0" rtlCol="0" anchor="t">
            <a:spAutoFit/>
          </a:bodyPr>
          <a:lstStyle/>
          <a:p>
            <a:pPr algn="l">
              <a:lnSpc>
                <a:spcPts val="3080"/>
              </a:lnSpc>
            </a:pPr>
            <a:r>
              <a:rPr lang="en-US" sz="2200">
                <a:solidFill>
                  <a:srgbClr val="0D3638"/>
                </a:solidFill>
                <a:latin typeface="Bariol 2"/>
                <a:ea typeface="Bariol 2"/>
                <a:cs typeface="Bariol 2"/>
                <a:sym typeface="Bariol 2"/>
              </a:rPr>
              <a:t>EXAMPLE</a:t>
            </a:r>
          </a:p>
          <a:p>
            <a:pPr algn="l">
              <a:lnSpc>
                <a:spcPts val="3080"/>
              </a:lnSpc>
            </a:pPr>
            <a:r>
              <a:rPr lang="en-US" sz="2200">
                <a:solidFill>
                  <a:srgbClr val="0D3638"/>
                </a:solidFill>
                <a:latin typeface="Bariol 1"/>
                <a:ea typeface="Bariol 1"/>
                <a:cs typeface="Bariol 1"/>
                <a:sym typeface="Bariol 1"/>
              </a:rPr>
              <a:t>TLD’s weekly marketing newsletter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sp>
        <p:nvSpPr>
          <p:cNvPr id="4" name="Freeform 4"/>
          <p:cNvSpPr/>
          <p:nvPr/>
        </p:nvSpPr>
        <p:spPr>
          <a:xfrm>
            <a:off x="8515730" y="465737"/>
            <a:ext cx="8743570" cy="5825403"/>
          </a:xfrm>
          <a:custGeom>
            <a:avLst/>
            <a:gdLst/>
            <a:ahLst/>
            <a:cxnLst/>
            <a:rect l="l" t="t" r="r" b="b"/>
            <a:pathLst>
              <a:path w="8743570" h="5825403">
                <a:moveTo>
                  <a:pt x="0" y="0"/>
                </a:moveTo>
                <a:lnTo>
                  <a:pt x="8743570" y="0"/>
                </a:lnTo>
                <a:lnTo>
                  <a:pt x="8743570" y="5825403"/>
                </a:lnTo>
                <a:lnTo>
                  <a:pt x="0" y="5825403"/>
                </a:lnTo>
                <a:lnTo>
                  <a:pt x="0" y="0"/>
                </a:lnTo>
                <a:close/>
              </a:path>
            </a:pathLst>
          </a:custGeom>
          <a:blipFill>
            <a:blip r:embed="rId2"/>
            <a:stretch>
              <a:fillRect/>
            </a:stretch>
          </a:blipFill>
        </p:spPr>
        <p:txBody>
          <a:bodyPr/>
          <a:lstStyle/>
          <a:p>
            <a:endParaRPr lang="en-US"/>
          </a:p>
        </p:txBody>
      </p:sp>
      <p:sp>
        <p:nvSpPr>
          <p:cNvPr id="5" name="TextBox 5"/>
          <p:cNvSpPr txBox="1"/>
          <p:nvPr/>
        </p:nvSpPr>
        <p:spPr>
          <a:xfrm>
            <a:off x="293913" y="9644614"/>
            <a:ext cx="2737241" cy="368300"/>
          </a:xfrm>
          <a:prstGeom prst="rect">
            <a:avLst/>
          </a:prstGeom>
        </p:spPr>
        <p:txBody>
          <a:bodyPr lIns="0" tIns="0" rIns="0" bIns="0" rtlCol="0" anchor="t">
            <a:spAutoFit/>
          </a:bodyPr>
          <a:lstStyle/>
          <a:p>
            <a:pPr algn="l">
              <a:lnSpc>
                <a:spcPts val="2799"/>
              </a:lnSpc>
            </a:pPr>
            <a:r>
              <a:rPr lang="en-US" sz="1999">
                <a:solidFill>
                  <a:srgbClr val="0D3638"/>
                </a:solidFill>
                <a:latin typeface="Bariol 1"/>
                <a:ea typeface="Bariol 1"/>
                <a:cs typeface="Bariol 1"/>
                <a:sym typeface="Bariol 1"/>
              </a:rPr>
              <a:t>localfoodmarketing.com</a:t>
            </a:r>
          </a:p>
        </p:txBody>
      </p:sp>
      <p:pic>
        <p:nvPicPr>
          <p:cNvPr id="6" name="Picture 6"/>
          <p:cNvPicPr>
            <a:picLocks noChangeAspect="1"/>
          </p:cNvPicPr>
          <p:nvPr/>
        </p:nvPicPr>
        <p:blipFill>
          <a:blip r:embed="rId3"/>
          <a:stretch>
            <a:fillRect/>
          </a:stretch>
        </p:blipFill>
        <p:spPr>
          <a:xfrm>
            <a:off x="1003247" y="3524012"/>
            <a:ext cx="9078131" cy="8654022"/>
          </a:xfrm>
          <a:prstGeom prst="rect">
            <a:avLst/>
          </a:prstGeom>
        </p:spPr>
      </p:pic>
      <p:pic>
        <p:nvPicPr>
          <p:cNvPr id="7" name="Picture 7"/>
          <p:cNvPicPr>
            <a:picLocks noChangeAspect="1"/>
          </p:cNvPicPr>
          <p:nvPr/>
        </p:nvPicPr>
        <p:blipFill>
          <a:blip r:embed="rId4"/>
          <a:stretch>
            <a:fillRect/>
          </a:stretch>
        </p:blipFill>
        <p:spPr>
          <a:xfrm>
            <a:off x="10229011" y="5428443"/>
            <a:ext cx="3859111" cy="3859111"/>
          </a:xfrm>
          <a:prstGeom prst="rect">
            <a:avLst/>
          </a:prstGeom>
        </p:spPr>
      </p:pic>
      <p:sp>
        <p:nvSpPr>
          <p:cNvPr id="8" name="Freeform 8"/>
          <p:cNvSpPr/>
          <p:nvPr/>
        </p:nvSpPr>
        <p:spPr>
          <a:xfrm flipH="1">
            <a:off x="14072862" y="6745823"/>
            <a:ext cx="978604" cy="2965466"/>
          </a:xfrm>
          <a:custGeom>
            <a:avLst/>
            <a:gdLst/>
            <a:ahLst/>
            <a:cxnLst/>
            <a:rect l="l" t="t" r="r" b="b"/>
            <a:pathLst>
              <a:path w="978604" h="2965466">
                <a:moveTo>
                  <a:pt x="978604" y="0"/>
                </a:moveTo>
                <a:lnTo>
                  <a:pt x="0" y="0"/>
                </a:lnTo>
                <a:lnTo>
                  <a:pt x="0" y="2965466"/>
                </a:lnTo>
                <a:lnTo>
                  <a:pt x="978604" y="2965466"/>
                </a:lnTo>
                <a:lnTo>
                  <a:pt x="978604"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9"/>
          <p:cNvSpPr txBox="1"/>
          <p:nvPr/>
        </p:nvSpPr>
        <p:spPr>
          <a:xfrm>
            <a:off x="1028700" y="1028700"/>
            <a:ext cx="13881537" cy="707363"/>
          </a:xfrm>
          <a:prstGeom prst="rect">
            <a:avLst/>
          </a:prstGeom>
        </p:spPr>
        <p:txBody>
          <a:bodyPr lIns="0" tIns="0" rIns="0" bIns="0" rtlCol="0" anchor="t">
            <a:spAutoFit/>
          </a:bodyPr>
          <a:lstStyle/>
          <a:p>
            <a:pPr algn="l">
              <a:lnSpc>
                <a:spcPts val="5169"/>
              </a:lnSpc>
            </a:pPr>
            <a:r>
              <a:rPr lang="en-US" sz="4699">
                <a:solidFill>
                  <a:srgbClr val="0D3638"/>
                </a:solidFill>
                <a:latin typeface="Avocado"/>
                <a:ea typeface="Avocado"/>
                <a:cs typeface="Avocado"/>
                <a:sym typeface="Avocado"/>
              </a:rPr>
              <a:t>SIGN UPS MaDE EaSY</a:t>
            </a:r>
          </a:p>
        </p:txBody>
      </p:sp>
      <p:sp>
        <p:nvSpPr>
          <p:cNvPr id="10" name="TextBox 10"/>
          <p:cNvSpPr txBox="1"/>
          <p:nvPr/>
        </p:nvSpPr>
        <p:spPr>
          <a:xfrm>
            <a:off x="1060509" y="2097185"/>
            <a:ext cx="10228164" cy="450864"/>
          </a:xfrm>
          <a:prstGeom prst="rect">
            <a:avLst/>
          </a:prstGeom>
        </p:spPr>
        <p:txBody>
          <a:bodyPr lIns="0" tIns="0" rIns="0" bIns="0" rtlCol="0" anchor="t">
            <a:spAutoFit/>
          </a:bodyPr>
          <a:lstStyle/>
          <a:p>
            <a:pPr algn="l">
              <a:lnSpc>
                <a:spcPts val="3499"/>
              </a:lnSpc>
            </a:pPr>
            <a:r>
              <a:rPr lang="en-US" sz="2499" spc="162">
                <a:solidFill>
                  <a:srgbClr val="F16822"/>
                </a:solidFill>
                <a:latin typeface="Bariol 2"/>
                <a:ea typeface="Bariol 2"/>
                <a:cs typeface="Bariol 2"/>
                <a:sym typeface="Bariol 2"/>
              </a:rPr>
              <a:t>RECOMMENDED METHODS</a:t>
            </a:r>
          </a:p>
        </p:txBody>
      </p:sp>
      <p:sp>
        <p:nvSpPr>
          <p:cNvPr id="11" name="TextBox 11"/>
          <p:cNvSpPr txBox="1"/>
          <p:nvPr/>
        </p:nvSpPr>
        <p:spPr>
          <a:xfrm>
            <a:off x="1060509" y="2677148"/>
            <a:ext cx="8963607" cy="1765354"/>
          </a:xfrm>
          <a:prstGeom prst="rect">
            <a:avLst/>
          </a:prstGeom>
        </p:spPr>
        <p:txBody>
          <a:bodyPr lIns="0" tIns="0" rIns="0" bIns="0" rtlCol="0" anchor="t">
            <a:spAutoFit/>
          </a:bodyPr>
          <a:lstStyle/>
          <a:p>
            <a:pPr marL="539749" lvl="1" indent="-269875" algn="l">
              <a:lnSpc>
                <a:spcPts val="3499"/>
              </a:lnSpc>
              <a:buFont typeface="Arial"/>
              <a:buChar char="•"/>
            </a:pPr>
            <a:r>
              <a:rPr lang="en-US" sz="2499">
                <a:solidFill>
                  <a:srgbClr val="0D3638"/>
                </a:solidFill>
                <a:latin typeface="Bariol 1"/>
                <a:ea typeface="Bariol 1"/>
                <a:cs typeface="Bariol 1"/>
                <a:sym typeface="Bariol 1"/>
              </a:rPr>
              <a:t>iPads, paper forms (digital is better!)</a:t>
            </a:r>
          </a:p>
          <a:p>
            <a:pPr marL="539749" lvl="1" indent="-269875" algn="l">
              <a:lnSpc>
                <a:spcPts val="3499"/>
              </a:lnSpc>
              <a:buFont typeface="Arial"/>
              <a:buChar char="•"/>
            </a:pPr>
            <a:r>
              <a:rPr lang="en-US" sz="2499">
                <a:solidFill>
                  <a:srgbClr val="0D3638"/>
                </a:solidFill>
                <a:latin typeface="Bariol 1"/>
                <a:ea typeface="Bariol 1"/>
                <a:cs typeface="Bariol 1"/>
                <a:sym typeface="Bariol 1"/>
              </a:rPr>
              <a:t>QR codes, mobile-friendly opt-in pages</a:t>
            </a:r>
          </a:p>
          <a:p>
            <a:pPr marL="539749" lvl="1" indent="-269875" algn="l">
              <a:lnSpc>
                <a:spcPts val="3499"/>
              </a:lnSpc>
              <a:buFont typeface="Arial"/>
              <a:buChar char="•"/>
            </a:pPr>
            <a:r>
              <a:rPr lang="en-US" sz="2499">
                <a:solidFill>
                  <a:srgbClr val="0D3638"/>
                </a:solidFill>
                <a:latin typeface="Bariol 1"/>
                <a:ea typeface="Bariol 1"/>
                <a:cs typeface="Bariol 1"/>
                <a:sym typeface="Bariol 1"/>
              </a:rPr>
              <a:t>Displayed prominently on your website</a:t>
            </a:r>
          </a:p>
          <a:p>
            <a:pPr marL="539749" lvl="1" indent="-269875" algn="l">
              <a:lnSpc>
                <a:spcPts val="3499"/>
              </a:lnSpc>
              <a:buFont typeface="Arial"/>
              <a:buChar char="•"/>
            </a:pPr>
            <a:r>
              <a:rPr lang="en-US" sz="2499">
                <a:solidFill>
                  <a:srgbClr val="0D3638"/>
                </a:solidFill>
                <a:latin typeface="Bariol 1"/>
                <a:ea typeface="Bariol 1"/>
                <a:cs typeface="Bariol 1"/>
                <a:sym typeface="Bariol 1"/>
              </a:rPr>
              <a:t>Integrated with eCommerce/other tech</a:t>
            </a:r>
          </a:p>
        </p:txBody>
      </p:sp>
      <p:sp>
        <p:nvSpPr>
          <p:cNvPr id="12" name="TextBox 12"/>
          <p:cNvSpPr txBox="1"/>
          <p:nvPr/>
        </p:nvSpPr>
        <p:spPr>
          <a:xfrm>
            <a:off x="8958780" y="9411252"/>
            <a:ext cx="4807750" cy="450850"/>
          </a:xfrm>
          <a:prstGeom prst="rect">
            <a:avLst/>
          </a:prstGeom>
        </p:spPr>
        <p:txBody>
          <a:bodyPr lIns="0" tIns="0" rIns="0" bIns="0" rtlCol="0" anchor="t">
            <a:spAutoFit/>
          </a:bodyPr>
          <a:lstStyle/>
          <a:p>
            <a:pPr algn="r">
              <a:lnSpc>
                <a:spcPts val="3499"/>
              </a:lnSpc>
            </a:pPr>
            <a:r>
              <a:rPr lang="en-US" sz="2499" spc="162">
                <a:solidFill>
                  <a:srgbClr val="0D3638"/>
                </a:solidFill>
                <a:latin typeface="Bariol 2"/>
                <a:ea typeface="Bariol 2"/>
                <a:cs typeface="Bariol 2"/>
                <a:sym typeface="Bariol 2"/>
              </a:rPr>
              <a:t>SIGN UP HERE!</a:t>
            </a:r>
          </a:p>
        </p:txBody>
      </p:sp>
      <p:grpSp>
        <p:nvGrpSpPr>
          <p:cNvPr id="13" name="Group 13"/>
          <p:cNvGrpSpPr/>
          <p:nvPr/>
        </p:nvGrpSpPr>
        <p:grpSpPr>
          <a:xfrm>
            <a:off x="-2368057" y="4899463"/>
            <a:ext cx="8093598" cy="2439359"/>
            <a:chOff x="0" y="0"/>
            <a:chExt cx="2131647" cy="642465"/>
          </a:xfrm>
        </p:grpSpPr>
        <p:sp>
          <p:nvSpPr>
            <p:cNvPr id="14" name="Freeform 14"/>
            <p:cNvSpPr/>
            <p:nvPr/>
          </p:nvSpPr>
          <p:spPr>
            <a:xfrm>
              <a:off x="0" y="0"/>
              <a:ext cx="2131647" cy="642465"/>
            </a:xfrm>
            <a:custGeom>
              <a:avLst/>
              <a:gdLst/>
              <a:ahLst/>
              <a:cxnLst/>
              <a:rect l="l" t="t" r="r" b="b"/>
              <a:pathLst>
                <a:path w="2131647" h="642465">
                  <a:moveTo>
                    <a:pt x="0" y="0"/>
                  </a:moveTo>
                  <a:lnTo>
                    <a:pt x="2131647" y="0"/>
                  </a:lnTo>
                  <a:lnTo>
                    <a:pt x="2131647" y="642465"/>
                  </a:lnTo>
                  <a:lnTo>
                    <a:pt x="0" y="642465"/>
                  </a:lnTo>
                  <a:close/>
                </a:path>
              </a:pathLst>
            </a:custGeom>
            <a:solidFill>
              <a:srgbClr val="0D3638"/>
            </a:solidFill>
          </p:spPr>
          <p:txBody>
            <a:bodyPr/>
            <a:lstStyle/>
            <a:p>
              <a:endParaRPr lang="en-US"/>
            </a:p>
          </p:txBody>
        </p:sp>
        <p:sp>
          <p:nvSpPr>
            <p:cNvPr id="15" name="TextBox 15"/>
            <p:cNvSpPr txBox="1"/>
            <p:nvPr/>
          </p:nvSpPr>
          <p:spPr>
            <a:xfrm>
              <a:off x="0" y="-76200"/>
              <a:ext cx="2131647" cy="718665"/>
            </a:xfrm>
            <a:prstGeom prst="rect">
              <a:avLst/>
            </a:prstGeom>
          </p:spPr>
          <p:txBody>
            <a:bodyPr lIns="50800" tIns="50800" rIns="50800" bIns="50800" rtlCol="0" anchor="ctr"/>
            <a:lstStyle/>
            <a:p>
              <a:pPr algn="ctr">
                <a:lnSpc>
                  <a:spcPts val="3499"/>
                </a:lnSpc>
              </a:pPr>
              <a:endParaRPr/>
            </a:p>
          </p:txBody>
        </p:sp>
      </p:grpSp>
      <p:sp>
        <p:nvSpPr>
          <p:cNvPr id="16" name="TextBox 16"/>
          <p:cNvSpPr txBox="1"/>
          <p:nvPr/>
        </p:nvSpPr>
        <p:spPr>
          <a:xfrm>
            <a:off x="1028700" y="5061627"/>
            <a:ext cx="8963607" cy="542925"/>
          </a:xfrm>
          <a:prstGeom prst="rect">
            <a:avLst/>
          </a:prstGeom>
        </p:spPr>
        <p:txBody>
          <a:bodyPr lIns="0" tIns="0" rIns="0" bIns="0" rtlCol="0" anchor="t">
            <a:spAutoFit/>
          </a:bodyPr>
          <a:lstStyle/>
          <a:p>
            <a:pPr algn="l">
              <a:lnSpc>
                <a:spcPts val="4199"/>
              </a:lnSpc>
            </a:pPr>
            <a:r>
              <a:rPr lang="en-US" sz="2999">
                <a:solidFill>
                  <a:srgbClr val="FFFFFF"/>
                </a:solidFill>
                <a:latin typeface="Bariol 1"/>
                <a:ea typeface="Bariol 1"/>
                <a:cs typeface="Bariol 1"/>
                <a:sym typeface="Bariol 1"/>
              </a:rPr>
              <a:t>PRO TIP</a:t>
            </a:r>
          </a:p>
        </p:txBody>
      </p:sp>
      <p:sp>
        <p:nvSpPr>
          <p:cNvPr id="17" name="TextBox 17"/>
          <p:cNvSpPr txBox="1"/>
          <p:nvPr/>
        </p:nvSpPr>
        <p:spPr>
          <a:xfrm>
            <a:off x="1060509" y="5673836"/>
            <a:ext cx="8963607" cy="1327150"/>
          </a:xfrm>
          <a:prstGeom prst="rect">
            <a:avLst/>
          </a:prstGeom>
        </p:spPr>
        <p:txBody>
          <a:bodyPr lIns="0" tIns="0" rIns="0" bIns="0" rtlCol="0" anchor="t">
            <a:spAutoFit/>
          </a:bodyPr>
          <a:lstStyle/>
          <a:p>
            <a:pPr algn="l">
              <a:lnSpc>
                <a:spcPts val="3499"/>
              </a:lnSpc>
            </a:pPr>
            <a:r>
              <a:rPr lang="en-US" sz="2499">
                <a:solidFill>
                  <a:srgbClr val="FFFFFF"/>
                </a:solidFill>
                <a:latin typeface="Bariol 4"/>
                <a:ea typeface="Bariol 4"/>
                <a:cs typeface="Bariol 4"/>
                <a:sym typeface="Bariol 4"/>
              </a:rPr>
              <a:t>Put them where folks will see them </a:t>
            </a:r>
          </a:p>
          <a:p>
            <a:pPr algn="l">
              <a:lnSpc>
                <a:spcPts val="3499"/>
              </a:lnSpc>
            </a:pPr>
            <a:r>
              <a:rPr lang="en-US" sz="2499">
                <a:solidFill>
                  <a:srgbClr val="FFFFFF"/>
                </a:solidFill>
                <a:latin typeface="Bariol 4"/>
                <a:ea typeface="Bariol 4"/>
                <a:cs typeface="Bariol 4"/>
                <a:sym typeface="Bariol 4"/>
              </a:rPr>
              <a:t>&amp; ask while interacting with </a:t>
            </a:r>
          </a:p>
          <a:p>
            <a:pPr algn="l">
              <a:lnSpc>
                <a:spcPts val="3499"/>
              </a:lnSpc>
            </a:pPr>
            <a:r>
              <a:rPr lang="en-US" sz="2499">
                <a:solidFill>
                  <a:srgbClr val="FFFFFF"/>
                </a:solidFill>
                <a:latin typeface="Bariol 4"/>
                <a:ea typeface="Bariol 4"/>
                <a:cs typeface="Bariol 4"/>
                <a:sym typeface="Bariol 4"/>
              </a:rPr>
              <a:t>customers/attendees.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92651" y="-19050"/>
            <a:ext cx="8895349" cy="392888"/>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sp>
        <p:nvSpPr>
          <p:cNvPr id="4" name="TextBox 4"/>
          <p:cNvSpPr txBox="1"/>
          <p:nvPr/>
        </p:nvSpPr>
        <p:spPr>
          <a:xfrm>
            <a:off x="9566382" y="1563061"/>
            <a:ext cx="7875595" cy="1355090"/>
          </a:xfrm>
          <a:prstGeom prst="rect">
            <a:avLst/>
          </a:prstGeom>
        </p:spPr>
        <p:txBody>
          <a:bodyPr lIns="0" tIns="0" rIns="0" bIns="0" rtlCol="0" anchor="t">
            <a:spAutoFit/>
          </a:bodyPr>
          <a:lstStyle/>
          <a:p>
            <a:pPr algn="l">
              <a:lnSpc>
                <a:spcPts val="5170"/>
              </a:lnSpc>
            </a:pPr>
            <a:r>
              <a:rPr lang="en-US" sz="4700">
                <a:solidFill>
                  <a:srgbClr val="0D3638"/>
                </a:solidFill>
                <a:latin typeface="Avocado"/>
                <a:ea typeface="Avocado"/>
                <a:cs typeface="Avocado"/>
                <a:sym typeface="Avocado"/>
              </a:rPr>
              <a:t>GOOGLE BUSINESS PROFILE</a:t>
            </a:r>
          </a:p>
        </p:txBody>
      </p:sp>
      <p:sp>
        <p:nvSpPr>
          <p:cNvPr id="5" name="TextBox 5"/>
          <p:cNvSpPr txBox="1"/>
          <p:nvPr/>
        </p:nvSpPr>
        <p:spPr>
          <a:xfrm>
            <a:off x="293913" y="9727165"/>
            <a:ext cx="2737241" cy="285750"/>
          </a:xfrm>
          <a:prstGeom prst="rect">
            <a:avLst/>
          </a:prstGeom>
        </p:spPr>
        <p:txBody>
          <a:bodyPr lIns="0" tIns="0" rIns="0" bIns="0" rtlCol="0" anchor="t">
            <a:spAutoFit/>
          </a:bodyPr>
          <a:lstStyle/>
          <a:p>
            <a:pPr algn="l">
              <a:lnSpc>
                <a:spcPts val="2100"/>
              </a:lnSpc>
            </a:pPr>
            <a:r>
              <a:rPr lang="en-US" sz="1500">
                <a:solidFill>
                  <a:srgbClr val="0D3638"/>
                </a:solidFill>
                <a:latin typeface="Bariol 1"/>
                <a:ea typeface="Bariol 1"/>
                <a:cs typeface="Bariol 1"/>
                <a:sym typeface="Bariol 1"/>
              </a:rPr>
              <a:t>localfoodmarketing.com</a:t>
            </a:r>
          </a:p>
        </p:txBody>
      </p:sp>
      <p:sp>
        <p:nvSpPr>
          <p:cNvPr id="6" name="TextBox 6"/>
          <p:cNvSpPr txBox="1"/>
          <p:nvPr/>
        </p:nvSpPr>
        <p:spPr>
          <a:xfrm>
            <a:off x="9392651" y="3789597"/>
            <a:ext cx="7610144" cy="5280024"/>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D3638"/>
                </a:solidFill>
                <a:latin typeface="Bariol 1"/>
                <a:ea typeface="Bariol 1"/>
                <a:cs typeface="Bariol 1"/>
                <a:sym typeface="Bariol 1"/>
              </a:rPr>
              <a:t>Set up and optimize your Google Business Profile; it’s free, and people expect to find it!</a:t>
            </a:r>
          </a:p>
          <a:p>
            <a:pPr marL="539754" lvl="1" indent="-269877" algn="l">
              <a:lnSpc>
                <a:spcPts val="3500"/>
              </a:lnSpc>
              <a:buFont typeface="Arial"/>
              <a:buChar char="•"/>
            </a:pPr>
            <a:r>
              <a:rPr lang="en-US" sz="2500">
                <a:solidFill>
                  <a:srgbClr val="0D3638"/>
                </a:solidFill>
                <a:latin typeface="Bariol 1"/>
                <a:ea typeface="Bariol 1"/>
                <a:cs typeface="Bariol 1"/>
                <a:sym typeface="Bariol 1"/>
              </a:rPr>
              <a:t>Add good-quality images and all relevant information (hours, description, contact information)</a:t>
            </a:r>
          </a:p>
          <a:p>
            <a:pPr marL="539754" lvl="1" indent="-269877" algn="l">
              <a:lnSpc>
                <a:spcPts val="3500"/>
              </a:lnSpc>
              <a:buFont typeface="Arial"/>
              <a:buChar char="•"/>
            </a:pPr>
            <a:r>
              <a:rPr lang="en-US" sz="2500">
                <a:solidFill>
                  <a:srgbClr val="0D3638"/>
                </a:solidFill>
                <a:latin typeface="Bariol 1"/>
                <a:ea typeface="Bariol 1"/>
                <a:cs typeface="Bariol 1"/>
                <a:sym typeface="Bariol 1"/>
              </a:rPr>
              <a:t>Include keywords that would help folks find you:</a:t>
            </a:r>
          </a:p>
          <a:p>
            <a:pPr marL="1079509" lvl="2" indent="-359836" algn="l">
              <a:lnSpc>
                <a:spcPts val="3500"/>
              </a:lnSpc>
              <a:buFont typeface="Arial"/>
              <a:buChar char="⚬"/>
            </a:pPr>
            <a:r>
              <a:rPr lang="en-US" sz="2500">
                <a:solidFill>
                  <a:srgbClr val="0D3638"/>
                </a:solidFill>
                <a:latin typeface="Bariol 1"/>
                <a:ea typeface="Bariol 1"/>
                <a:cs typeface="Bariol 1"/>
                <a:sym typeface="Bariol 1"/>
              </a:rPr>
              <a:t>“U-pick strawberries in Metro Detroit”</a:t>
            </a:r>
          </a:p>
          <a:p>
            <a:pPr marL="1079509" lvl="2" indent="-359836" algn="l">
              <a:lnSpc>
                <a:spcPts val="3500"/>
              </a:lnSpc>
              <a:buFont typeface="Arial"/>
              <a:buChar char="⚬"/>
            </a:pPr>
            <a:r>
              <a:rPr lang="en-US" sz="2500">
                <a:solidFill>
                  <a:srgbClr val="0D3638"/>
                </a:solidFill>
                <a:latin typeface="Bariol 1"/>
                <a:ea typeface="Bariol 1"/>
                <a:cs typeface="Bariol 1"/>
                <a:sym typeface="Bariol 1"/>
              </a:rPr>
              <a:t>“On-farm dinners in Southwest Michigan”</a:t>
            </a:r>
          </a:p>
          <a:p>
            <a:pPr marL="1079509" lvl="2" indent="-359836" algn="l">
              <a:lnSpc>
                <a:spcPts val="3500"/>
              </a:lnSpc>
              <a:buFont typeface="Arial"/>
              <a:buChar char="⚬"/>
            </a:pPr>
            <a:r>
              <a:rPr lang="en-US" sz="2500">
                <a:solidFill>
                  <a:srgbClr val="0D3638"/>
                </a:solidFill>
                <a:latin typeface="Bariol 1"/>
                <a:ea typeface="Bariol 1"/>
                <a:cs typeface="Bariol 1"/>
                <a:sym typeface="Bariol 1"/>
              </a:rPr>
              <a:t>“Organic wine tasting in Traverse City”</a:t>
            </a:r>
          </a:p>
          <a:p>
            <a:pPr marL="539754" lvl="1" indent="-269877" algn="l">
              <a:lnSpc>
                <a:spcPts val="3500"/>
              </a:lnSpc>
              <a:buFont typeface="Arial"/>
              <a:buChar char="•"/>
            </a:pPr>
            <a:r>
              <a:rPr lang="en-US" sz="2500">
                <a:solidFill>
                  <a:srgbClr val="0D3638"/>
                </a:solidFill>
                <a:latin typeface="Bariol 1"/>
                <a:ea typeface="Bariol 1"/>
                <a:cs typeface="Bariol 1"/>
                <a:sym typeface="Bariol 1"/>
              </a:rPr>
              <a:t>Encourage people to leave reviews, and make sure you respond to them (positive AND negative - but don’t get defensive, just thank them for the feedback and invite them to follow up via email)</a:t>
            </a:r>
          </a:p>
        </p:txBody>
      </p:sp>
      <p:sp>
        <p:nvSpPr>
          <p:cNvPr id="7" name="TextBox 7"/>
          <p:cNvSpPr txBox="1"/>
          <p:nvPr/>
        </p:nvSpPr>
        <p:spPr>
          <a:xfrm>
            <a:off x="9566382" y="3197547"/>
            <a:ext cx="6131214" cy="450850"/>
          </a:xfrm>
          <a:prstGeom prst="rect">
            <a:avLst/>
          </a:prstGeom>
        </p:spPr>
        <p:txBody>
          <a:bodyPr lIns="0" tIns="0" rIns="0" bIns="0" rtlCol="0" anchor="t">
            <a:spAutoFit/>
          </a:bodyPr>
          <a:lstStyle/>
          <a:p>
            <a:pPr algn="l">
              <a:lnSpc>
                <a:spcPts val="3499"/>
              </a:lnSpc>
            </a:pPr>
            <a:r>
              <a:rPr lang="en-US" sz="2499" spc="162">
                <a:solidFill>
                  <a:srgbClr val="F16822"/>
                </a:solidFill>
                <a:latin typeface="Bariol 2"/>
                <a:ea typeface="Bariol 2"/>
                <a:cs typeface="Bariol 2"/>
                <a:sym typeface="Bariol 2"/>
              </a:rPr>
              <a:t>BEST PRACTICES</a:t>
            </a:r>
          </a:p>
        </p:txBody>
      </p:sp>
      <p:grpSp>
        <p:nvGrpSpPr>
          <p:cNvPr id="8" name="Group 8"/>
          <p:cNvGrpSpPr/>
          <p:nvPr/>
        </p:nvGrpSpPr>
        <p:grpSpPr>
          <a:xfrm>
            <a:off x="2904614" y="0"/>
            <a:ext cx="4860168" cy="10556914"/>
            <a:chOff x="0" y="0"/>
            <a:chExt cx="1280044" cy="2780422"/>
          </a:xfrm>
        </p:grpSpPr>
        <p:sp>
          <p:nvSpPr>
            <p:cNvPr id="9" name="Freeform 9"/>
            <p:cNvSpPr/>
            <p:nvPr/>
          </p:nvSpPr>
          <p:spPr>
            <a:xfrm>
              <a:off x="0" y="0"/>
              <a:ext cx="1280044" cy="2780422"/>
            </a:xfrm>
            <a:custGeom>
              <a:avLst/>
              <a:gdLst/>
              <a:ahLst/>
              <a:cxnLst/>
              <a:rect l="l" t="t" r="r" b="b"/>
              <a:pathLst>
                <a:path w="1280044" h="2780422">
                  <a:moveTo>
                    <a:pt x="0" y="0"/>
                  </a:moveTo>
                  <a:lnTo>
                    <a:pt x="1280044" y="0"/>
                  </a:lnTo>
                  <a:lnTo>
                    <a:pt x="1280044" y="2780422"/>
                  </a:lnTo>
                  <a:lnTo>
                    <a:pt x="0" y="2780422"/>
                  </a:lnTo>
                  <a:close/>
                </a:path>
              </a:pathLst>
            </a:custGeom>
            <a:solidFill>
              <a:srgbClr val="0D3638"/>
            </a:solidFill>
          </p:spPr>
          <p:txBody>
            <a:bodyPr/>
            <a:lstStyle/>
            <a:p>
              <a:endParaRPr lang="en-US"/>
            </a:p>
          </p:txBody>
        </p:sp>
        <p:sp>
          <p:nvSpPr>
            <p:cNvPr id="10" name="TextBox 10"/>
            <p:cNvSpPr txBox="1"/>
            <p:nvPr/>
          </p:nvSpPr>
          <p:spPr>
            <a:xfrm>
              <a:off x="0" y="-104775"/>
              <a:ext cx="1280044" cy="2885197"/>
            </a:xfrm>
            <a:prstGeom prst="rect">
              <a:avLst/>
            </a:prstGeom>
          </p:spPr>
          <p:txBody>
            <a:bodyPr lIns="50800" tIns="50800" rIns="50800" bIns="50800" rtlCol="0" anchor="ctr"/>
            <a:lstStyle/>
            <a:p>
              <a:pPr algn="ctr">
                <a:lnSpc>
                  <a:spcPts val="3750"/>
                </a:lnSpc>
              </a:pPr>
              <a:endParaRPr/>
            </a:p>
          </p:txBody>
        </p:sp>
      </p:grpSp>
      <p:sp>
        <p:nvSpPr>
          <p:cNvPr id="11" name="Freeform 11"/>
          <p:cNvSpPr/>
          <p:nvPr/>
        </p:nvSpPr>
        <p:spPr>
          <a:xfrm>
            <a:off x="3671866" y="-19050"/>
            <a:ext cx="3325665" cy="12309647"/>
          </a:xfrm>
          <a:custGeom>
            <a:avLst/>
            <a:gdLst/>
            <a:ahLst/>
            <a:cxnLst/>
            <a:rect l="l" t="t" r="r" b="b"/>
            <a:pathLst>
              <a:path w="3325665" h="12309647">
                <a:moveTo>
                  <a:pt x="0" y="0"/>
                </a:moveTo>
                <a:lnTo>
                  <a:pt x="3325664" y="0"/>
                </a:lnTo>
                <a:lnTo>
                  <a:pt x="3325664" y="12309647"/>
                </a:lnTo>
                <a:lnTo>
                  <a:pt x="0" y="12309647"/>
                </a:lnTo>
                <a:lnTo>
                  <a:pt x="0" y="0"/>
                </a:lnTo>
                <a:close/>
              </a:path>
            </a:pathLst>
          </a:custGeom>
          <a:blipFill>
            <a:blip r:embed="rId2"/>
            <a:stretch>
              <a:fillRect l="-191338" t="-7590" b="-62594"/>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sp>
        <p:nvSpPr>
          <p:cNvPr id="4" name="TextBox 4"/>
          <p:cNvSpPr txBox="1"/>
          <p:nvPr/>
        </p:nvSpPr>
        <p:spPr>
          <a:xfrm>
            <a:off x="1028700" y="1611792"/>
            <a:ext cx="8820156" cy="1355090"/>
          </a:xfrm>
          <a:prstGeom prst="rect">
            <a:avLst/>
          </a:prstGeom>
        </p:spPr>
        <p:txBody>
          <a:bodyPr lIns="0" tIns="0" rIns="0" bIns="0" rtlCol="0" anchor="t">
            <a:spAutoFit/>
          </a:bodyPr>
          <a:lstStyle/>
          <a:p>
            <a:pPr algn="l">
              <a:lnSpc>
                <a:spcPts val="5170"/>
              </a:lnSpc>
            </a:pPr>
            <a:r>
              <a:rPr lang="en-US" sz="4700">
                <a:solidFill>
                  <a:srgbClr val="0D3638"/>
                </a:solidFill>
                <a:latin typeface="Avocado"/>
                <a:ea typeface="Avocado"/>
                <a:cs typeface="Avocado"/>
                <a:sym typeface="Avocado"/>
              </a:rPr>
              <a:t>DIRECTORIES AND DaTaBaSES</a:t>
            </a:r>
          </a:p>
        </p:txBody>
      </p:sp>
      <p:sp>
        <p:nvSpPr>
          <p:cNvPr id="5" name="TextBox 5"/>
          <p:cNvSpPr txBox="1"/>
          <p:nvPr/>
        </p:nvSpPr>
        <p:spPr>
          <a:xfrm>
            <a:off x="1028700" y="3735620"/>
            <a:ext cx="7472890" cy="4018915"/>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D3638"/>
                </a:solidFill>
                <a:latin typeface="Bariol 1"/>
                <a:ea typeface="Bariol 1"/>
                <a:cs typeface="Bariol 1"/>
                <a:sym typeface="Bariol 1"/>
              </a:rPr>
              <a:t>Include your business in free or low-cost guides, databases, directories, etc. that your target audience might view</a:t>
            </a:r>
          </a:p>
          <a:p>
            <a:pPr marL="539754" lvl="1" indent="-269877" algn="l">
              <a:lnSpc>
                <a:spcPts val="3500"/>
              </a:lnSpc>
              <a:buFont typeface="Arial"/>
              <a:buChar char="•"/>
            </a:pPr>
            <a:r>
              <a:rPr lang="en-US" sz="2500">
                <a:solidFill>
                  <a:srgbClr val="0D3638"/>
                </a:solidFill>
                <a:latin typeface="Bariol 1"/>
                <a:ea typeface="Bariol 1"/>
                <a:cs typeface="Bariol 1"/>
                <a:sym typeface="Bariol 1"/>
              </a:rPr>
              <a:t>Examples: </a:t>
            </a:r>
          </a:p>
          <a:p>
            <a:pPr marL="1079509" lvl="2" indent="-359836" algn="l">
              <a:lnSpc>
                <a:spcPts val="3500"/>
              </a:lnSpc>
              <a:buFont typeface="Arial"/>
              <a:buChar char="⚬"/>
            </a:pPr>
            <a:r>
              <a:rPr lang="en-US" sz="2500">
                <a:solidFill>
                  <a:srgbClr val="0D3638"/>
                </a:solidFill>
                <a:latin typeface="Bariol 1"/>
                <a:ea typeface="Bariol 1"/>
                <a:cs typeface="Bariol 1"/>
                <a:sym typeface="Bariol 1"/>
              </a:rPr>
              <a:t>TLD’s Find Farms &amp; Food Directory</a:t>
            </a:r>
          </a:p>
          <a:p>
            <a:pPr marL="1079509" lvl="2" indent="-359836" algn="l">
              <a:lnSpc>
                <a:spcPts val="3500"/>
              </a:lnSpc>
              <a:buFont typeface="Arial"/>
              <a:buChar char="⚬"/>
            </a:pPr>
            <a:r>
              <a:rPr lang="en-US" sz="2500">
                <a:solidFill>
                  <a:srgbClr val="0D3638"/>
                </a:solidFill>
                <a:latin typeface="Bariol 1"/>
                <a:ea typeface="Bariol 1"/>
                <a:cs typeface="Bariol 1"/>
                <a:sym typeface="Bariol 1"/>
              </a:rPr>
              <a:t>Local Business Directory</a:t>
            </a:r>
          </a:p>
          <a:p>
            <a:pPr marL="1079509" lvl="2" indent="-359836" algn="l">
              <a:lnSpc>
                <a:spcPts val="3500"/>
              </a:lnSpc>
              <a:buFont typeface="Arial"/>
              <a:buChar char="⚬"/>
            </a:pPr>
            <a:r>
              <a:rPr lang="en-US" sz="2500">
                <a:solidFill>
                  <a:srgbClr val="0D3638"/>
                </a:solidFill>
                <a:latin typeface="Bariol 1"/>
                <a:ea typeface="Bariol 1"/>
                <a:cs typeface="Bariol 1"/>
                <a:sym typeface="Bariol 1"/>
              </a:rPr>
              <a:t>Tourism Magazines</a:t>
            </a:r>
          </a:p>
          <a:p>
            <a:pPr algn="l">
              <a:lnSpc>
                <a:spcPts val="3500"/>
              </a:lnSpc>
            </a:pPr>
            <a:endParaRPr lang="en-US" sz="2500">
              <a:solidFill>
                <a:srgbClr val="0D3638"/>
              </a:solidFill>
              <a:latin typeface="Bariol 1"/>
              <a:ea typeface="Bariol 1"/>
              <a:cs typeface="Bariol 1"/>
              <a:sym typeface="Bariol 1"/>
            </a:endParaRPr>
          </a:p>
          <a:p>
            <a:pPr algn="l">
              <a:lnSpc>
                <a:spcPts val="3920"/>
              </a:lnSpc>
            </a:pPr>
            <a:r>
              <a:rPr lang="en-US" sz="2800">
                <a:solidFill>
                  <a:srgbClr val="0D3638"/>
                </a:solidFill>
                <a:latin typeface="Bariol 2"/>
                <a:ea typeface="Bariol 2"/>
                <a:cs typeface="Bariol 2"/>
                <a:sym typeface="Bariol 2"/>
              </a:rPr>
              <a:t>These are big SEO helpers.</a:t>
            </a:r>
          </a:p>
        </p:txBody>
      </p:sp>
      <p:pic>
        <p:nvPicPr>
          <p:cNvPr id="6" name="Picture 6"/>
          <p:cNvPicPr>
            <a:picLocks noChangeAspect="1"/>
          </p:cNvPicPr>
          <p:nvPr/>
        </p:nvPicPr>
        <p:blipFill>
          <a:blip r:embed="rId3"/>
          <a:stretch>
            <a:fillRect/>
          </a:stretch>
        </p:blipFill>
        <p:spPr>
          <a:xfrm>
            <a:off x="6386895" y="548657"/>
            <a:ext cx="12757615" cy="8596211"/>
          </a:xfrm>
          <a:prstGeom prst="rect">
            <a:avLst/>
          </a:prstGeom>
        </p:spPr>
      </p:pic>
      <p:sp>
        <p:nvSpPr>
          <p:cNvPr id="7" name="TextBox 7"/>
          <p:cNvSpPr txBox="1"/>
          <p:nvPr/>
        </p:nvSpPr>
        <p:spPr>
          <a:xfrm>
            <a:off x="1028700" y="3149774"/>
            <a:ext cx="6131214" cy="450850"/>
          </a:xfrm>
          <a:prstGeom prst="rect">
            <a:avLst/>
          </a:prstGeom>
        </p:spPr>
        <p:txBody>
          <a:bodyPr lIns="0" tIns="0" rIns="0" bIns="0" rtlCol="0" anchor="t">
            <a:spAutoFit/>
          </a:bodyPr>
          <a:lstStyle/>
          <a:p>
            <a:pPr algn="l">
              <a:lnSpc>
                <a:spcPts val="3499"/>
              </a:lnSpc>
            </a:pPr>
            <a:r>
              <a:rPr lang="en-US" sz="2499" spc="162">
                <a:solidFill>
                  <a:srgbClr val="F16822"/>
                </a:solidFill>
                <a:latin typeface="Bariol 2"/>
                <a:ea typeface="Bariol 2"/>
                <a:cs typeface="Bariol 2"/>
                <a:sym typeface="Bariol 2"/>
              </a:rPr>
              <a:t>BE EVERYWHERE YOU CAN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sp>
        <p:nvSpPr>
          <p:cNvPr id="4" name="TextBox 4"/>
          <p:cNvSpPr txBox="1"/>
          <p:nvPr/>
        </p:nvSpPr>
        <p:spPr>
          <a:xfrm>
            <a:off x="1028700" y="1379033"/>
            <a:ext cx="8115300" cy="1355090"/>
          </a:xfrm>
          <a:prstGeom prst="rect">
            <a:avLst/>
          </a:prstGeom>
        </p:spPr>
        <p:txBody>
          <a:bodyPr lIns="0" tIns="0" rIns="0" bIns="0" rtlCol="0" anchor="t">
            <a:spAutoFit/>
          </a:bodyPr>
          <a:lstStyle/>
          <a:p>
            <a:pPr algn="l">
              <a:lnSpc>
                <a:spcPts val="5170"/>
              </a:lnSpc>
            </a:pPr>
            <a:r>
              <a:rPr lang="en-US" sz="4700">
                <a:solidFill>
                  <a:srgbClr val="0D3638"/>
                </a:solidFill>
                <a:latin typeface="Avocado"/>
                <a:ea typeface="Avocado"/>
                <a:cs typeface="Avocado"/>
                <a:sym typeface="Avocado"/>
              </a:rPr>
              <a:t>OPTIMIZING THE EXPERIENCE</a:t>
            </a:r>
          </a:p>
        </p:txBody>
      </p:sp>
      <p:sp>
        <p:nvSpPr>
          <p:cNvPr id="5" name="TextBox 5"/>
          <p:cNvSpPr txBox="1"/>
          <p:nvPr/>
        </p:nvSpPr>
        <p:spPr>
          <a:xfrm>
            <a:off x="1028700" y="2927403"/>
            <a:ext cx="6673102" cy="1996440"/>
          </a:xfrm>
          <a:prstGeom prst="rect">
            <a:avLst/>
          </a:prstGeom>
        </p:spPr>
        <p:txBody>
          <a:bodyPr lIns="0" tIns="0" rIns="0" bIns="0" rtlCol="0" anchor="t">
            <a:spAutoFit/>
          </a:bodyPr>
          <a:lstStyle/>
          <a:p>
            <a:pPr algn="l">
              <a:lnSpc>
                <a:spcPts val="3900"/>
              </a:lnSpc>
            </a:pPr>
            <a:r>
              <a:rPr lang="en-US" sz="2600">
                <a:solidFill>
                  <a:srgbClr val="0D3638"/>
                </a:solidFill>
                <a:latin typeface="Bariol 3"/>
                <a:ea typeface="Bariol 3"/>
                <a:cs typeface="Bariol 3"/>
                <a:sym typeface="Bariol 3"/>
              </a:rPr>
              <a:t>You’ve got your customers to the farm, now let’s make the most of it! Having folks on-farm is an opportunity to expose them to your other products, experiences, and services. </a:t>
            </a:r>
          </a:p>
        </p:txBody>
      </p:sp>
      <p:sp>
        <p:nvSpPr>
          <p:cNvPr id="6" name="Freeform 6"/>
          <p:cNvSpPr/>
          <p:nvPr/>
        </p:nvSpPr>
        <p:spPr>
          <a:xfrm>
            <a:off x="8933750" y="-3346334"/>
            <a:ext cx="9354250" cy="14040150"/>
          </a:xfrm>
          <a:custGeom>
            <a:avLst/>
            <a:gdLst/>
            <a:ahLst/>
            <a:cxnLst/>
            <a:rect l="l" t="t" r="r" b="b"/>
            <a:pathLst>
              <a:path w="9354250" h="14040150">
                <a:moveTo>
                  <a:pt x="0" y="0"/>
                </a:moveTo>
                <a:lnTo>
                  <a:pt x="9354250" y="0"/>
                </a:lnTo>
                <a:lnTo>
                  <a:pt x="9354250" y="14040150"/>
                </a:lnTo>
                <a:lnTo>
                  <a:pt x="0" y="14040150"/>
                </a:lnTo>
                <a:lnTo>
                  <a:pt x="0" y="0"/>
                </a:lnTo>
                <a:close/>
              </a:path>
            </a:pathLst>
          </a:custGeom>
          <a:blipFill>
            <a:blip r:embed="rId3"/>
            <a:stretch>
              <a:fillRect/>
            </a:stretch>
          </a:blipFill>
        </p:spPr>
        <p:txBody>
          <a:bodyPr/>
          <a:lstStyle/>
          <a:p>
            <a:endParaRPr lang="en-US"/>
          </a:p>
        </p:txBody>
      </p:sp>
      <p:sp>
        <p:nvSpPr>
          <p:cNvPr id="7" name="Freeform 7"/>
          <p:cNvSpPr/>
          <p:nvPr/>
        </p:nvSpPr>
        <p:spPr>
          <a:xfrm>
            <a:off x="6000041" y="4570209"/>
            <a:ext cx="4930556" cy="4930556"/>
          </a:xfrm>
          <a:custGeom>
            <a:avLst/>
            <a:gdLst/>
            <a:ahLst/>
            <a:cxnLst/>
            <a:rect l="l" t="t" r="r" b="b"/>
            <a:pathLst>
              <a:path w="4930556" h="4930556">
                <a:moveTo>
                  <a:pt x="0" y="0"/>
                </a:moveTo>
                <a:lnTo>
                  <a:pt x="4930555" y="0"/>
                </a:lnTo>
                <a:lnTo>
                  <a:pt x="4930555" y="4930556"/>
                </a:lnTo>
                <a:lnTo>
                  <a:pt x="0" y="4930556"/>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sp>
        <p:nvSpPr>
          <p:cNvPr id="4" name="TextBox 4"/>
          <p:cNvSpPr txBox="1"/>
          <p:nvPr/>
        </p:nvSpPr>
        <p:spPr>
          <a:xfrm>
            <a:off x="1028700" y="1611792"/>
            <a:ext cx="8820156" cy="707390"/>
          </a:xfrm>
          <a:prstGeom prst="rect">
            <a:avLst/>
          </a:prstGeom>
        </p:spPr>
        <p:txBody>
          <a:bodyPr lIns="0" tIns="0" rIns="0" bIns="0" rtlCol="0" anchor="t">
            <a:spAutoFit/>
          </a:bodyPr>
          <a:lstStyle/>
          <a:p>
            <a:pPr algn="l">
              <a:lnSpc>
                <a:spcPts val="5170"/>
              </a:lnSpc>
            </a:pPr>
            <a:r>
              <a:rPr lang="en-US" sz="4700">
                <a:solidFill>
                  <a:srgbClr val="0D3638"/>
                </a:solidFill>
                <a:latin typeface="Avocado"/>
                <a:ea typeface="Avocado"/>
                <a:cs typeface="Avocado"/>
                <a:sym typeface="Avocado"/>
              </a:rPr>
              <a:t>AT THE EVENT</a:t>
            </a:r>
          </a:p>
        </p:txBody>
      </p:sp>
      <p:sp>
        <p:nvSpPr>
          <p:cNvPr id="5" name="TextBox 5"/>
          <p:cNvSpPr txBox="1"/>
          <p:nvPr/>
        </p:nvSpPr>
        <p:spPr>
          <a:xfrm>
            <a:off x="1028700" y="2719819"/>
            <a:ext cx="6131214" cy="450850"/>
          </a:xfrm>
          <a:prstGeom prst="rect">
            <a:avLst/>
          </a:prstGeom>
        </p:spPr>
        <p:txBody>
          <a:bodyPr lIns="0" tIns="0" rIns="0" bIns="0" rtlCol="0" anchor="t">
            <a:spAutoFit/>
          </a:bodyPr>
          <a:lstStyle/>
          <a:p>
            <a:pPr algn="l">
              <a:lnSpc>
                <a:spcPts val="3499"/>
              </a:lnSpc>
            </a:pPr>
            <a:r>
              <a:rPr lang="en-US" sz="2499" spc="162">
                <a:solidFill>
                  <a:srgbClr val="F16822"/>
                </a:solidFill>
                <a:latin typeface="Bariol 2"/>
                <a:ea typeface="Bariol 2"/>
                <a:cs typeface="Bariol 2"/>
                <a:sym typeface="Bariol 2"/>
              </a:rPr>
              <a:t>CONSIDER THIS</a:t>
            </a:r>
          </a:p>
        </p:txBody>
      </p:sp>
      <p:sp>
        <p:nvSpPr>
          <p:cNvPr id="6" name="TextBox 6"/>
          <p:cNvSpPr txBox="1"/>
          <p:nvPr/>
        </p:nvSpPr>
        <p:spPr>
          <a:xfrm>
            <a:off x="1028700" y="3305665"/>
            <a:ext cx="8915702" cy="6156324"/>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D3638"/>
                </a:solidFill>
                <a:latin typeface="Bariol 1"/>
                <a:ea typeface="Bariol 1"/>
                <a:cs typeface="Bariol 1"/>
                <a:sym typeface="Bariol 1"/>
              </a:rPr>
              <a:t>Plan a way to segment these customers in advance (we’ll discuss more later!)</a:t>
            </a:r>
          </a:p>
          <a:p>
            <a:pPr marL="539754" lvl="1" indent="-269877" algn="l">
              <a:lnSpc>
                <a:spcPts val="3500"/>
              </a:lnSpc>
              <a:buFont typeface="Arial"/>
              <a:buChar char="•"/>
            </a:pPr>
            <a:r>
              <a:rPr lang="en-US" sz="2500">
                <a:solidFill>
                  <a:srgbClr val="0D3638"/>
                </a:solidFill>
                <a:latin typeface="Bariol 1"/>
                <a:ea typeface="Bariol 1"/>
                <a:cs typeface="Bariol 1"/>
                <a:sym typeface="Bariol 1"/>
              </a:rPr>
              <a:t>If you have a farm stand or market, make sure it’s open for business before, during, or after the event (i.e., farm dinner or concert) to encourage even more sales.</a:t>
            </a:r>
          </a:p>
          <a:p>
            <a:pPr marL="1079509" lvl="2" indent="-359836" algn="l">
              <a:lnSpc>
                <a:spcPts val="3500"/>
              </a:lnSpc>
              <a:buFont typeface="Arial"/>
              <a:buChar char="⚬"/>
            </a:pPr>
            <a:r>
              <a:rPr lang="en-US" sz="2500">
                <a:solidFill>
                  <a:srgbClr val="0D3638"/>
                </a:solidFill>
                <a:latin typeface="Bariol 1"/>
                <a:ea typeface="Bariol 1"/>
                <a:cs typeface="Bariol 1"/>
                <a:sym typeface="Bariol 1"/>
              </a:rPr>
              <a:t>If it’s not possible to staff the store, bring out your top-sellers to the gathering space and accept mobile payments.</a:t>
            </a:r>
          </a:p>
          <a:p>
            <a:pPr marL="539754" lvl="1" indent="-269877" algn="l">
              <a:lnSpc>
                <a:spcPts val="3500"/>
              </a:lnSpc>
              <a:buFont typeface="Arial"/>
              <a:buChar char="•"/>
            </a:pPr>
            <a:r>
              <a:rPr lang="en-US" sz="2500">
                <a:solidFill>
                  <a:srgbClr val="0D3638"/>
                </a:solidFill>
                <a:latin typeface="Bariol 1"/>
                <a:ea typeface="Bariol 1"/>
                <a:cs typeface="Bariol 1"/>
                <a:sym typeface="Bariol 1"/>
              </a:rPr>
              <a:t>Share information about additional events and experiences you offer (ex, farm camp, dinners, yoga, workshops, tours) with ways to get involved or sign up</a:t>
            </a:r>
          </a:p>
          <a:p>
            <a:pPr algn="l">
              <a:lnSpc>
                <a:spcPts val="3500"/>
              </a:lnSpc>
            </a:pPr>
            <a:endParaRPr lang="en-US" sz="2500">
              <a:solidFill>
                <a:srgbClr val="0D3638"/>
              </a:solidFill>
              <a:latin typeface="Bariol 1"/>
              <a:ea typeface="Bariol 1"/>
              <a:cs typeface="Bariol 1"/>
              <a:sym typeface="Bariol 1"/>
            </a:endParaRPr>
          </a:p>
          <a:p>
            <a:pPr algn="l">
              <a:lnSpc>
                <a:spcPts val="3500"/>
              </a:lnSpc>
            </a:pPr>
            <a:r>
              <a:rPr lang="en-US" sz="2500">
                <a:solidFill>
                  <a:srgbClr val="0D3638"/>
                </a:solidFill>
                <a:latin typeface="Bariol 2"/>
                <a:ea typeface="Bariol 2"/>
                <a:cs typeface="Bariol 2"/>
                <a:sym typeface="Bariol 2"/>
              </a:rPr>
              <a:t>Remember: </a:t>
            </a:r>
          </a:p>
          <a:p>
            <a:pPr algn="l">
              <a:lnSpc>
                <a:spcPts val="3500"/>
              </a:lnSpc>
            </a:pPr>
            <a:r>
              <a:rPr lang="en-US" sz="2500">
                <a:solidFill>
                  <a:srgbClr val="0D3638"/>
                </a:solidFill>
                <a:latin typeface="Bariol 1"/>
                <a:ea typeface="Bariol 1"/>
                <a:cs typeface="Bariol 1"/>
                <a:sym typeface="Bariol 1"/>
              </a:rPr>
              <a:t>Don’t assume people know about all of the amazing things you do and offer – it needs to be communicated!</a:t>
            </a:r>
          </a:p>
        </p:txBody>
      </p:sp>
      <p:sp>
        <p:nvSpPr>
          <p:cNvPr id="7" name="Freeform 7"/>
          <p:cNvSpPr/>
          <p:nvPr/>
        </p:nvSpPr>
        <p:spPr>
          <a:xfrm>
            <a:off x="10809957" y="-930064"/>
            <a:ext cx="7478043" cy="11217064"/>
          </a:xfrm>
          <a:custGeom>
            <a:avLst/>
            <a:gdLst/>
            <a:ahLst/>
            <a:cxnLst/>
            <a:rect l="l" t="t" r="r" b="b"/>
            <a:pathLst>
              <a:path w="7478043" h="11217064">
                <a:moveTo>
                  <a:pt x="0" y="0"/>
                </a:moveTo>
                <a:lnTo>
                  <a:pt x="7478043" y="0"/>
                </a:lnTo>
                <a:lnTo>
                  <a:pt x="7478043" y="11217064"/>
                </a:lnTo>
                <a:lnTo>
                  <a:pt x="0" y="11217064"/>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sp>
        <p:nvSpPr>
          <p:cNvPr id="4" name="TextBox 4"/>
          <p:cNvSpPr txBox="1"/>
          <p:nvPr/>
        </p:nvSpPr>
        <p:spPr>
          <a:xfrm>
            <a:off x="1028700" y="1379033"/>
            <a:ext cx="8521158" cy="707390"/>
          </a:xfrm>
          <a:prstGeom prst="rect">
            <a:avLst/>
          </a:prstGeom>
        </p:spPr>
        <p:txBody>
          <a:bodyPr lIns="0" tIns="0" rIns="0" bIns="0" rtlCol="0" anchor="t">
            <a:spAutoFit/>
          </a:bodyPr>
          <a:lstStyle/>
          <a:p>
            <a:pPr algn="l">
              <a:lnSpc>
                <a:spcPts val="5170"/>
              </a:lnSpc>
            </a:pPr>
            <a:r>
              <a:rPr lang="en-US" sz="4700">
                <a:solidFill>
                  <a:srgbClr val="0D3638"/>
                </a:solidFill>
                <a:latin typeface="Avocado"/>
                <a:ea typeface="Avocado"/>
                <a:cs typeface="Avocado"/>
                <a:sym typeface="Avocado"/>
              </a:rPr>
              <a:t>CROSS-PROMOTION</a:t>
            </a:r>
          </a:p>
        </p:txBody>
      </p:sp>
      <p:sp>
        <p:nvSpPr>
          <p:cNvPr id="5" name="TextBox 5"/>
          <p:cNvSpPr txBox="1"/>
          <p:nvPr/>
        </p:nvSpPr>
        <p:spPr>
          <a:xfrm>
            <a:off x="1028700" y="5343525"/>
            <a:ext cx="7179959" cy="3343274"/>
          </a:xfrm>
          <a:prstGeom prst="rect">
            <a:avLst/>
          </a:prstGeom>
        </p:spPr>
        <p:txBody>
          <a:bodyPr lIns="0" tIns="0" rIns="0" bIns="0" rtlCol="0" anchor="t">
            <a:spAutoFit/>
          </a:bodyPr>
          <a:lstStyle/>
          <a:p>
            <a:pPr marL="539754" lvl="1" indent="-269877" algn="l">
              <a:lnSpc>
                <a:spcPts val="3750"/>
              </a:lnSpc>
              <a:buFont typeface="Arial"/>
              <a:buChar char="•"/>
            </a:pPr>
            <a:r>
              <a:rPr lang="en-US" sz="2500">
                <a:solidFill>
                  <a:srgbClr val="0D3638"/>
                </a:solidFill>
                <a:latin typeface="Bariol 1"/>
                <a:ea typeface="Bariol 1"/>
                <a:cs typeface="Bariol 1"/>
                <a:sym typeface="Bariol 1"/>
              </a:rPr>
              <a:t>What digital platforms they use</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Where they find information offline</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Niche interests</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Demographics</a:t>
            </a:r>
          </a:p>
          <a:p>
            <a:pPr algn="l">
              <a:lnSpc>
                <a:spcPts val="3750"/>
              </a:lnSpc>
            </a:pPr>
            <a:endParaRPr lang="en-US" sz="2500">
              <a:solidFill>
                <a:srgbClr val="0D3638"/>
              </a:solidFill>
              <a:latin typeface="Bariol 1"/>
              <a:ea typeface="Bariol 1"/>
              <a:cs typeface="Bariol 1"/>
              <a:sym typeface="Bariol 1"/>
            </a:endParaRPr>
          </a:p>
          <a:p>
            <a:pPr algn="l">
              <a:lnSpc>
                <a:spcPts val="3750"/>
              </a:lnSpc>
            </a:pPr>
            <a:r>
              <a:rPr lang="en-US" sz="2500">
                <a:solidFill>
                  <a:srgbClr val="0D3638"/>
                </a:solidFill>
                <a:latin typeface="Bariol 2"/>
                <a:ea typeface="Bariol 2"/>
                <a:cs typeface="Bariol 2"/>
                <a:sym typeface="Bariol 2"/>
              </a:rPr>
              <a:t>How do you acquire this information?</a:t>
            </a:r>
          </a:p>
          <a:p>
            <a:pPr algn="l">
              <a:lnSpc>
                <a:spcPts val="3750"/>
              </a:lnSpc>
            </a:pPr>
            <a:r>
              <a:rPr lang="en-US" sz="2500">
                <a:solidFill>
                  <a:srgbClr val="0D3638"/>
                </a:solidFill>
                <a:latin typeface="Bariol 1"/>
                <a:ea typeface="Bariol 1"/>
                <a:cs typeface="Bariol 1"/>
                <a:sym typeface="Bariol 1"/>
              </a:rPr>
              <a:t>Analytics, surveys, conversations</a:t>
            </a:r>
          </a:p>
        </p:txBody>
      </p:sp>
      <p:sp>
        <p:nvSpPr>
          <p:cNvPr id="6" name="TextBox 6"/>
          <p:cNvSpPr txBox="1"/>
          <p:nvPr/>
        </p:nvSpPr>
        <p:spPr>
          <a:xfrm>
            <a:off x="1028700" y="4692650"/>
            <a:ext cx="6131214" cy="450850"/>
          </a:xfrm>
          <a:prstGeom prst="rect">
            <a:avLst/>
          </a:prstGeom>
        </p:spPr>
        <p:txBody>
          <a:bodyPr lIns="0" tIns="0" rIns="0" bIns="0" rtlCol="0" anchor="t">
            <a:spAutoFit/>
          </a:bodyPr>
          <a:lstStyle/>
          <a:p>
            <a:pPr algn="l">
              <a:lnSpc>
                <a:spcPts val="3499"/>
              </a:lnSpc>
            </a:pPr>
            <a:r>
              <a:rPr lang="en-US" sz="2499" spc="162">
                <a:solidFill>
                  <a:srgbClr val="F16822"/>
                </a:solidFill>
                <a:latin typeface="Bariol 2"/>
                <a:ea typeface="Bariol 2"/>
                <a:cs typeface="Bariol 2"/>
                <a:sym typeface="Bariol 2"/>
              </a:rPr>
              <a:t>FIND OUT</a:t>
            </a:r>
          </a:p>
        </p:txBody>
      </p:sp>
      <p:sp>
        <p:nvSpPr>
          <p:cNvPr id="7" name="TextBox 7"/>
          <p:cNvSpPr txBox="1"/>
          <p:nvPr/>
        </p:nvSpPr>
        <p:spPr>
          <a:xfrm>
            <a:off x="1028700" y="2274509"/>
            <a:ext cx="7179959" cy="1501140"/>
          </a:xfrm>
          <a:prstGeom prst="rect">
            <a:avLst/>
          </a:prstGeom>
        </p:spPr>
        <p:txBody>
          <a:bodyPr lIns="0" tIns="0" rIns="0" bIns="0" rtlCol="0" anchor="t">
            <a:spAutoFit/>
          </a:bodyPr>
          <a:lstStyle/>
          <a:p>
            <a:pPr algn="l">
              <a:lnSpc>
                <a:spcPts val="3900"/>
              </a:lnSpc>
            </a:pPr>
            <a:r>
              <a:rPr lang="en-US" sz="2600">
                <a:solidFill>
                  <a:srgbClr val="0D3638"/>
                </a:solidFill>
                <a:latin typeface="Bariol 3"/>
                <a:ea typeface="Bariol 3"/>
                <a:cs typeface="Bariol 3"/>
                <a:sym typeface="Bariol 3"/>
              </a:rPr>
              <a:t>Think of where your target audience consumes information, and strategize creative ways to get in front of them.</a:t>
            </a:r>
          </a:p>
        </p:txBody>
      </p:sp>
      <p:sp>
        <p:nvSpPr>
          <p:cNvPr id="8" name="Freeform 8"/>
          <p:cNvSpPr/>
          <p:nvPr/>
        </p:nvSpPr>
        <p:spPr>
          <a:xfrm>
            <a:off x="8904295" y="-569306"/>
            <a:ext cx="8225178" cy="12337767"/>
          </a:xfrm>
          <a:custGeom>
            <a:avLst/>
            <a:gdLst/>
            <a:ahLst/>
            <a:cxnLst/>
            <a:rect l="l" t="t" r="r" b="b"/>
            <a:pathLst>
              <a:path w="8225178" h="12337767">
                <a:moveTo>
                  <a:pt x="0" y="0"/>
                </a:moveTo>
                <a:lnTo>
                  <a:pt x="8225178" y="0"/>
                </a:lnTo>
                <a:lnTo>
                  <a:pt x="8225178" y="12337766"/>
                </a:lnTo>
                <a:lnTo>
                  <a:pt x="0" y="12337766"/>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sp>
        <p:nvSpPr>
          <p:cNvPr id="4" name="Freeform 4"/>
          <p:cNvSpPr/>
          <p:nvPr/>
        </p:nvSpPr>
        <p:spPr>
          <a:xfrm>
            <a:off x="11193903" y="0"/>
            <a:ext cx="6915486" cy="6206649"/>
          </a:xfrm>
          <a:custGeom>
            <a:avLst/>
            <a:gdLst/>
            <a:ahLst/>
            <a:cxnLst/>
            <a:rect l="l" t="t" r="r" b="b"/>
            <a:pathLst>
              <a:path w="6915486" h="6206649">
                <a:moveTo>
                  <a:pt x="0" y="0"/>
                </a:moveTo>
                <a:lnTo>
                  <a:pt x="6915486" y="0"/>
                </a:lnTo>
                <a:lnTo>
                  <a:pt x="6915486" y="6206649"/>
                </a:lnTo>
                <a:lnTo>
                  <a:pt x="0" y="6206649"/>
                </a:lnTo>
                <a:lnTo>
                  <a:pt x="0" y="0"/>
                </a:lnTo>
                <a:close/>
              </a:path>
            </a:pathLst>
          </a:custGeom>
          <a:blipFill>
            <a:blip r:embed="rId3"/>
            <a:stretch>
              <a:fillRect/>
            </a:stretch>
          </a:blipFill>
        </p:spPr>
        <p:txBody>
          <a:bodyPr/>
          <a:lstStyle/>
          <a:p>
            <a:endParaRPr lang="en-US"/>
          </a:p>
        </p:txBody>
      </p:sp>
      <p:sp>
        <p:nvSpPr>
          <p:cNvPr id="5" name="Freeform 5"/>
          <p:cNvSpPr/>
          <p:nvPr/>
        </p:nvSpPr>
        <p:spPr>
          <a:xfrm>
            <a:off x="9264163" y="5143500"/>
            <a:ext cx="5677023" cy="4562907"/>
          </a:xfrm>
          <a:custGeom>
            <a:avLst/>
            <a:gdLst/>
            <a:ahLst/>
            <a:cxnLst/>
            <a:rect l="l" t="t" r="r" b="b"/>
            <a:pathLst>
              <a:path w="5677023" h="4562907">
                <a:moveTo>
                  <a:pt x="0" y="0"/>
                </a:moveTo>
                <a:lnTo>
                  <a:pt x="5677023" y="0"/>
                </a:lnTo>
                <a:lnTo>
                  <a:pt x="5677023" y="4562907"/>
                </a:lnTo>
                <a:lnTo>
                  <a:pt x="0" y="4562907"/>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1028700" y="1611792"/>
            <a:ext cx="9584520" cy="707390"/>
          </a:xfrm>
          <a:prstGeom prst="rect">
            <a:avLst/>
          </a:prstGeom>
        </p:spPr>
        <p:txBody>
          <a:bodyPr lIns="0" tIns="0" rIns="0" bIns="0" rtlCol="0" anchor="t">
            <a:spAutoFit/>
          </a:bodyPr>
          <a:lstStyle/>
          <a:p>
            <a:pPr algn="l">
              <a:lnSpc>
                <a:spcPts val="5170"/>
              </a:lnSpc>
            </a:pPr>
            <a:r>
              <a:rPr lang="en-US" sz="4700">
                <a:solidFill>
                  <a:srgbClr val="0D3638"/>
                </a:solidFill>
                <a:latin typeface="Avocado"/>
                <a:ea typeface="Avocado"/>
                <a:cs typeface="Avocado"/>
                <a:sym typeface="Avocado"/>
              </a:rPr>
              <a:t>EXPOSURE OPPORTUNITIES</a:t>
            </a:r>
          </a:p>
        </p:txBody>
      </p:sp>
      <p:sp>
        <p:nvSpPr>
          <p:cNvPr id="7" name="TextBox 7"/>
          <p:cNvSpPr txBox="1"/>
          <p:nvPr/>
        </p:nvSpPr>
        <p:spPr>
          <a:xfrm>
            <a:off x="1028700" y="2719819"/>
            <a:ext cx="8997578" cy="450850"/>
          </a:xfrm>
          <a:prstGeom prst="rect">
            <a:avLst/>
          </a:prstGeom>
        </p:spPr>
        <p:txBody>
          <a:bodyPr lIns="0" tIns="0" rIns="0" bIns="0" rtlCol="0" anchor="t">
            <a:spAutoFit/>
          </a:bodyPr>
          <a:lstStyle/>
          <a:p>
            <a:pPr algn="l">
              <a:lnSpc>
                <a:spcPts val="3499"/>
              </a:lnSpc>
            </a:pPr>
            <a:r>
              <a:rPr lang="en-US" sz="2499" spc="162">
                <a:solidFill>
                  <a:srgbClr val="F16822"/>
                </a:solidFill>
                <a:latin typeface="Bariol 2"/>
                <a:ea typeface="Bariol 2"/>
                <a:cs typeface="Bariol 2"/>
                <a:sym typeface="Bariol 2"/>
              </a:rPr>
              <a:t>SHARE INFORMATION THROUGH</a:t>
            </a:r>
          </a:p>
        </p:txBody>
      </p:sp>
      <p:sp>
        <p:nvSpPr>
          <p:cNvPr id="8" name="TextBox 8"/>
          <p:cNvSpPr txBox="1"/>
          <p:nvPr/>
        </p:nvSpPr>
        <p:spPr>
          <a:xfrm>
            <a:off x="1028700" y="3305665"/>
            <a:ext cx="8115300" cy="5280024"/>
          </a:xfrm>
          <a:prstGeom prst="rect">
            <a:avLst/>
          </a:prstGeom>
        </p:spPr>
        <p:txBody>
          <a:bodyPr lIns="0" tIns="0" rIns="0" bIns="0" rtlCol="0" anchor="t">
            <a:spAutoFit/>
          </a:bodyPr>
          <a:lstStyle/>
          <a:p>
            <a:pPr algn="l">
              <a:lnSpc>
                <a:spcPts val="3500"/>
              </a:lnSpc>
            </a:pPr>
            <a:r>
              <a:rPr lang="en-US" sz="2500">
                <a:solidFill>
                  <a:srgbClr val="0D3638"/>
                </a:solidFill>
                <a:latin typeface="Bariol 2"/>
                <a:ea typeface="Bariol 2"/>
                <a:cs typeface="Bariol 2"/>
                <a:sym typeface="Bariol 2"/>
              </a:rPr>
              <a:t>Free Media</a:t>
            </a:r>
          </a:p>
          <a:p>
            <a:pPr marL="539754" lvl="1" indent="-269877" algn="l">
              <a:lnSpc>
                <a:spcPts val="3500"/>
              </a:lnSpc>
              <a:buFont typeface="Arial"/>
              <a:buChar char="•"/>
            </a:pPr>
            <a:r>
              <a:rPr lang="en-US" sz="2500">
                <a:solidFill>
                  <a:srgbClr val="0D3638"/>
                </a:solidFill>
                <a:latin typeface="Bariol 1"/>
                <a:ea typeface="Bariol 1"/>
                <a:cs typeface="Bariol 1"/>
                <a:sym typeface="Bariol 1"/>
              </a:rPr>
              <a:t>Local TV, print, and radio often need story ideas; pitch them about an upcoming event to cover</a:t>
            </a:r>
          </a:p>
          <a:p>
            <a:pPr algn="l">
              <a:lnSpc>
                <a:spcPts val="3500"/>
              </a:lnSpc>
            </a:pPr>
            <a:endParaRPr lang="en-US" sz="2500">
              <a:solidFill>
                <a:srgbClr val="0D3638"/>
              </a:solidFill>
              <a:latin typeface="Bariol 1"/>
              <a:ea typeface="Bariol 1"/>
              <a:cs typeface="Bariol 1"/>
              <a:sym typeface="Bariol 1"/>
            </a:endParaRPr>
          </a:p>
          <a:p>
            <a:pPr algn="l">
              <a:lnSpc>
                <a:spcPts val="3500"/>
              </a:lnSpc>
            </a:pPr>
            <a:r>
              <a:rPr lang="en-US" sz="2500">
                <a:solidFill>
                  <a:srgbClr val="0D3638"/>
                </a:solidFill>
                <a:latin typeface="Bariol 2"/>
                <a:ea typeface="Bariol 2"/>
                <a:cs typeface="Bariol 2"/>
                <a:sym typeface="Bariol 2"/>
              </a:rPr>
              <a:t>Paid Media</a:t>
            </a:r>
          </a:p>
          <a:p>
            <a:pPr marL="539754" lvl="1" indent="-269877" algn="l">
              <a:lnSpc>
                <a:spcPts val="3500"/>
              </a:lnSpc>
              <a:buFont typeface="Arial"/>
              <a:buChar char="•"/>
            </a:pPr>
            <a:r>
              <a:rPr lang="en-US" sz="2500">
                <a:solidFill>
                  <a:srgbClr val="0D3638"/>
                </a:solidFill>
                <a:latin typeface="Bariol 1"/>
                <a:ea typeface="Bariol 1"/>
                <a:cs typeface="Bariol 1"/>
                <a:sym typeface="Bariol 1"/>
              </a:rPr>
              <a:t>Low-cost, ultra-niche media like TLD’s Local Food Companion allow you to highlight your operation to a targeted audience (and it boosts SEO, too)</a:t>
            </a:r>
          </a:p>
          <a:p>
            <a:pPr algn="l">
              <a:lnSpc>
                <a:spcPts val="3500"/>
              </a:lnSpc>
            </a:pPr>
            <a:endParaRPr lang="en-US" sz="2500">
              <a:solidFill>
                <a:srgbClr val="0D3638"/>
              </a:solidFill>
              <a:latin typeface="Bariol 1"/>
              <a:ea typeface="Bariol 1"/>
              <a:cs typeface="Bariol 1"/>
              <a:sym typeface="Bariol 1"/>
            </a:endParaRPr>
          </a:p>
          <a:p>
            <a:pPr algn="l">
              <a:lnSpc>
                <a:spcPts val="3500"/>
              </a:lnSpc>
            </a:pPr>
            <a:r>
              <a:rPr lang="en-US" sz="2500">
                <a:solidFill>
                  <a:srgbClr val="0D3638"/>
                </a:solidFill>
                <a:latin typeface="Bariol 2"/>
                <a:ea typeface="Bariol 2"/>
                <a:cs typeface="Bariol 2"/>
                <a:sym typeface="Bariol 2"/>
              </a:rPr>
              <a:t>Micro-influencers</a:t>
            </a:r>
          </a:p>
          <a:p>
            <a:pPr marL="539754" lvl="1" indent="-269877" algn="l">
              <a:lnSpc>
                <a:spcPts val="3500"/>
              </a:lnSpc>
              <a:buFont typeface="Arial"/>
              <a:buChar char="•"/>
            </a:pPr>
            <a:r>
              <a:rPr lang="en-US" sz="2500">
                <a:solidFill>
                  <a:srgbClr val="0D3638"/>
                </a:solidFill>
                <a:latin typeface="Bariol 1"/>
                <a:ea typeface="Bariol 1"/>
                <a:cs typeface="Bariol 1"/>
                <a:sym typeface="Bariol 1"/>
              </a:rPr>
              <a:t>Typically paid through money or trade, sometimes free. Focus on those who speak to your audience and niche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951153" y="1852994"/>
            <a:ext cx="6933308" cy="6933308"/>
          </a:xfrm>
          <a:custGeom>
            <a:avLst/>
            <a:gdLst/>
            <a:ahLst/>
            <a:cxnLst/>
            <a:rect l="l" t="t" r="r" b="b"/>
            <a:pathLst>
              <a:path w="6933308" h="6933308">
                <a:moveTo>
                  <a:pt x="0" y="0"/>
                </a:moveTo>
                <a:lnTo>
                  <a:pt x="6933308" y="0"/>
                </a:lnTo>
                <a:lnTo>
                  <a:pt x="6933308" y="6933309"/>
                </a:lnTo>
                <a:lnTo>
                  <a:pt x="0" y="6933309"/>
                </a:lnTo>
                <a:lnTo>
                  <a:pt x="0" y="0"/>
                </a:lnTo>
                <a:close/>
              </a:path>
            </a:pathLst>
          </a:custGeom>
          <a:blipFill>
            <a:blip r:embed="rId3"/>
            <a:stretch>
              <a:fillRect l="-19000" r="-31093"/>
            </a:stretch>
          </a:blipFill>
        </p:spPr>
        <p:txBody>
          <a:bodyPr/>
          <a:lstStyle/>
          <a:p>
            <a:endParaRPr lang="en-US"/>
          </a:p>
        </p:txBody>
      </p:sp>
      <p:sp>
        <p:nvSpPr>
          <p:cNvPr id="3" name="TextBox 3"/>
          <p:cNvSpPr txBox="1"/>
          <p:nvPr/>
        </p:nvSpPr>
        <p:spPr>
          <a:xfrm>
            <a:off x="10857705" y="1843469"/>
            <a:ext cx="5608462" cy="1743075"/>
          </a:xfrm>
          <a:prstGeom prst="rect">
            <a:avLst/>
          </a:prstGeom>
        </p:spPr>
        <p:txBody>
          <a:bodyPr lIns="0" tIns="0" rIns="0" bIns="0" rtlCol="0" anchor="t">
            <a:spAutoFit/>
          </a:bodyPr>
          <a:lstStyle/>
          <a:p>
            <a:pPr algn="l">
              <a:lnSpc>
                <a:spcPts val="6599"/>
              </a:lnSpc>
            </a:pPr>
            <a:r>
              <a:rPr lang="en-US" sz="5999">
                <a:solidFill>
                  <a:srgbClr val="0D3638"/>
                </a:solidFill>
                <a:latin typeface="Avocado"/>
                <a:ea typeface="Avocado"/>
                <a:cs typeface="Avocado"/>
                <a:sym typeface="Avocado"/>
              </a:rPr>
              <a:t>WE KNOW LOCaL FOOD.</a:t>
            </a:r>
          </a:p>
        </p:txBody>
      </p:sp>
      <p:sp>
        <p:nvSpPr>
          <p:cNvPr id="4" name="TextBox 4"/>
          <p:cNvSpPr txBox="1"/>
          <p:nvPr/>
        </p:nvSpPr>
        <p:spPr>
          <a:xfrm>
            <a:off x="10857705" y="4155180"/>
            <a:ext cx="6161422" cy="3956172"/>
          </a:xfrm>
          <a:prstGeom prst="rect">
            <a:avLst/>
          </a:prstGeom>
        </p:spPr>
        <p:txBody>
          <a:bodyPr lIns="0" tIns="0" rIns="0" bIns="0" rtlCol="0" anchor="t">
            <a:spAutoFit/>
          </a:bodyPr>
          <a:lstStyle/>
          <a:p>
            <a:pPr algn="l">
              <a:lnSpc>
                <a:spcPts val="3499"/>
              </a:lnSpc>
            </a:pPr>
            <a:r>
              <a:rPr lang="en-US" sz="2499">
                <a:solidFill>
                  <a:srgbClr val="0D3638"/>
                </a:solidFill>
                <a:latin typeface="Bariol 1"/>
                <a:ea typeface="Bariol 1"/>
                <a:cs typeface="Bariol 1"/>
                <a:sym typeface="Bariol 1"/>
              </a:rPr>
              <a:t>Taste the Local Difference® is a local food marketing agency specializing in effective strategies for agriculture, food, and beverage producers.</a:t>
            </a:r>
          </a:p>
          <a:p>
            <a:pPr algn="l">
              <a:lnSpc>
                <a:spcPts val="3499"/>
              </a:lnSpc>
            </a:pPr>
            <a:endParaRPr lang="en-US" sz="2499">
              <a:solidFill>
                <a:srgbClr val="0D3638"/>
              </a:solidFill>
              <a:latin typeface="Bariol 1"/>
              <a:ea typeface="Bariol 1"/>
              <a:cs typeface="Bariol 1"/>
              <a:sym typeface="Bariol 1"/>
            </a:endParaRPr>
          </a:p>
          <a:p>
            <a:pPr algn="l">
              <a:lnSpc>
                <a:spcPts val="3499"/>
              </a:lnSpc>
            </a:pPr>
            <a:r>
              <a:rPr lang="en-US" sz="2499">
                <a:solidFill>
                  <a:srgbClr val="0D3638"/>
                </a:solidFill>
                <a:latin typeface="Bariol 1"/>
                <a:ea typeface="Bariol 1"/>
                <a:cs typeface="Bariol 1"/>
                <a:sym typeface="Bariol 1"/>
              </a:rPr>
              <a:t>We believe in uplifting these purpose-driven and</a:t>
            </a:r>
          </a:p>
          <a:p>
            <a:pPr algn="l">
              <a:lnSpc>
                <a:spcPts val="3499"/>
              </a:lnSpc>
            </a:pPr>
            <a:r>
              <a:rPr lang="en-US" sz="2499">
                <a:solidFill>
                  <a:srgbClr val="0D3638"/>
                </a:solidFill>
                <a:latin typeface="Bariol 1"/>
                <a:ea typeface="Bariol 1"/>
                <a:cs typeface="Bariol 1"/>
                <a:sym typeface="Bariol 1"/>
              </a:rPr>
              <a:t>passionate entrepreneurs to tell their stories, find loyal customers, and build successful, well-</a:t>
            </a:r>
          </a:p>
          <a:p>
            <a:pPr algn="l">
              <a:lnSpc>
                <a:spcPts val="3499"/>
              </a:lnSpc>
              <a:spcBef>
                <a:spcPct val="0"/>
              </a:spcBef>
            </a:pPr>
            <a:r>
              <a:rPr lang="en-US" sz="2499">
                <a:solidFill>
                  <a:srgbClr val="0D3638"/>
                </a:solidFill>
                <a:latin typeface="Bariol 1"/>
                <a:ea typeface="Bariol 1"/>
                <a:cs typeface="Bariol 1"/>
                <a:sym typeface="Bariol 1"/>
              </a:rPr>
              <a:t>connected businesses.</a:t>
            </a:r>
          </a:p>
        </p:txBody>
      </p:sp>
      <p:sp>
        <p:nvSpPr>
          <p:cNvPr id="5" name="Freeform 5"/>
          <p:cNvSpPr/>
          <p:nvPr/>
        </p:nvSpPr>
        <p:spPr>
          <a:xfrm>
            <a:off x="4469397" y="904584"/>
            <a:ext cx="1896821" cy="1896821"/>
          </a:xfrm>
          <a:custGeom>
            <a:avLst/>
            <a:gdLst/>
            <a:ahLst/>
            <a:cxnLst/>
            <a:rect l="l" t="t" r="r" b="b"/>
            <a:pathLst>
              <a:path w="1896821" h="1896821">
                <a:moveTo>
                  <a:pt x="0" y="0"/>
                </a:moveTo>
                <a:lnTo>
                  <a:pt x="1896821" y="0"/>
                </a:lnTo>
                <a:lnTo>
                  <a:pt x="1896821" y="1896821"/>
                </a:lnTo>
                <a:lnTo>
                  <a:pt x="0" y="1896821"/>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293913" y="9727165"/>
            <a:ext cx="2737241" cy="285750"/>
          </a:xfrm>
          <a:prstGeom prst="rect">
            <a:avLst/>
          </a:prstGeom>
        </p:spPr>
        <p:txBody>
          <a:bodyPr lIns="0" tIns="0" rIns="0" bIns="0" rtlCol="0" anchor="t">
            <a:spAutoFit/>
          </a:bodyPr>
          <a:lstStyle/>
          <a:p>
            <a:pPr algn="l">
              <a:lnSpc>
                <a:spcPts val="2100"/>
              </a:lnSpc>
            </a:pPr>
            <a:r>
              <a:rPr lang="en-US" sz="1500">
                <a:solidFill>
                  <a:srgbClr val="0D3638"/>
                </a:solidFill>
                <a:latin typeface="Bariol 1"/>
                <a:ea typeface="Bariol 1"/>
                <a:cs typeface="Bariol 1"/>
                <a:sym typeface="Bariol 1"/>
              </a:rPr>
              <a:t>localfoodmarketing.com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sp>
        <p:nvSpPr>
          <p:cNvPr id="4" name="Freeform 4"/>
          <p:cNvSpPr/>
          <p:nvPr/>
        </p:nvSpPr>
        <p:spPr>
          <a:xfrm>
            <a:off x="9078421" y="909036"/>
            <a:ext cx="8694964" cy="3097581"/>
          </a:xfrm>
          <a:custGeom>
            <a:avLst/>
            <a:gdLst/>
            <a:ahLst/>
            <a:cxnLst/>
            <a:rect l="l" t="t" r="r" b="b"/>
            <a:pathLst>
              <a:path w="8694964" h="3097581">
                <a:moveTo>
                  <a:pt x="0" y="0"/>
                </a:moveTo>
                <a:lnTo>
                  <a:pt x="8694964" y="0"/>
                </a:lnTo>
                <a:lnTo>
                  <a:pt x="8694964" y="3097581"/>
                </a:lnTo>
                <a:lnTo>
                  <a:pt x="0" y="3097581"/>
                </a:lnTo>
                <a:lnTo>
                  <a:pt x="0" y="0"/>
                </a:lnTo>
                <a:close/>
              </a:path>
            </a:pathLst>
          </a:custGeom>
          <a:blipFill>
            <a:blip r:embed="rId3"/>
            <a:stretch>
              <a:fillRect/>
            </a:stretch>
          </a:blipFill>
        </p:spPr>
        <p:txBody>
          <a:bodyPr/>
          <a:lstStyle/>
          <a:p>
            <a:endParaRPr lang="en-US"/>
          </a:p>
        </p:txBody>
      </p:sp>
      <p:pic>
        <p:nvPicPr>
          <p:cNvPr id="5" name="Picture 5"/>
          <p:cNvPicPr>
            <a:picLocks noChangeAspect="1"/>
          </p:cNvPicPr>
          <p:nvPr/>
        </p:nvPicPr>
        <p:blipFill>
          <a:blip r:embed="rId4"/>
          <a:stretch>
            <a:fillRect/>
          </a:stretch>
        </p:blipFill>
        <p:spPr>
          <a:xfrm>
            <a:off x="12848897" y="4286648"/>
            <a:ext cx="4001322" cy="4001322"/>
          </a:xfrm>
          <a:prstGeom prst="rect">
            <a:avLst/>
          </a:prstGeom>
        </p:spPr>
      </p:pic>
      <p:sp>
        <p:nvSpPr>
          <p:cNvPr id="6" name="Freeform 6"/>
          <p:cNvSpPr/>
          <p:nvPr/>
        </p:nvSpPr>
        <p:spPr>
          <a:xfrm>
            <a:off x="11282888" y="3515119"/>
            <a:ext cx="1076533" cy="1993580"/>
          </a:xfrm>
          <a:custGeom>
            <a:avLst/>
            <a:gdLst/>
            <a:ahLst/>
            <a:cxnLst/>
            <a:rect l="l" t="t" r="r" b="b"/>
            <a:pathLst>
              <a:path w="1076533" h="1993580">
                <a:moveTo>
                  <a:pt x="0" y="0"/>
                </a:moveTo>
                <a:lnTo>
                  <a:pt x="1076533" y="0"/>
                </a:lnTo>
                <a:lnTo>
                  <a:pt x="1076533" y="1993580"/>
                </a:lnTo>
                <a:lnTo>
                  <a:pt x="0" y="199358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028700" y="1611792"/>
            <a:ext cx="7557968" cy="1355090"/>
          </a:xfrm>
          <a:prstGeom prst="rect">
            <a:avLst/>
          </a:prstGeom>
        </p:spPr>
        <p:txBody>
          <a:bodyPr lIns="0" tIns="0" rIns="0" bIns="0" rtlCol="0" anchor="t">
            <a:spAutoFit/>
          </a:bodyPr>
          <a:lstStyle/>
          <a:p>
            <a:pPr algn="l">
              <a:lnSpc>
                <a:spcPts val="5170"/>
              </a:lnSpc>
            </a:pPr>
            <a:r>
              <a:rPr lang="en-US" sz="4700">
                <a:solidFill>
                  <a:srgbClr val="0D3638"/>
                </a:solidFill>
                <a:latin typeface="Avocado"/>
                <a:ea typeface="Avocado"/>
                <a:cs typeface="Avocado"/>
                <a:sym typeface="Avocado"/>
              </a:rPr>
              <a:t>EXPOSURE OPPORTUNITIES</a:t>
            </a:r>
          </a:p>
        </p:txBody>
      </p:sp>
      <p:sp>
        <p:nvSpPr>
          <p:cNvPr id="8" name="TextBox 8"/>
          <p:cNvSpPr txBox="1"/>
          <p:nvPr/>
        </p:nvSpPr>
        <p:spPr>
          <a:xfrm>
            <a:off x="1028700" y="3438919"/>
            <a:ext cx="8997578" cy="450850"/>
          </a:xfrm>
          <a:prstGeom prst="rect">
            <a:avLst/>
          </a:prstGeom>
        </p:spPr>
        <p:txBody>
          <a:bodyPr lIns="0" tIns="0" rIns="0" bIns="0" rtlCol="0" anchor="t">
            <a:spAutoFit/>
          </a:bodyPr>
          <a:lstStyle/>
          <a:p>
            <a:pPr algn="l">
              <a:lnSpc>
                <a:spcPts val="3499"/>
              </a:lnSpc>
            </a:pPr>
            <a:r>
              <a:rPr lang="en-US" sz="2499" spc="162">
                <a:solidFill>
                  <a:srgbClr val="F16822"/>
                </a:solidFill>
                <a:latin typeface="Bariol 2"/>
                <a:ea typeface="Bariol 2"/>
                <a:cs typeface="Bariol 2"/>
                <a:sym typeface="Bariol 2"/>
              </a:rPr>
              <a:t>SHARE INFORMATION THROUGH</a:t>
            </a:r>
          </a:p>
        </p:txBody>
      </p:sp>
      <p:sp>
        <p:nvSpPr>
          <p:cNvPr id="9" name="TextBox 9"/>
          <p:cNvSpPr txBox="1"/>
          <p:nvPr/>
        </p:nvSpPr>
        <p:spPr>
          <a:xfrm>
            <a:off x="1028700" y="4024764"/>
            <a:ext cx="7701270" cy="3965574"/>
          </a:xfrm>
          <a:prstGeom prst="rect">
            <a:avLst/>
          </a:prstGeom>
        </p:spPr>
        <p:txBody>
          <a:bodyPr lIns="0" tIns="0" rIns="0" bIns="0" rtlCol="0" anchor="t">
            <a:spAutoFit/>
          </a:bodyPr>
          <a:lstStyle/>
          <a:p>
            <a:pPr algn="l">
              <a:lnSpc>
                <a:spcPts val="3500"/>
              </a:lnSpc>
            </a:pPr>
            <a:r>
              <a:rPr lang="en-US" sz="2500">
                <a:solidFill>
                  <a:srgbClr val="0D3638"/>
                </a:solidFill>
                <a:latin typeface="Bariol 2"/>
                <a:ea typeface="Bariol 2"/>
                <a:cs typeface="Bariol 2"/>
                <a:sym typeface="Bariol 2"/>
              </a:rPr>
              <a:t>User-generated Content (UGC)</a:t>
            </a:r>
          </a:p>
          <a:p>
            <a:pPr marL="539754" lvl="1" indent="-269877" algn="l">
              <a:lnSpc>
                <a:spcPts val="3500"/>
              </a:lnSpc>
              <a:buFont typeface="Arial"/>
              <a:buChar char="•"/>
            </a:pPr>
            <a:r>
              <a:rPr lang="en-US" sz="2500">
                <a:solidFill>
                  <a:srgbClr val="0D3638"/>
                </a:solidFill>
                <a:latin typeface="Bariol 1"/>
                <a:ea typeface="Bariol 1"/>
                <a:cs typeface="Bariol 1"/>
                <a:sym typeface="Bariol 1"/>
              </a:rPr>
              <a:t>Encourage visitors to “collab” tag you in their posts when they visit or share in stories</a:t>
            </a:r>
          </a:p>
          <a:p>
            <a:pPr algn="l">
              <a:lnSpc>
                <a:spcPts val="3500"/>
              </a:lnSpc>
            </a:pPr>
            <a:endParaRPr lang="en-US" sz="2500">
              <a:solidFill>
                <a:srgbClr val="0D3638"/>
              </a:solidFill>
              <a:latin typeface="Bariol 1"/>
              <a:ea typeface="Bariol 1"/>
              <a:cs typeface="Bariol 1"/>
              <a:sym typeface="Bariol 1"/>
            </a:endParaRPr>
          </a:p>
          <a:p>
            <a:pPr algn="l">
              <a:lnSpc>
                <a:spcPts val="3500"/>
              </a:lnSpc>
            </a:pPr>
            <a:r>
              <a:rPr lang="en-US" sz="2500">
                <a:solidFill>
                  <a:srgbClr val="0D3638"/>
                </a:solidFill>
                <a:latin typeface="Bariol 2"/>
                <a:ea typeface="Bariol 2"/>
                <a:cs typeface="Bariol 2"/>
                <a:sym typeface="Bariol 2"/>
              </a:rPr>
              <a:t>Business Collaborations</a:t>
            </a:r>
          </a:p>
          <a:p>
            <a:pPr marL="539754" lvl="1" indent="-269877" algn="l">
              <a:lnSpc>
                <a:spcPts val="3500"/>
              </a:lnSpc>
              <a:buFont typeface="Arial"/>
              <a:buChar char="•"/>
            </a:pPr>
            <a:r>
              <a:rPr lang="en-US" sz="2500">
                <a:solidFill>
                  <a:srgbClr val="0D3638"/>
                </a:solidFill>
                <a:latin typeface="Bariol 1"/>
                <a:ea typeface="Bariol 1"/>
                <a:cs typeface="Bariol 1"/>
                <a:sym typeface="Bariol 1"/>
              </a:rPr>
              <a:t>Coordinate with other businesses or farms to leverage each other’s audiences as you market (for instance, a farm that hosts an on-farm dinner might partner with a local vineyard)</a:t>
            </a:r>
          </a:p>
        </p:txBody>
      </p:sp>
      <p:sp>
        <p:nvSpPr>
          <p:cNvPr id="10" name="TextBox 10"/>
          <p:cNvSpPr txBox="1"/>
          <p:nvPr/>
        </p:nvSpPr>
        <p:spPr>
          <a:xfrm>
            <a:off x="12359421" y="8004756"/>
            <a:ext cx="4980273" cy="450850"/>
          </a:xfrm>
          <a:prstGeom prst="rect">
            <a:avLst/>
          </a:prstGeom>
        </p:spPr>
        <p:txBody>
          <a:bodyPr lIns="0" tIns="0" rIns="0" bIns="0" rtlCol="0" anchor="t">
            <a:spAutoFit/>
          </a:bodyPr>
          <a:lstStyle/>
          <a:p>
            <a:pPr algn="ctr">
              <a:lnSpc>
                <a:spcPts val="3499"/>
              </a:lnSpc>
            </a:pPr>
            <a:r>
              <a:rPr lang="en-US" sz="2499" spc="162">
                <a:solidFill>
                  <a:srgbClr val="F16822"/>
                </a:solidFill>
                <a:latin typeface="Bariol 2"/>
                <a:ea typeface="Bariol 2"/>
                <a:cs typeface="Bariol 2"/>
                <a:sym typeface="Bariol 2"/>
              </a:rPr>
              <a:t>LISTEN NOW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sp>
        <p:nvSpPr>
          <p:cNvPr id="4" name="TextBox 4"/>
          <p:cNvSpPr txBox="1"/>
          <p:nvPr/>
        </p:nvSpPr>
        <p:spPr>
          <a:xfrm>
            <a:off x="1028700" y="1611792"/>
            <a:ext cx="9584520" cy="707390"/>
          </a:xfrm>
          <a:prstGeom prst="rect">
            <a:avLst/>
          </a:prstGeom>
        </p:spPr>
        <p:txBody>
          <a:bodyPr lIns="0" tIns="0" rIns="0" bIns="0" rtlCol="0" anchor="t">
            <a:spAutoFit/>
          </a:bodyPr>
          <a:lstStyle/>
          <a:p>
            <a:pPr algn="l">
              <a:lnSpc>
                <a:spcPts val="5170"/>
              </a:lnSpc>
            </a:pPr>
            <a:r>
              <a:rPr lang="en-US" sz="4700">
                <a:solidFill>
                  <a:srgbClr val="0D3638"/>
                </a:solidFill>
                <a:latin typeface="Avocado"/>
                <a:ea typeface="Avocado"/>
                <a:cs typeface="Avocado"/>
                <a:sym typeface="Avocado"/>
              </a:rPr>
              <a:t>SEGMENTED AUDIENCES</a:t>
            </a:r>
          </a:p>
        </p:txBody>
      </p:sp>
      <p:sp>
        <p:nvSpPr>
          <p:cNvPr id="5" name="TextBox 5"/>
          <p:cNvSpPr txBox="1"/>
          <p:nvPr/>
        </p:nvSpPr>
        <p:spPr>
          <a:xfrm>
            <a:off x="1028700" y="2719819"/>
            <a:ext cx="8997578" cy="450850"/>
          </a:xfrm>
          <a:prstGeom prst="rect">
            <a:avLst/>
          </a:prstGeom>
        </p:spPr>
        <p:txBody>
          <a:bodyPr lIns="0" tIns="0" rIns="0" bIns="0" rtlCol="0" anchor="t">
            <a:spAutoFit/>
          </a:bodyPr>
          <a:lstStyle/>
          <a:p>
            <a:pPr algn="l">
              <a:lnSpc>
                <a:spcPts val="3499"/>
              </a:lnSpc>
            </a:pPr>
            <a:r>
              <a:rPr lang="en-US" sz="2499" spc="162">
                <a:solidFill>
                  <a:srgbClr val="F16822"/>
                </a:solidFill>
                <a:latin typeface="Bariol 2"/>
                <a:ea typeface="Bariol 2"/>
                <a:cs typeface="Bariol 2"/>
                <a:sym typeface="Bariol 2"/>
              </a:rPr>
              <a:t>HOW TO USE THEM</a:t>
            </a:r>
          </a:p>
        </p:txBody>
      </p:sp>
      <p:sp>
        <p:nvSpPr>
          <p:cNvPr id="6" name="TextBox 6"/>
          <p:cNvSpPr txBox="1"/>
          <p:nvPr/>
        </p:nvSpPr>
        <p:spPr>
          <a:xfrm>
            <a:off x="1028700" y="3305665"/>
            <a:ext cx="8115300" cy="3965696"/>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D3638"/>
                </a:solidFill>
                <a:latin typeface="Bariol 1"/>
                <a:ea typeface="Bariol 1"/>
                <a:cs typeface="Bariol 1"/>
                <a:sym typeface="Bariol 1"/>
              </a:rPr>
              <a:t>Someone who attended an event or was a specific shopper (i.e., wine event, u-pick, dinner attendee), and you have a similar event coming up, choose to send only THOSE contacts a special promotion or unique invitation, such as a BOGO sale to bring a friend</a:t>
            </a:r>
          </a:p>
          <a:p>
            <a:pPr algn="l">
              <a:lnSpc>
                <a:spcPts val="3500"/>
              </a:lnSpc>
            </a:pPr>
            <a:endParaRPr lang="en-US" sz="2500">
              <a:solidFill>
                <a:srgbClr val="0D3638"/>
              </a:solidFill>
              <a:latin typeface="Bariol 1"/>
              <a:ea typeface="Bariol 1"/>
              <a:cs typeface="Bariol 1"/>
              <a:sym typeface="Bariol 1"/>
            </a:endParaRPr>
          </a:p>
          <a:p>
            <a:pPr marL="539754" lvl="1" indent="-269877" algn="l">
              <a:lnSpc>
                <a:spcPts val="3500"/>
              </a:lnSpc>
              <a:buFont typeface="Arial"/>
              <a:buChar char="•"/>
            </a:pPr>
            <a:r>
              <a:rPr lang="en-US" sz="2500">
                <a:solidFill>
                  <a:srgbClr val="0D3638"/>
                </a:solidFill>
                <a:latin typeface="Bariol 1"/>
                <a:ea typeface="Bariol 1"/>
                <a:cs typeface="Bariol 1"/>
                <a:sym typeface="Bariol 1"/>
              </a:rPr>
              <a:t>For limited-seat events, email previous attendees first to pre-fill events and encourage them to add on guest tickets as a “first-come, first-served” bonus</a:t>
            </a:r>
          </a:p>
        </p:txBody>
      </p:sp>
      <p:sp>
        <p:nvSpPr>
          <p:cNvPr id="7" name="Freeform 7"/>
          <p:cNvSpPr/>
          <p:nvPr/>
        </p:nvSpPr>
        <p:spPr>
          <a:xfrm>
            <a:off x="10026278" y="0"/>
            <a:ext cx="7471614" cy="10469754"/>
          </a:xfrm>
          <a:custGeom>
            <a:avLst/>
            <a:gdLst/>
            <a:ahLst/>
            <a:cxnLst/>
            <a:rect l="l" t="t" r="r" b="b"/>
            <a:pathLst>
              <a:path w="7471614" h="10469754">
                <a:moveTo>
                  <a:pt x="0" y="0"/>
                </a:moveTo>
                <a:lnTo>
                  <a:pt x="7471613" y="0"/>
                </a:lnTo>
                <a:lnTo>
                  <a:pt x="7471613" y="10469754"/>
                </a:lnTo>
                <a:lnTo>
                  <a:pt x="0" y="10469754"/>
                </a:lnTo>
                <a:lnTo>
                  <a:pt x="0" y="0"/>
                </a:lnTo>
                <a:close/>
              </a:path>
            </a:pathLst>
          </a:custGeom>
          <a:blipFill>
            <a:blip r:embed="rId3"/>
            <a:stretch>
              <a:fillRect l="-1678" t="-10840" r="-1678"/>
            </a:stretch>
          </a:blipFill>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grpSp>
        <p:nvGrpSpPr>
          <p:cNvPr id="4" name="Group 4"/>
          <p:cNvGrpSpPr/>
          <p:nvPr/>
        </p:nvGrpSpPr>
        <p:grpSpPr>
          <a:xfrm>
            <a:off x="10134877" y="-157493"/>
            <a:ext cx="8295852" cy="11249146"/>
            <a:chOff x="0" y="0"/>
            <a:chExt cx="1888297" cy="2560525"/>
          </a:xfrm>
        </p:grpSpPr>
        <p:sp>
          <p:nvSpPr>
            <p:cNvPr id="5" name="Freeform 5"/>
            <p:cNvSpPr/>
            <p:nvPr/>
          </p:nvSpPr>
          <p:spPr>
            <a:xfrm>
              <a:off x="0" y="0"/>
              <a:ext cx="1888297" cy="2560525"/>
            </a:xfrm>
            <a:custGeom>
              <a:avLst/>
              <a:gdLst/>
              <a:ahLst/>
              <a:cxnLst/>
              <a:rect l="l" t="t" r="r" b="b"/>
              <a:pathLst>
                <a:path w="1888297" h="2560525">
                  <a:moveTo>
                    <a:pt x="55994" y="0"/>
                  </a:moveTo>
                  <a:lnTo>
                    <a:pt x="1832303" y="0"/>
                  </a:lnTo>
                  <a:cubicBezTo>
                    <a:pt x="1863228" y="0"/>
                    <a:pt x="1888297" y="25069"/>
                    <a:pt x="1888297" y="55994"/>
                  </a:cubicBezTo>
                  <a:lnTo>
                    <a:pt x="1888297" y="2504531"/>
                  </a:lnTo>
                  <a:cubicBezTo>
                    <a:pt x="1888297" y="2535455"/>
                    <a:pt x="1863228" y="2560525"/>
                    <a:pt x="1832303" y="2560525"/>
                  </a:cubicBezTo>
                  <a:lnTo>
                    <a:pt x="55994" y="2560525"/>
                  </a:lnTo>
                  <a:cubicBezTo>
                    <a:pt x="25069" y="2560525"/>
                    <a:pt x="0" y="2535455"/>
                    <a:pt x="0" y="2504531"/>
                  </a:cubicBezTo>
                  <a:lnTo>
                    <a:pt x="0" y="55994"/>
                  </a:lnTo>
                  <a:cubicBezTo>
                    <a:pt x="0" y="25069"/>
                    <a:pt x="25069" y="0"/>
                    <a:pt x="55994" y="0"/>
                  </a:cubicBezTo>
                  <a:close/>
                </a:path>
              </a:pathLst>
            </a:custGeom>
            <a:solidFill>
              <a:srgbClr val="FCFBF5"/>
            </a:solidFill>
            <a:ln cap="rnd">
              <a:noFill/>
              <a:prstDash val="solid"/>
              <a:round/>
            </a:ln>
          </p:spPr>
          <p:txBody>
            <a:bodyPr/>
            <a:lstStyle/>
            <a:p>
              <a:endParaRPr lang="en-US"/>
            </a:p>
          </p:txBody>
        </p:sp>
        <p:sp>
          <p:nvSpPr>
            <p:cNvPr id="6" name="TextBox 6"/>
            <p:cNvSpPr txBox="1"/>
            <p:nvPr/>
          </p:nvSpPr>
          <p:spPr>
            <a:xfrm>
              <a:off x="0" y="-38100"/>
              <a:ext cx="1888297" cy="2598625"/>
            </a:xfrm>
            <a:prstGeom prst="rect">
              <a:avLst/>
            </a:prstGeom>
          </p:spPr>
          <p:txBody>
            <a:bodyPr lIns="50800" tIns="50800" rIns="50800" bIns="50800" rtlCol="0" anchor="ctr"/>
            <a:lstStyle/>
            <a:p>
              <a:pPr algn="ctr">
                <a:lnSpc>
                  <a:spcPts val="2659"/>
                </a:lnSpc>
              </a:pPr>
              <a:endParaRPr/>
            </a:p>
          </p:txBody>
        </p:sp>
      </p:grpSp>
      <p:pic>
        <p:nvPicPr>
          <p:cNvPr id="7" name="Picture 7"/>
          <p:cNvPicPr>
            <a:picLocks noChangeAspect="1"/>
          </p:cNvPicPr>
          <p:nvPr/>
        </p:nvPicPr>
        <p:blipFill>
          <a:blip r:embed="rId3"/>
          <a:stretch>
            <a:fillRect/>
          </a:stretch>
        </p:blipFill>
        <p:spPr>
          <a:xfrm>
            <a:off x="1843344" y="1606523"/>
            <a:ext cx="5411802" cy="5411802"/>
          </a:xfrm>
          <a:prstGeom prst="rect">
            <a:avLst/>
          </a:prstGeom>
        </p:spPr>
      </p:pic>
      <p:sp>
        <p:nvSpPr>
          <p:cNvPr id="8" name="TextBox 8"/>
          <p:cNvSpPr txBox="1"/>
          <p:nvPr/>
        </p:nvSpPr>
        <p:spPr>
          <a:xfrm>
            <a:off x="1028700" y="7089442"/>
            <a:ext cx="7041088" cy="1314450"/>
          </a:xfrm>
          <a:prstGeom prst="rect">
            <a:avLst/>
          </a:prstGeom>
        </p:spPr>
        <p:txBody>
          <a:bodyPr lIns="0" tIns="0" rIns="0" bIns="0" rtlCol="0" anchor="t">
            <a:spAutoFit/>
          </a:bodyPr>
          <a:lstStyle/>
          <a:p>
            <a:pPr algn="ctr">
              <a:lnSpc>
                <a:spcPts val="3300"/>
              </a:lnSpc>
            </a:pPr>
            <a:r>
              <a:rPr lang="en-US" sz="3000">
                <a:solidFill>
                  <a:srgbClr val="0D3638"/>
                </a:solidFill>
                <a:latin typeface="Bariol 2"/>
                <a:ea typeface="Bariol 2"/>
                <a:cs typeface="Bariol 2"/>
                <a:sym typeface="Bariol 2"/>
              </a:rPr>
              <a:t>What support do you need?</a:t>
            </a:r>
          </a:p>
          <a:p>
            <a:pPr algn="ctr">
              <a:lnSpc>
                <a:spcPts val="3300"/>
              </a:lnSpc>
            </a:pPr>
            <a:endParaRPr lang="en-US" sz="3000">
              <a:solidFill>
                <a:srgbClr val="0D3638"/>
              </a:solidFill>
              <a:latin typeface="Bariol 2"/>
              <a:ea typeface="Bariol 2"/>
              <a:cs typeface="Bariol 2"/>
              <a:sym typeface="Bariol 2"/>
            </a:endParaRPr>
          </a:p>
          <a:p>
            <a:pPr algn="ctr">
              <a:lnSpc>
                <a:spcPts val="3300"/>
              </a:lnSpc>
            </a:pPr>
            <a:r>
              <a:rPr lang="en-US" sz="3000">
                <a:solidFill>
                  <a:srgbClr val="0D3638"/>
                </a:solidFill>
                <a:latin typeface="Bariol 3"/>
                <a:ea typeface="Bariol 3"/>
                <a:cs typeface="Bariol 3"/>
                <a:sym typeface="Bariol 3"/>
              </a:rPr>
              <a:t>Fill out our services wishlist.</a:t>
            </a:r>
          </a:p>
        </p:txBody>
      </p:sp>
      <p:sp>
        <p:nvSpPr>
          <p:cNvPr id="9" name="Freeform 9"/>
          <p:cNvSpPr/>
          <p:nvPr/>
        </p:nvSpPr>
        <p:spPr>
          <a:xfrm>
            <a:off x="9275421" y="0"/>
            <a:ext cx="9266424" cy="11542257"/>
          </a:xfrm>
          <a:custGeom>
            <a:avLst/>
            <a:gdLst/>
            <a:ahLst/>
            <a:cxnLst/>
            <a:rect l="l" t="t" r="r" b="b"/>
            <a:pathLst>
              <a:path w="9266424" h="11542257">
                <a:moveTo>
                  <a:pt x="0" y="0"/>
                </a:moveTo>
                <a:lnTo>
                  <a:pt x="9266424" y="0"/>
                </a:lnTo>
                <a:lnTo>
                  <a:pt x="9266424" y="11542257"/>
                </a:lnTo>
                <a:lnTo>
                  <a:pt x="0" y="11542257"/>
                </a:lnTo>
                <a:lnTo>
                  <a:pt x="0" y="0"/>
                </a:lnTo>
                <a:close/>
              </a:path>
            </a:pathLst>
          </a:custGeom>
          <a:blipFill>
            <a:blip r:embed="rId4"/>
            <a:stretch>
              <a:fillRect l="-28191" r="-58764"/>
            </a:stretch>
          </a:blipFill>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grpSp>
        <p:nvGrpSpPr>
          <p:cNvPr id="4" name="Group 4"/>
          <p:cNvGrpSpPr/>
          <p:nvPr/>
        </p:nvGrpSpPr>
        <p:grpSpPr>
          <a:xfrm>
            <a:off x="10134877" y="-157493"/>
            <a:ext cx="8295852" cy="11249146"/>
            <a:chOff x="0" y="0"/>
            <a:chExt cx="1888297" cy="2560525"/>
          </a:xfrm>
        </p:grpSpPr>
        <p:sp>
          <p:nvSpPr>
            <p:cNvPr id="5" name="Freeform 5"/>
            <p:cNvSpPr/>
            <p:nvPr/>
          </p:nvSpPr>
          <p:spPr>
            <a:xfrm>
              <a:off x="0" y="0"/>
              <a:ext cx="1888297" cy="2560525"/>
            </a:xfrm>
            <a:custGeom>
              <a:avLst/>
              <a:gdLst/>
              <a:ahLst/>
              <a:cxnLst/>
              <a:rect l="l" t="t" r="r" b="b"/>
              <a:pathLst>
                <a:path w="1888297" h="2560525">
                  <a:moveTo>
                    <a:pt x="55994" y="0"/>
                  </a:moveTo>
                  <a:lnTo>
                    <a:pt x="1832303" y="0"/>
                  </a:lnTo>
                  <a:cubicBezTo>
                    <a:pt x="1863228" y="0"/>
                    <a:pt x="1888297" y="25069"/>
                    <a:pt x="1888297" y="55994"/>
                  </a:cubicBezTo>
                  <a:lnTo>
                    <a:pt x="1888297" y="2504531"/>
                  </a:lnTo>
                  <a:cubicBezTo>
                    <a:pt x="1888297" y="2535455"/>
                    <a:pt x="1863228" y="2560525"/>
                    <a:pt x="1832303" y="2560525"/>
                  </a:cubicBezTo>
                  <a:lnTo>
                    <a:pt x="55994" y="2560525"/>
                  </a:lnTo>
                  <a:cubicBezTo>
                    <a:pt x="25069" y="2560525"/>
                    <a:pt x="0" y="2535455"/>
                    <a:pt x="0" y="2504531"/>
                  </a:cubicBezTo>
                  <a:lnTo>
                    <a:pt x="0" y="55994"/>
                  </a:lnTo>
                  <a:cubicBezTo>
                    <a:pt x="0" y="25069"/>
                    <a:pt x="25069" y="0"/>
                    <a:pt x="55994" y="0"/>
                  </a:cubicBezTo>
                  <a:close/>
                </a:path>
              </a:pathLst>
            </a:custGeom>
            <a:solidFill>
              <a:srgbClr val="FCFBF5"/>
            </a:solidFill>
            <a:ln cap="rnd">
              <a:noFill/>
              <a:prstDash val="solid"/>
              <a:round/>
            </a:ln>
          </p:spPr>
          <p:txBody>
            <a:bodyPr/>
            <a:lstStyle/>
            <a:p>
              <a:endParaRPr lang="en-US"/>
            </a:p>
          </p:txBody>
        </p:sp>
        <p:sp>
          <p:nvSpPr>
            <p:cNvPr id="6" name="TextBox 6"/>
            <p:cNvSpPr txBox="1"/>
            <p:nvPr/>
          </p:nvSpPr>
          <p:spPr>
            <a:xfrm>
              <a:off x="0" y="-38100"/>
              <a:ext cx="1888297" cy="2598625"/>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4350986" y="1240140"/>
            <a:ext cx="2061934" cy="2061934"/>
          </a:xfrm>
          <a:custGeom>
            <a:avLst/>
            <a:gdLst/>
            <a:ahLst/>
            <a:cxnLst/>
            <a:rect l="l" t="t" r="r" b="b"/>
            <a:pathLst>
              <a:path w="2061934" h="2061934">
                <a:moveTo>
                  <a:pt x="0" y="0"/>
                </a:moveTo>
                <a:lnTo>
                  <a:pt x="2061934" y="0"/>
                </a:lnTo>
                <a:lnTo>
                  <a:pt x="2061934" y="2061933"/>
                </a:lnTo>
                <a:lnTo>
                  <a:pt x="0" y="2061933"/>
                </a:lnTo>
                <a:lnTo>
                  <a:pt x="0" y="0"/>
                </a:lnTo>
                <a:close/>
              </a:path>
            </a:pathLst>
          </a:custGeom>
          <a:blipFill>
            <a:blip r:embed="rId3"/>
            <a:stretch>
              <a:fillRect/>
            </a:stretch>
          </a:blipFill>
        </p:spPr>
        <p:txBody>
          <a:bodyPr/>
          <a:lstStyle/>
          <a:p>
            <a:endParaRPr lang="en-US"/>
          </a:p>
        </p:txBody>
      </p:sp>
      <p:pic>
        <p:nvPicPr>
          <p:cNvPr id="8" name="Picture 8"/>
          <p:cNvPicPr>
            <a:picLocks noChangeAspect="1"/>
          </p:cNvPicPr>
          <p:nvPr/>
        </p:nvPicPr>
        <p:blipFill>
          <a:blip r:embed="rId4"/>
          <a:stretch>
            <a:fillRect/>
          </a:stretch>
        </p:blipFill>
        <p:spPr>
          <a:xfrm>
            <a:off x="9711540" y="-253612"/>
            <a:ext cx="9093850" cy="13106766"/>
          </a:xfrm>
          <a:prstGeom prst="rect">
            <a:avLst/>
          </a:prstGeom>
        </p:spPr>
      </p:pic>
      <p:pic>
        <p:nvPicPr>
          <p:cNvPr id="9" name="Picture 9"/>
          <p:cNvPicPr>
            <a:picLocks noChangeAspect="1"/>
          </p:cNvPicPr>
          <p:nvPr/>
        </p:nvPicPr>
        <p:blipFill>
          <a:blip r:embed="rId5"/>
          <a:stretch>
            <a:fillRect/>
          </a:stretch>
        </p:blipFill>
        <p:spPr>
          <a:xfrm>
            <a:off x="2676052" y="3081544"/>
            <a:ext cx="5411802" cy="5411802"/>
          </a:xfrm>
          <a:prstGeom prst="rect">
            <a:avLst/>
          </a:prstGeom>
        </p:spPr>
      </p:pic>
      <p:sp>
        <p:nvSpPr>
          <p:cNvPr id="10" name="TextBox 10"/>
          <p:cNvSpPr txBox="1"/>
          <p:nvPr/>
        </p:nvSpPr>
        <p:spPr>
          <a:xfrm>
            <a:off x="1542717" y="8251912"/>
            <a:ext cx="7041088" cy="895350"/>
          </a:xfrm>
          <a:prstGeom prst="rect">
            <a:avLst/>
          </a:prstGeom>
        </p:spPr>
        <p:txBody>
          <a:bodyPr lIns="0" tIns="0" rIns="0" bIns="0" rtlCol="0" anchor="t">
            <a:spAutoFit/>
          </a:bodyPr>
          <a:lstStyle/>
          <a:p>
            <a:pPr algn="ctr">
              <a:lnSpc>
                <a:spcPts val="3300"/>
              </a:lnSpc>
            </a:pPr>
            <a:r>
              <a:rPr lang="en-US" sz="3000">
                <a:solidFill>
                  <a:srgbClr val="0D3638"/>
                </a:solidFill>
                <a:latin typeface="Bariol 1"/>
                <a:ea typeface="Bariol 1"/>
                <a:cs typeface="Bariol 1"/>
                <a:sym typeface="Bariol 1"/>
              </a:rPr>
              <a:t>Download our resource:</a:t>
            </a:r>
          </a:p>
          <a:p>
            <a:pPr algn="ctr">
              <a:lnSpc>
                <a:spcPts val="3300"/>
              </a:lnSpc>
            </a:pPr>
            <a:r>
              <a:rPr lang="en-US" sz="3000">
                <a:solidFill>
                  <a:srgbClr val="0D3638"/>
                </a:solidFill>
                <a:latin typeface="Bariol 3"/>
                <a:ea typeface="Bariol 3"/>
                <a:cs typeface="Bariol 3"/>
                <a:sym typeface="Bariol 3"/>
              </a:rPr>
              <a:t>10 Social Media Posts to Preschedule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666006" y="2486765"/>
            <a:ext cx="2955987" cy="2955987"/>
          </a:xfrm>
          <a:custGeom>
            <a:avLst/>
            <a:gdLst/>
            <a:ahLst/>
            <a:cxnLst/>
            <a:rect l="l" t="t" r="r" b="b"/>
            <a:pathLst>
              <a:path w="2955987" h="2955987">
                <a:moveTo>
                  <a:pt x="0" y="0"/>
                </a:moveTo>
                <a:lnTo>
                  <a:pt x="2955988" y="0"/>
                </a:lnTo>
                <a:lnTo>
                  <a:pt x="2955988" y="2955988"/>
                </a:lnTo>
                <a:lnTo>
                  <a:pt x="0" y="2955988"/>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5194483" y="6216209"/>
            <a:ext cx="7899034" cy="2021992"/>
            <a:chOff x="0" y="0"/>
            <a:chExt cx="10532045" cy="2695989"/>
          </a:xfrm>
        </p:grpSpPr>
        <p:sp>
          <p:nvSpPr>
            <p:cNvPr id="4" name="TextBox 4"/>
            <p:cNvSpPr txBox="1"/>
            <p:nvPr/>
          </p:nvSpPr>
          <p:spPr>
            <a:xfrm>
              <a:off x="0" y="2067339"/>
              <a:ext cx="10532045" cy="628650"/>
            </a:xfrm>
            <a:prstGeom prst="rect">
              <a:avLst/>
            </a:prstGeom>
          </p:spPr>
          <p:txBody>
            <a:bodyPr lIns="0" tIns="0" rIns="0" bIns="0" rtlCol="0" anchor="t">
              <a:spAutoFit/>
            </a:bodyPr>
            <a:lstStyle/>
            <a:p>
              <a:pPr algn="ctr">
                <a:lnSpc>
                  <a:spcPts val="3300"/>
                </a:lnSpc>
              </a:pPr>
              <a:r>
                <a:rPr lang="en-US" sz="3000">
                  <a:solidFill>
                    <a:srgbClr val="0D3638"/>
                  </a:solidFill>
                  <a:latin typeface="Bariol 1"/>
                  <a:ea typeface="Bariol 1"/>
                  <a:cs typeface="Bariol 1"/>
                  <a:sym typeface="Bariol 1"/>
                </a:rPr>
                <a:t>erika@localdifference.org</a:t>
              </a:r>
            </a:p>
          </p:txBody>
        </p:sp>
        <p:sp>
          <p:nvSpPr>
            <p:cNvPr id="5" name="TextBox 5"/>
            <p:cNvSpPr txBox="1"/>
            <p:nvPr/>
          </p:nvSpPr>
          <p:spPr>
            <a:xfrm>
              <a:off x="693590" y="939724"/>
              <a:ext cx="9144865" cy="753467"/>
            </a:xfrm>
            <a:prstGeom prst="rect">
              <a:avLst/>
            </a:prstGeom>
          </p:spPr>
          <p:txBody>
            <a:bodyPr lIns="0" tIns="0" rIns="0" bIns="0" rtlCol="0" anchor="t">
              <a:spAutoFit/>
            </a:bodyPr>
            <a:lstStyle/>
            <a:p>
              <a:pPr algn="ctr">
                <a:lnSpc>
                  <a:spcPts val="4011"/>
                </a:lnSpc>
              </a:pPr>
              <a:r>
                <a:rPr lang="en-US" sz="3646">
                  <a:solidFill>
                    <a:srgbClr val="0D3638"/>
                  </a:solidFill>
                  <a:latin typeface="Bariol 1"/>
                  <a:ea typeface="Bariol 1"/>
                  <a:cs typeface="Bariol 1"/>
                  <a:sym typeface="Bariol 1"/>
                </a:rPr>
                <a:t>LOCALFOODMARKETING.COM</a:t>
              </a:r>
            </a:p>
          </p:txBody>
        </p:sp>
        <p:sp>
          <p:nvSpPr>
            <p:cNvPr id="6" name="TextBox 6"/>
            <p:cNvSpPr txBox="1"/>
            <p:nvPr/>
          </p:nvSpPr>
          <p:spPr>
            <a:xfrm>
              <a:off x="1752362" y="-95250"/>
              <a:ext cx="7027320" cy="660825"/>
            </a:xfrm>
            <a:prstGeom prst="rect">
              <a:avLst/>
            </a:prstGeom>
          </p:spPr>
          <p:txBody>
            <a:bodyPr lIns="0" tIns="0" rIns="0" bIns="0" rtlCol="0" anchor="t">
              <a:spAutoFit/>
            </a:bodyPr>
            <a:lstStyle/>
            <a:p>
              <a:pPr algn="ctr">
                <a:lnSpc>
                  <a:spcPts val="3919"/>
                </a:lnSpc>
              </a:pPr>
              <a:r>
                <a:rPr lang="en-US" sz="2799">
                  <a:solidFill>
                    <a:srgbClr val="F16822"/>
                  </a:solidFill>
                  <a:latin typeface="Bariol 2"/>
                  <a:ea typeface="Bariol 2"/>
                  <a:cs typeface="Bariol 2"/>
                  <a:sym typeface="Bariol 2"/>
                </a:rPr>
                <a:t>GET IN TOUCH:</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919142" y="1676846"/>
            <a:ext cx="6933308" cy="6933308"/>
          </a:xfrm>
          <a:custGeom>
            <a:avLst/>
            <a:gdLst/>
            <a:ahLst/>
            <a:cxnLst/>
            <a:rect l="l" t="t" r="r" b="b"/>
            <a:pathLst>
              <a:path w="6933308" h="6933308">
                <a:moveTo>
                  <a:pt x="0" y="0"/>
                </a:moveTo>
                <a:lnTo>
                  <a:pt x="6933309" y="0"/>
                </a:lnTo>
                <a:lnTo>
                  <a:pt x="6933309" y="6933308"/>
                </a:lnTo>
                <a:lnTo>
                  <a:pt x="0" y="6933308"/>
                </a:lnTo>
                <a:lnTo>
                  <a:pt x="0" y="0"/>
                </a:lnTo>
                <a:close/>
              </a:path>
            </a:pathLst>
          </a:custGeom>
          <a:blipFill>
            <a:blip r:embed="rId2"/>
            <a:stretch>
              <a:fillRect t="-20" b="-50252"/>
            </a:stretch>
          </a:blipFill>
        </p:spPr>
        <p:txBody>
          <a:bodyPr/>
          <a:lstStyle/>
          <a:p>
            <a:endParaRPr lang="en-US"/>
          </a:p>
        </p:txBody>
      </p:sp>
      <p:sp>
        <p:nvSpPr>
          <p:cNvPr id="3" name="TextBox 3"/>
          <p:cNvSpPr txBox="1"/>
          <p:nvPr/>
        </p:nvSpPr>
        <p:spPr>
          <a:xfrm>
            <a:off x="9841705" y="1667321"/>
            <a:ext cx="6502988" cy="914427"/>
          </a:xfrm>
          <a:prstGeom prst="rect">
            <a:avLst/>
          </a:prstGeom>
        </p:spPr>
        <p:txBody>
          <a:bodyPr lIns="0" tIns="0" rIns="0" bIns="0" rtlCol="0" anchor="t">
            <a:spAutoFit/>
          </a:bodyPr>
          <a:lstStyle/>
          <a:p>
            <a:pPr algn="l">
              <a:lnSpc>
                <a:spcPts val="6599"/>
              </a:lnSpc>
            </a:pPr>
            <a:r>
              <a:rPr lang="en-US" sz="5999">
                <a:solidFill>
                  <a:srgbClr val="0D3638"/>
                </a:solidFill>
                <a:latin typeface="Avocado"/>
                <a:ea typeface="Avocado"/>
                <a:cs typeface="Avocado"/>
                <a:sym typeface="Avocado"/>
              </a:rPr>
              <a:t>ERIKa TEBBENS</a:t>
            </a:r>
          </a:p>
        </p:txBody>
      </p:sp>
      <p:sp>
        <p:nvSpPr>
          <p:cNvPr id="4" name="TextBox 4"/>
          <p:cNvSpPr txBox="1"/>
          <p:nvPr/>
        </p:nvSpPr>
        <p:spPr>
          <a:xfrm>
            <a:off x="9841705" y="3503493"/>
            <a:ext cx="7724758" cy="4564921"/>
          </a:xfrm>
          <a:prstGeom prst="rect">
            <a:avLst/>
          </a:prstGeom>
        </p:spPr>
        <p:txBody>
          <a:bodyPr lIns="0" tIns="0" rIns="0" bIns="0" rtlCol="0" anchor="t">
            <a:spAutoFit/>
          </a:bodyPr>
          <a:lstStyle/>
          <a:p>
            <a:pPr marL="561339" lvl="1" indent="-280669" algn="l">
              <a:lnSpc>
                <a:spcPts val="5199"/>
              </a:lnSpc>
              <a:buFont typeface="Arial"/>
              <a:buChar char="•"/>
            </a:pPr>
            <a:r>
              <a:rPr lang="en-US" sz="2599">
                <a:solidFill>
                  <a:srgbClr val="0D3638"/>
                </a:solidFill>
                <a:latin typeface="Bariol 1"/>
                <a:ea typeface="Bariol 1"/>
                <a:cs typeface="Bariol 1"/>
                <a:sym typeface="Bariol 1"/>
              </a:rPr>
              <a:t>20 years experience running businesses </a:t>
            </a:r>
          </a:p>
          <a:p>
            <a:pPr marL="561339" lvl="1" indent="-280669" algn="l">
              <a:lnSpc>
                <a:spcPts val="5199"/>
              </a:lnSpc>
              <a:buFont typeface="Arial"/>
              <a:buChar char="•"/>
            </a:pPr>
            <a:r>
              <a:rPr lang="en-US" sz="2599">
                <a:solidFill>
                  <a:srgbClr val="0D3638"/>
                </a:solidFill>
                <a:latin typeface="Bariol 1"/>
                <a:ea typeface="Bariol 1"/>
                <a:cs typeface="Bariol 1"/>
                <a:sym typeface="Bariol 1"/>
              </a:rPr>
              <a:t>Expert in sales and marketing for micro enterprises; worked with 100s of entrepreneurs on sustainable growth strategies</a:t>
            </a:r>
          </a:p>
          <a:p>
            <a:pPr marL="561339" lvl="1" indent="-280669" algn="l">
              <a:lnSpc>
                <a:spcPts val="5199"/>
              </a:lnSpc>
              <a:buFont typeface="Arial"/>
              <a:buChar char="•"/>
            </a:pPr>
            <a:r>
              <a:rPr lang="en-US" sz="2599">
                <a:solidFill>
                  <a:srgbClr val="0D3638"/>
                </a:solidFill>
                <a:latin typeface="Bariol 1"/>
                <a:ea typeface="Bariol 1"/>
                <a:cs typeface="Bariol 1"/>
                <a:sym typeface="Bariol 1"/>
              </a:rPr>
              <a:t>Former farmer and beekeeper </a:t>
            </a:r>
          </a:p>
          <a:p>
            <a:pPr marL="561339" lvl="1" indent="-280669" algn="l">
              <a:lnSpc>
                <a:spcPts val="5199"/>
              </a:lnSpc>
              <a:buFont typeface="Arial"/>
              <a:buChar char="•"/>
            </a:pPr>
            <a:r>
              <a:rPr lang="en-US" sz="2599">
                <a:solidFill>
                  <a:srgbClr val="0D3638"/>
                </a:solidFill>
                <a:latin typeface="Bariol 1"/>
                <a:ea typeface="Bariol 1"/>
                <a:cs typeface="Bariol 1"/>
                <a:sym typeface="Bariol 1"/>
              </a:rPr>
              <a:t>Food access advocate</a:t>
            </a:r>
          </a:p>
          <a:p>
            <a:pPr marL="561339" lvl="1" indent="-280669" algn="l">
              <a:lnSpc>
                <a:spcPts val="5199"/>
              </a:lnSpc>
              <a:buFont typeface="Arial"/>
              <a:buChar char="•"/>
            </a:pPr>
            <a:r>
              <a:rPr lang="en-US" sz="2599">
                <a:solidFill>
                  <a:srgbClr val="0D3638"/>
                </a:solidFill>
                <a:latin typeface="Bariol 1"/>
                <a:ea typeface="Bariol 1"/>
                <a:cs typeface="Bariol 1"/>
                <a:sym typeface="Bariol 1"/>
              </a:rPr>
              <a:t>Local food enthusiast</a:t>
            </a:r>
          </a:p>
        </p:txBody>
      </p:sp>
      <p:sp>
        <p:nvSpPr>
          <p:cNvPr id="5" name="TextBox 5"/>
          <p:cNvSpPr txBox="1"/>
          <p:nvPr/>
        </p:nvSpPr>
        <p:spPr>
          <a:xfrm>
            <a:off x="293913" y="9727165"/>
            <a:ext cx="2737241" cy="285750"/>
          </a:xfrm>
          <a:prstGeom prst="rect">
            <a:avLst/>
          </a:prstGeom>
        </p:spPr>
        <p:txBody>
          <a:bodyPr lIns="0" tIns="0" rIns="0" bIns="0" rtlCol="0" anchor="t">
            <a:spAutoFit/>
          </a:bodyPr>
          <a:lstStyle/>
          <a:p>
            <a:pPr algn="l">
              <a:lnSpc>
                <a:spcPts val="2100"/>
              </a:lnSpc>
            </a:pPr>
            <a:r>
              <a:rPr lang="en-US" sz="1500">
                <a:solidFill>
                  <a:srgbClr val="0D3638"/>
                </a:solidFill>
                <a:latin typeface="Bariol 1"/>
                <a:ea typeface="Bariol 1"/>
                <a:cs typeface="Bariol 1"/>
                <a:sym typeface="Bariol 1"/>
              </a:rPr>
              <a:t>localfoodmarketing.com</a:t>
            </a:r>
          </a:p>
        </p:txBody>
      </p:sp>
      <p:sp>
        <p:nvSpPr>
          <p:cNvPr id="6" name="TextBox 6"/>
          <p:cNvSpPr txBox="1"/>
          <p:nvPr/>
        </p:nvSpPr>
        <p:spPr>
          <a:xfrm>
            <a:off x="9841705" y="2448398"/>
            <a:ext cx="3561592" cy="590550"/>
          </a:xfrm>
          <a:prstGeom prst="rect">
            <a:avLst/>
          </a:prstGeom>
        </p:spPr>
        <p:txBody>
          <a:bodyPr lIns="0" tIns="0" rIns="0" bIns="0" rtlCol="0" anchor="t">
            <a:spAutoFit/>
          </a:bodyPr>
          <a:lstStyle/>
          <a:p>
            <a:pPr algn="ctr">
              <a:lnSpc>
                <a:spcPts val="4500"/>
              </a:lnSpc>
              <a:spcBef>
                <a:spcPct val="0"/>
              </a:spcBef>
            </a:pPr>
            <a:r>
              <a:rPr lang="en-US" sz="3000">
                <a:solidFill>
                  <a:srgbClr val="0D3638"/>
                </a:solidFill>
                <a:latin typeface="Bariol 1"/>
                <a:ea typeface="Bariol 1"/>
                <a:cs typeface="Bariol 1"/>
                <a:sym typeface="Bariol 1"/>
              </a:rPr>
              <a:t>DIRECTOR OF IMPACT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sp>
        <p:nvSpPr>
          <p:cNvPr id="4" name="Freeform 4"/>
          <p:cNvSpPr/>
          <p:nvPr/>
        </p:nvSpPr>
        <p:spPr>
          <a:xfrm>
            <a:off x="8703925" y="-128864"/>
            <a:ext cx="11039819" cy="10560653"/>
          </a:xfrm>
          <a:custGeom>
            <a:avLst/>
            <a:gdLst/>
            <a:ahLst/>
            <a:cxnLst/>
            <a:rect l="l" t="t" r="r" b="b"/>
            <a:pathLst>
              <a:path w="11039819" h="10560653">
                <a:moveTo>
                  <a:pt x="0" y="0"/>
                </a:moveTo>
                <a:lnTo>
                  <a:pt x="11039819" y="0"/>
                </a:lnTo>
                <a:lnTo>
                  <a:pt x="11039819" y="10560652"/>
                </a:lnTo>
                <a:lnTo>
                  <a:pt x="0" y="10560652"/>
                </a:lnTo>
                <a:lnTo>
                  <a:pt x="0" y="0"/>
                </a:lnTo>
                <a:close/>
              </a:path>
            </a:pathLst>
          </a:custGeom>
          <a:blipFill>
            <a:blip r:embed="rId3"/>
            <a:stretch>
              <a:fillRect l="-21744" r="-21744"/>
            </a:stretch>
          </a:blipFill>
        </p:spPr>
        <p:txBody>
          <a:bodyPr/>
          <a:lstStyle/>
          <a:p>
            <a:endParaRPr lang="en-US"/>
          </a:p>
        </p:txBody>
      </p:sp>
      <p:sp>
        <p:nvSpPr>
          <p:cNvPr id="5" name="TextBox 5"/>
          <p:cNvSpPr txBox="1"/>
          <p:nvPr/>
        </p:nvSpPr>
        <p:spPr>
          <a:xfrm>
            <a:off x="1028700" y="4524446"/>
            <a:ext cx="7179959" cy="1733550"/>
          </a:xfrm>
          <a:prstGeom prst="rect">
            <a:avLst/>
          </a:prstGeom>
        </p:spPr>
        <p:txBody>
          <a:bodyPr lIns="0" tIns="0" rIns="0" bIns="0" rtlCol="0" anchor="t">
            <a:spAutoFit/>
          </a:bodyPr>
          <a:lstStyle/>
          <a:p>
            <a:pPr marL="647702" lvl="1" indent="-323851" algn="l">
              <a:lnSpc>
                <a:spcPts val="4500"/>
              </a:lnSpc>
              <a:buFont typeface="Arial"/>
              <a:buChar char="•"/>
            </a:pPr>
            <a:r>
              <a:rPr lang="en-US" sz="3000">
                <a:solidFill>
                  <a:srgbClr val="0D3638"/>
                </a:solidFill>
                <a:latin typeface="Bariol 1"/>
                <a:ea typeface="Bariol 1"/>
                <a:cs typeface="Bariol 1"/>
                <a:sym typeface="Bariol 1"/>
              </a:rPr>
              <a:t>Optimizing your Assets</a:t>
            </a:r>
          </a:p>
          <a:p>
            <a:pPr marL="647702" lvl="1" indent="-323851" algn="l">
              <a:lnSpc>
                <a:spcPts val="4500"/>
              </a:lnSpc>
              <a:buFont typeface="Arial"/>
              <a:buChar char="•"/>
            </a:pPr>
            <a:r>
              <a:rPr lang="en-US" sz="3000">
                <a:solidFill>
                  <a:srgbClr val="0D3638"/>
                </a:solidFill>
                <a:latin typeface="Bariol 1"/>
                <a:ea typeface="Bariol 1"/>
                <a:cs typeface="Bariol 1"/>
                <a:sym typeface="Bariol 1"/>
              </a:rPr>
              <a:t>Optimizing the Experience</a:t>
            </a:r>
          </a:p>
          <a:p>
            <a:pPr marL="647702" lvl="1" indent="-323851" algn="l">
              <a:lnSpc>
                <a:spcPts val="4500"/>
              </a:lnSpc>
              <a:buFont typeface="Arial"/>
              <a:buChar char="•"/>
            </a:pPr>
            <a:r>
              <a:rPr lang="en-US" sz="3000">
                <a:solidFill>
                  <a:srgbClr val="0D3638"/>
                </a:solidFill>
                <a:latin typeface="Bariol 1"/>
                <a:ea typeface="Bariol 1"/>
                <a:cs typeface="Bariol 1"/>
                <a:sym typeface="Bariol 1"/>
              </a:rPr>
              <a:t>Cross-promotion</a:t>
            </a:r>
          </a:p>
        </p:txBody>
      </p:sp>
      <p:sp>
        <p:nvSpPr>
          <p:cNvPr id="6" name="TextBox 6"/>
          <p:cNvSpPr txBox="1"/>
          <p:nvPr/>
        </p:nvSpPr>
        <p:spPr>
          <a:xfrm>
            <a:off x="1028700" y="3952805"/>
            <a:ext cx="6131214" cy="450850"/>
          </a:xfrm>
          <a:prstGeom prst="rect">
            <a:avLst/>
          </a:prstGeom>
        </p:spPr>
        <p:txBody>
          <a:bodyPr lIns="0" tIns="0" rIns="0" bIns="0" rtlCol="0" anchor="t">
            <a:spAutoFit/>
          </a:bodyPr>
          <a:lstStyle/>
          <a:p>
            <a:pPr algn="l">
              <a:lnSpc>
                <a:spcPts val="3499"/>
              </a:lnSpc>
            </a:pPr>
            <a:r>
              <a:rPr lang="en-US" sz="2499" spc="162">
                <a:solidFill>
                  <a:srgbClr val="F16822"/>
                </a:solidFill>
                <a:latin typeface="Bariol 2"/>
                <a:ea typeface="Bariol 2"/>
                <a:cs typeface="Bariol 2"/>
                <a:sym typeface="Bariol 2"/>
              </a:rPr>
              <a:t>TODAY’S THEMES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sp>
        <p:nvSpPr>
          <p:cNvPr id="4" name="Freeform 4"/>
          <p:cNvSpPr/>
          <p:nvPr/>
        </p:nvSpPr>
        <p:spPr>
          <a:xfrm>
            <a:off x="9573222" y="122538"/>
            <a:ext cx="5245559" cy="7309165"/>
          </a:xfrm>
          <a:custGeom>
            <a:avLst/>
            <a:gdLst/>
            <a:ahLst/>
            <a:cxnLst/>
            <a:rect l="l" t="t" r="r" b="b"/>
            <a:pathLst>
              <a:path w="5245559" h="7309165">
                <a:moveTo>
                  <a:pt x="0" y="0"/>
                </a:moveTo>
                <a:lnTo>
                  <a:pt x="5245559" y="0"/>
                </a:lnTo>
                <a:lnTo>
                  <a:pt x="5245559" y="7309166"/>
                </a:lnTo>
                <a:lnTo>
                  <a:pt x="0" y="7309166"/>
                </a:lnTo>
                <a:lnTo>
                  <a:pt x="0" y="0"/>
                </a:lnTo>
                <a:close/>
              </a:path>
            </a:pathLst>
          </a:custGeom>
          <a:blipFill>
            <a:blip r:embed="rId3"/>
            <a:stretch>
              <a:fillRect l="-80555" r="-28835"/>
            </a:stretch>
          </a:blipFill>
        </p:spPr>
        <p:txBody>
          <a:bodyPr/>
          <a:lstStyle/>
          <a:p>
            <a:endParaRPr lang="en-US"/>
          </a:p>
        </p:txBody>
      </p:sp>
      <p:sp>
        <p:nvSpPr>
          <p:cNvPr id="5" name="Freeform 5"/>
          <p:cNvSpPr/>
          <p:nvPr/>
        </p:nvSpPr>
        <p:spPr>
          <a:xfrm>
            <a:off x="9573222" y="7605805"/>
            <a:ext cx="10771444" cy="4357019"/>
          </a:xfrm>
          <a:custGeom>
            <a:avLst/>
            <a:gdLst/>
            <a:ahLst/>
            <a:cxnLst/>
            <a:rect l="l" t="t" r="r" b="b"/>
            <a:pathLst>
              <a:path w="10771444" h="4357019">
                <a:moveTo>
                  <a:pt x="0" y="0"/>
                </a:moveTo>
                <a:lnTo>
                  <a:pt x="10771444" y="0"/>
                </a:lnTo>
                <a:lnTo>
                  <a:pt x="10771444" y="4357019"/>
                </a:lnTo>
                <a:lnTo>
                  <a:pt x="0" y="4357019"/>
                </a:lnTo>
                <a:lnTo>
                  <a:pt x="0" y="0"/>
                </a:lnTo>
                <a:close/>
              </a:path>
            </a:pathLst>
          </a:custGeom>
          <a:blipFill>
            <a:blip r:embed="rId4"/>
            <a:stretch>
              <a:fillRect t="-139395" b="-90632"/>
            </a:stretch>
          </a:blipFill>
        </p:spPr>
        <p:txBody>
          <a:bodyPr/>
          <a:lstStyle/>
          <a:p>
            <a:endParaRPr lang="en-US"/>
          </a:p>
        </p:txBody>
      </p:sp>
      <p:sp>
        <p:nvSpPr>
          <p:cNvPr id="6" name="Freeform 6"/>
          <p:cNvSpPr/>
          <p:nvPr/>
        </p:nvSpPr>
        <p:spPr>
          <a:xfrm>
            <a:off x="14958944" y="155737"/>
            <a:ext cx="4374060" cy="7275966"/>
          </a:xfrm>
          <a:custGeom>
            <a:avLst/>
            <a:gdLst/>
            <a:ahLst/>
            <a:cxnLst/>
            <a:rect l="l" t="t" r="r" b="b"/>
            <a:pathLst>
              <a:path w="4374060" h="7275966">
                <a:moveTo>
                  <a:pt x="0" y="0"/>
                </a:moveTo>
                <a:lnTo>
                  <a:pt x="4374060" y="0"/>
                </a:lnTo>
                <a:lnTo>
                  <a:pt x="4374060" y="7275967"/>
                </a:lnTo>
                <a:lnTo>
                  <a:pt x="0" y="7275967"/>
                </a:lnTo>
                <a:lnTo>
                  <a:pt x="0" y="0"/>
                </a:lnTo>
                <a:close/>
              </a:path>
            </a:pathLst>
          </a:custGeom>
          <a:blipFill>
            <a:blip r:embed="rId5"/>
            <a:stretch>
              <a:fillRect l="-17374" r="-116015"/>
            </a:stretch>
          </a:blipFill>
        </p:spPr>
        <p:txBody>
          <a:bodyPr/>
          <a:lstStyle/>
          <a:p>
            <a:endParaRPr lang="en-US"/>
          </a:p>
        </p:txBody>
      </p:sp>
      <p:sp>
        <p:nvSpPr>
          <p:cNvPr id="7" name="TextBox 7"/>
          <p:cNvSpPr txBox="1"/>
          <p:nvPr/>
        </p:nvSpPr>
        <p:spPr>
          <a:xfrm>
            <a:off x="1028700" y="1379033"/>
            <a:ext cx="8521158" cy="707390"/>
          </a:xfrm>
          <a:prstGeom prst="rect">
            <a:avLst/>
          </a:prstGeom>
        </p:spPr>
        <p:txBody>
          <a:bodyPr lIns="0" tIns="0" rIns="0" bIns="0" rtlCol="0" anchor="t">
            <a:spAutoFit/>
          </a:bodyPr>
          <a:lstStyle/>
          <a:p>
            <a:pPr algn="l">
              <a:lnSpc>
                <a:spcPts val="5170"/>
              </a:lnSpc>
            </a:pPr>
            <a:r>
              <a:rPr lang="en-US" sz="4700">
                <a:solidFill>
                  <a:srgbClr val="0D3638"/>
                </a:solidFill>
                <a:latin typeface="Avocado"/>
                <a:ea typeface="Avocado"/>
                <a:cs typeface="Avocado"/>
                <a:sym typeface="Avocado"/>
              </a:rPr>
              <a:t>OPTIMIZING YOUR ASSETS</a:t>
            </a:r>
          </a:p>
        </p:txBody>
      </p:sp>
      <p:sp>
        <p:nvSpPr>
          <p:cNvPr id="8" name="TextBox 8"/>
          <p:cNvSpPr txBox="1"/>
          <p:nvPr/>
        </p:nvSpPr>
        <p:spPr>
          <a:xfrm>
            <a:off x="1028700" y="2274509"/>
            <a:ext cx="7179959" cy="1996440"/>
          </a:xfrm>
          <a:prstGeom prst="rect">
            <a:avLst/>
          </a:prstGeom>
        </p:spPr>
        <p:txBody>
          <a:bodyPr lIns="0" tIns="0" rIns="0" bIns="0" rtlCol="0" anchor="t">
            <a:spAutoFit/>
          </a:bodyPr>
          <a:lstStyle/>
          <a:p>
            <a:pPr algn="l">
              <a:lnSpc>
                <a:spcPts val="3900"/>
              </a:lnSpc>
            </a:pPr>
            <a:r>
              <a:rPr lang="en-US" sz="2600">
                <a:solidFill>
                  <a:srgbClr val="0D3638"/>
                </a:solidFill>
                <a:latin typeface="Bariol 3"/>
                <a:ea typeface="Bariol 3"/>
                <a:cs typeface="Bariol 3"/>
                <a:sym typeface="Bariol 3"/>
              </a:rPr>
              <a:t>Before investing any time or money into campaigns and strategies that reach more people, make sure your assets are optimized when they arrive in your digital spaces.</a:t>
            </a:r>
          </a:p>
        </p:txBody>
      </p:sp>
      <p:sp>
        <p:nvSpPr>
          <p:cNvPr id="9" name="TextBox 9"/>
          <p:cNvSpPr txBox="1"/>
          <p:nvPr/>
        </p:nvSpPr>
        <p:spPr>
          <a:xfrm>
            <a:off x="1028700" y="4692650"/>
            <a:ext cx="6131214" cy="450850"/>
          </a:xfrm>
          <a:prstGeom prst="rect">
            <a:avLst/>
          </a:prstGeom>
        </p:spPr>
        <p:txBody>
          <a:bodyPr lIns="0" tIns="0" rIns="0" bIns="0" rtlCol="0" anchor="t">
            <a:spAutoFit/>
          </a:bodyPr>
          <a:lstStyle/>
          <a:p>
            <a:pPr algn="l">
              <a:lnSpc>
                <a:spcPts val="3499"/>
              </a:lnSpc>
            </a:pPr>
            <a:r>
              <a:rPr lang="en-US" sz="2499" spc="162">
                <a:solidFill>
                  <a:srgbClr val="F16822"/>
                </a:solidFill>
                <a:latin typeface="Bariol 2"/>
                <a:ea typeface="Bariol 2"/>
                <a:cs typeface="Bariol 2"/>
                <a:sym typeface="Bariol 2"/>
              </a:rPr>
              <a:t>DIGITAL ASSETS WE’LL EXPLORE</a:t>
            </a:r>
          </a:p>
        </p:txBody>
      </p:sp>
      <p:sp>
        <p:nvSpPr>
          <p:cNvPr id="10" name="TextBox 10"/>
          <p:cNvSpPr txBox="1"/>
          <p:nvPr/>
        </p:nvSpPr>
        <p:spPr>
          <a:xfrm>
            <a:off x="1028700" y="5343525"/>
            <a:ext cx="6590762" cy="2867024"/>
          </a:xfrm>
          <a:prstGeom prst="rect">
            <a:avLst/>
          </a:prstGeom>
        </p:spPr>
        <p:txBody>
          <a:bodyPr lIns="0" tIns="0" rIns="0" bIns="0" rtlCol="0" anchor="t">
            <a:spAutoFit/>
          </a:bodyPr>
          <a:lstStyle/>
          <a:p>
            <a:pPr marL="539754" lvl="1" indent="-269877" algn="l">
              <a:lnSpc>
                <a:spcPts val="3750"/>
              </a:lnSpc>
              <a:buFont typeface="Arial"/>
              <a:buChar char="•"/>
            </a:pPr>
            <a:r>
              <a:rPr lang="en-US" sz="2500">
                <a:solidFill>
                  <a:srgbClr val="0D3638"/>
                </a:solidFill>
                <a:latin typeface="Bariol 1"/>
                <a:ea typeface="Bariol 1"/>
                <a:cs typeface="Bariol 1"/>
                <a:sym typeface="Bariol 1"/>
              </a:rPr>
              <a:t>Brand and Story</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Website</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eCommerce and Ticketing</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Email Marketing</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Google Business Profile</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Directories and Databases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sp>
        <p:nvSpPr>
          <p:cNvPr id="4" name="Freeform 4"/>
          <p:cNvSpPr/>
          <p:nvPr/>
        </p:nvSpPr>
        <p:spPr>
          <a:xfrm>
            <a:off x="9144000" y="311474"/>
            <a:ext cx="4235323" cy="6356958"/>
          </a:xfrm>
          <a:custGeom>
            <a:avLst/>
            <a:gdLst/>
            <a:ahLst/>
            <a:cxnLst/>
            <a:rect l="l" t="t" r="r" b="b"/>
            <a:pathLst>
              <a:path w="4235323" h="6356958">
                <a:moveTo>
                  <a:pt x="0" y="0"/>
                </a:moveTo>
                <a:lnTo>
                  <a:pt x="4235323" y="0"/>
                </a:lnTo>
                <a:lnTo>
                  <a:pt x="4235323" y="6356959"/>
                </a:lnTo>
                <a:lnTo>
                  <a:pt x="0" y="6356959"/>
                </a:lnTo>
                <a:lnTo>
                  <a:pt x="0" y="0"/>
                </a:lnTo>
                <a:close/>
              </a:path>
            </a:pathLst>
          </a:custGeom>
          <a:blipFill>
            <a:blip r:embed="rId2"/>
            <a:stretch>
              <a:fillRect/>
            </a:stretch>
          </a:blipFill>
        </p:spPr>
        <p:txBody>
          <a:bodyPr/>
          <a:lstStyle/>
          <a:p>
            <a:endParaRPr lang="en-US"/>
          </a:p>
        </p:txBody>
      </p:sp>
      <p:sp>
        <p:nvSpPr>
          <p:cNvPr id="5" name="Freeform 5"/>
          <p:cNvSpPr/>
          <p:nvPr/>
        </p:nvSpPr>
        <p:spPr>
          <a:xfrm>
            <a:off x="13013087" y="849846"/>
            <a:ext cx="5420943" cy="4065707"/>
          </a:xfrm>
          <a:custGeom>
            <a:avLst/>
            <a:gdLst/>
            <a:ahLst/>
            <a:cxnLst/>
            <a:rect l="l" t="t" r="r" b="b"/>
            <a:pathLst>
              <a:path w="5420943" h="4065707">
                <a:moveTo>
                  <a:pt x="0" y="0"/>
                </a:moveTo>
                <a:lnTo>
                  <a:pt x="5420943" y="0"/>
                </a:lnTo>
                <a:lnTo>
                  <a:pt x="5420943" y="4065707"/>
                </a:lnTo>
                <a:lnTo>
                  <a:pt x="0" y="4065707"/>
                </a:lnTo>
                <a:lnTo>
                  <a:pt x="0" y="0"/>
                </a:lnTo>
                <a:close/>
              </a:path>
            </a:pathLst>
          </a:custGeom>
          <a:blipFill>
            <a:blip r:embed="rId3"/>
            <a:stretch>
              <a:fillRect/>
            </a:stretch>
          </a:blipFill>
        </p:spPr>
        <p:txBody>
          <a:bodyPr/>
          <a:lstStyle/>
          <a:p>
            <a:endParaRPr lang="en-US"/>
          </a:p>
        </p:txBody>
      </p:sp>
      <p:pic>
        <p:nvPicPr>
          <p:cNvPr id="6" name="Picture 6"/>
          <p:cNvPicPr>
            <a:picLocks noChangeAspect="1"/>
          </p:cNvPicPr>
          <p:nvPr/>
        </p:nvPicPr>
        <p:blipFill>
          <a:blip r:embed="rId4"/>
          <a:stretch>
            <a:fillRect/>
          </a:stretch>
        </p:blipFill>
        <p:spPr>
          <a:xfrm>
            <a:off x="10141382" y="4682885"/>
            <a:ext cx="8292252" cy="5496842"/>
          </a:xfrm>
          <a:prstGeom prst="rect">
            <a:avLst/>
          </a:prstGeom>
        </p:spPr>
      </p:pic>
      <p:sp>
        <p:nvSpPr>
          <p:cNvPr id="7" name="TextBox 7"/>
          <p:cNvSpPr txBox="1"/>
          <p:nvPr/>
        </p:nvSpPr>
        <p:spPr>
          <a:xfrm>
            <a:off x="1028700" y="1466554"/>
            <a:ext cx="7875595" cy="707390"/>
          </a:xfrm>
          <a:prstGeom prst="rect">
            <a:avLst/>
          </a:prstGeom>
        </p:spPr>
        <p:txBody>
          <a:bodyPr lIns="0" tIns="0" rIns="0" bIns="0" rtlCol="0" anchor="t">
            <a:spAutoFit/>
          </a:bodyPr>
          <a:lstStyle/>
          <a:p>
            <a:pPr algn="l">
              <a:lnSpc>
                <a:spcPts val="5170"/>
              </a:lnSpc>
            </a:pPr>
            <a:r>
              <a:rPr lang="en-US" sz="4700">
                <a:solidFill>
                  <a:srgbClr val="0D3638"/>
                </a:solidFill>
                <a:latin typeface="Avocado"/>
                <a:ea typeface="Avocado"/>
                <a:cs typeface="Avocado"/>
                <a:sym typeface="Avocado"/>
              </a:rPr>
              <a:t>WHaT IS a BRaND?</a:t>
            </a:r>
          </a:p>
        </p:txBody>
      </p:sp>
      <p:sp>
        <p:nvSpPr>
          <p:cNvPr id="8" name="TextBox 8"/>
          <p:cNvSpPr txBox="1"/>
          <p:nvPr/>
        </p:nvSpPr>
        <p:spPr>
          <a:xfrm>
            <a:off x="1028700" y="4918498"/>
            <a:ext cx="8115300" cy="2867024"/>
          </a:xfrm>
          <a:prstGeom prst="rect">
            <a:avLst/>
          </a:prstGeom>
        </p:spPr>
        <p:txBody>
          <a:bodyPr lIns="0" tIns="0" rIns="0" bIns="0" rtlCol="0" anchor="t">
            <a:spAutoFit/>
          </a:bodyPr>
          <a:lstStyle/>
          <a:p>
            <a:pPr marL="539754" lvl="1" indent="-269877" algn="l">
              <a:lnSpc>
                <a:spcPts val="3750"/>
              </a:lnSpc>
              <a:buFont typeface="Arial"/>
              <a:buChar char="•"/>
            </a:pPr>
            <a:r>
              <a:rPr lang="en-US" sz="2500">
                <a:solidFill>
                  <a:srgbClr val="0D3638"/>
                </a:solidFill>
                <a:latin typeface="Bariol 1"/>
                <a:ea typeface="Bariol 1"/>
                <a:cs typeface="Bariol 1"/>
                <a:sym typeface="Bariol 1"/>
              </a:rPr>
              <a:t>Business name </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Logo</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Tagline</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Colors</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Voice</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Values</a:t>
            </a:r>
          </a:p>
        </p:txBody>
      </p:sp>
      <p:sp>
        <p:nvSpPr>
          <p:cNvPr id="9" name="TextBox 9"/>
          <p:cNvSpPr txBox="1"/>
          <p:nvPr/>
        </p:nvSpPr>
        <p:spPr>
          <a:xfrm>
            <a:off x="1019175" y="4308593"/>
            <a:ext cx="7179959" cy="485774"/>
          </a:xfrm>
          <a:prstGeom prst="rect">
            <a:avLst/>
          </a:prstGeom>
        </p:spPr>
        <p:txBody>
          <a:bodyPr lIns="0" tIns="0" rIns="0" bIns="0" rtlCol="0" anchor="t">
            <a:spAutoFit/>
          </a:bodyPr>
          <a:lstStyle/>
          <a:p>
            <a:pPr algn="l">
              <a:lnSpc>
                <a:spcPts val="3750"/>
              </a:lnSpc>
            </a:pPr>
            <a:r>
              <a:rPr lang="en-US" sz="2500">
                <a:solidFill>
                  <a:srgbClr val="F16822"/>
                </a:solidFill>
                <a:latin typeface="Bariol 2"/>
                <a:ea typeface="Bariol 2"/>
                <a:cs typeface="Bariol 2"/>
                <a:sym typeface="Bariol 2"/>
              </a:rPr>
              <a:t>YOUR BRAND INCLUDES:</a:t>
            </a:r>
          </a:p>
        </p:txBody>
      </p:sp>
      <p:sp>
        <p:nvSpPr>
          <p:cNvPr id="10" name="TextBox 10"/>
          <p:cNvSpPr txBox="1"/>
          <p:nvPr/>
        </p:nvSpPr>
        <p:spPr>
          <a:xfrm>
            <a:off x="293913" y="9727165"/>
            <a:ext cx="2737241" cy="285750"/>
          </a:xfrm>
          <a:prstGeom prst="rect">
            <a:avLst/>
          </a:prstGeom>
        </p:spPr>
        <p:txBody>
          <a:bodyPr lIns="0" tIns="0" rIns="0" bIns="0" rtlCol="0" anchor="t">
            <a:spAutoFit/>
          </a:bodyPr>
          <a:lstStyle/>
          <a:p>
            <a:pPr algn="l">
              <a:lnSpc>
                <a:spcPts val="2100"/>
              </a:lnSpc>
            </a:pPr>
            <a:r>
              <a:rPr lang="en-US" sz="1500">
                <a:solidFill>
                  <a:srgbClr val="0D3638"/>
                </a:solidFill>
                <a:latin typeface="Bariol 1"/>
                <a:ea typeface="Bariol 1"/>
                <a:cs typeface="Bariol 1"/>
                <a:sym typeface="Bariol 1"/>
              </a:rPr>
              <a:t>localfoodmarketing.com</a:t>
            </a:r>
          </a:p>
        </p:txBody>
      </p:sp>
      <p:sp>
        <p:nvSpPr>
          <p:cNvPr id="11" name="TextBox 11"/>
          <p:cNvSpPr txBox="1"/>
          <p:nvPr/>
        </p:nvSpPr>
        <p:spPr>
          <a:xfrm>
            <a:off x="1028700" y="3387321"/>
            <a:ext cx="7179959" cy="590550"/>
          </a:xfrm>
          <a:prstGeom prst="rect">
            <a:avLst/>
          </a:prstGeom>
        </p:spPr>
        <p:txBody>
          <a:bodyPr lIns="0" tIns="0" rIns="0" bIns="0" rtlCol="0" anchor="t">
            <a:spAutoFit/>
          </a:bodyPr>
          <a:lstStyle/>
          <a:p>
            <a:pPr algn="l">
              <a:lnSpc>
                <a:spcPts val="4500"/>
              </a:lnSpc>
            </a:pPr>
            <a:r>
              <a:rPr lang="en-US" sz="3000">
                <a:solidFill>
                  <a:srgbClr val="0D3638"/>
                </a:solidFill>
                <a:latin typeface="Bariol 1"/>
                <a:ea typeface="Bariol 1"/>
                <a:cs typeface="Bariol 1"/>
                <a:sym typeface="Bariol 1"/>
              </a:rPr>
              <a:t>It’s how you show up in the world as a business!</a:t>
            </a:r>
          </a:p>
        </p:txBody>
      </p:sp>
      <p:sp>
        <p:nvSpPr>
          <p:cNvPr id="12" name="TextBox 12"/>
          <p:cNvSpPr txBox="1"/>
          <p:nvPr/>
        </p:nvSpPr>
        <p:spPr>
          <a:xfrm>
            <a:off x="1028700" y="2777924"/>
            <a:ext cx="7179959" cy="485774"/>
          </a:xfrm>
          <a:prstGeom prst="rect">
            <a:avLst/>
          </a:prstGeom>
        </p:spPr>
        <p:txBody>
          <a:bodyPr lIns="0" tIns="0" rIns="0" bIns="0" rtlCol="0" anchor="t">
            <a:spAutoFit/>
          </a:bodyPr>
          <a:lstStyle/>
          <a:p>
            <a:pPr algn="l">
              <a:lnSpc>
                <a:spcPts val="3750"/>
              </a:lnSpc>
            </a:pPr>
            <a:r>
              <a:rPr lang="en-US" sz="2500">
                <a:solidFill>
                  <a:srgbClr val="F16822"/>
                </a:solidFill>
                <a:latin typeface="Bariol 2"/>
                <a:ea typeface="Bariol 2"/>
                <a:cs typeface="Bariol 2"/>
                <a:sym typeface="Bariol 2"/>
              </a:rPr>
              <a:t>IT’S MORE THAN JUST A LOGO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pic>
        <p:nvPicPr>
          <p:cNvPr id="4" name="Picture 4"/>
          <p:cNvPicPr>
            <a:picLocks noChangeAspect="1"/>
          </p:cNvPicPr>
          <p:nvPr/>
        </p:nvPicPr>
        <p:blipFill>
          <a:blip r:embed="rId2"/>
          <a:stretch>
            <a:fillRect/>
          </a:stretch>
        </p:blipFill>
        <p:spPr>
          <a:xfrm>
            <a:off x="8615336" y="1217602"/>
            <a:ext cx="10197641" cy="8890502"/>
          </a:xfrm>
          <a:prstGeom prst="rect">
            <a:avLst/>
          </a:prstGeom>
        </p:spPr>
      </p:pic>
      <p:sp>
        <p:nvSpPr>
          <p:cNvPr id="5" name="TextBox 5"/>
          <p:cNvSpPr txBox="1"/>
          <p:nvPr/>
        </p:nvSpPr>
        <p:spPr>
          <a:xfrm>
            <a:off x="293913" y="9727165"/>
            <a:ext cx="2737241" cy="285750"/>
          </a:xfrm>
          <a:prstGeom prst="rect">
            <a:avLst/>
          </a:prstGeom>
        </p:spPr>
        <p:txBody>
          <a:bodyPr lIns="0" tIns="0" rIns="0" bIns="0" rtlCol="0" anchor="t">
            <a:spAutoFit/>
          </a:bodyPr>
          <a:lstStyle/>
          <a:p>
            <a:pPr algn="l">
              <a:lnSpc>
                <a:spcPts val="2100"/>
              </a:lnSpc>
            </a:pPr>
            <a:r>
              <a:rPr lang="en-US" sz="1500">
                <a:solidFill>
                  <a:srgbClr val="0D3638"/>
                </a:solidFill>
                <a:latin typeface="Bariol 1"/>
                <a:ea typeface="Bariol 1"/>
                <a:cs typeface="Bariol 1"/>
                <a:sym typeface="Bariol 1"/>
              </a:rPr>
              <a:t>localfoodmarketing.com</a:t>
            </a:r>
          </a:p>
        </p:txBody>
      </p:sp>
      <p:sp>
        <p:nvSpPr>
          <p:cNvPr id="6" name="TextBox 6"/>
          <p:cNvSpPr txBox="1"/>
          <p:nvPr/>
        </p:nvSpPr>
        <p:spPr>
          <a:xfrm>
            <a:off x="1028700" y="1611792"/>
            <a:ext cx="6131214" cy="707390"/>
          </a:xfrm>
          <a:prstGeom prst="rect">
            <a:avLst/>
          </a:prstGeom>
        </p:spPr>
        <p:txBody>
          <a:bodyPr lIns="0" tIns="0" rIns="0" bIns="0" rtlCol="0" anchor="t">
            <a:spAutoFit/>
          </a:bodyPr>
          <a:lstStyle/>
          <a:p>
            <a:pPr algn="l">
              <a:lnSpc>
                <a:spcPts val="5170"/>
              </a:lnSpc>
            </a:pPr>
            <a:r>
              <a:rPr lang="en-US" sz="4700">
                <a:solidFill>
                  <a:srgbClr val="0D3638"/>
                </a:solidFill>
                <a:latin typeface="Avocado"/>
                <a:ea typeface="Avocado"/>
                <a:cs typeface="Avocado"/>
                <a:sym typeface="Avocado"/>
              </a:rPr>
              <a:t>WEBSITE</a:t>
            </a:r>
          </a:p>
        </p:txBody>
      </p:sp>
      <p:sp>
        <p:nvSpPr>
          <p:cNvPr id="7" name="TextBox 7"/>
          <p:cNvSpPr txBox="1"/>
          <p:nvPr/>
        </p:nvSpPr>
        <p:spPr>
          <a:xfrm>
            <a:off x="1028700" y="2719819"/>
            <a:ext cx="6131214" cy="450850"/>
          </a:xfrm>
          <a:prstGeom prst="rect">
            <a:avLst/>
          </a:prstGeom>
        </p:spPr>
        <p:txBody>
          <a:bodyPr lIns="0" tIns="0" rIns="0" bIns="0" rtlCol="0" anchor="t">
            <a:spAutoFit/>
          </a:bodyPr>
          <a:lstStyle/>
          <a:p>
            <a:pPr algn="l">
              <a:lnSpc>
                <a:spcPts val="3499"/>
              </a:lnSpc>
            </a:pPr>
            <a:r>
              <a:rPr lang="en-US" sz="2499" spc="162">
                <a:solidFill>
                  <a:srgbClr val="F16822"/>
                </a:solidFill>
                <a:latin typeface="Bariol 2"/>
                <a:ea typeface="Bariol 2"/>
                <a:cs typeface="Bariol 2"/>
                <a:sym typeface="Bariol 2"/>
              </a:rPr>
              <a:t>REMEMBER</a:t>
            </a:r>
          </a:p>
        </p:txBody>
      </p:sp>
      <p:sp>
        <p:nvSpPr>
          <p:cNvPr id="8" name="TextBox 8"/>
          <p:cNvSpPr txBox="1"/>
          <p:nvPr/>
        </p:nvSpPr>
        <p:spPr>
          <a:xfrm>
            <a:off x="1028700" y="3305665"/>
            <a:ext cx="7728353" cy="5280187"/>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D3638"/>
                </a:solidFill>
                <a:latin typeface="Bariol 1"/>
                <a:ea typeface="Bariol 1"/>
                <a:cs typeface="Bariol 1"/>
                <a:sym typeface="Bariol 1"/>
              </a:rPr>
              <a:t>Make it user-friendly and optimized for mobile</a:t>
            </a:r>
          </a:p>
          <a:p>
            <a:pPr algn="l">
              <a:lnSpc>
                <a:spcPts val="3500"/>
              </a:lnSpc>
            </a:pPr>
            <a:endParaRPr lang="en-US" sz="2500">
              <a:solidFill>
                <a:srgbClr val="0D3638"/>
              </a:solidFill>
              <a:latin typeface="Bariol 1"/>
              <a:ea typeface="Bariol 1"/>
              <a:cs typeface="Bariol 1"/>
              <a:sym typeface="Bariol 1"/>
            </a:endParaRPr>
          </a:p>
          <a:p>
            <a:pPr marL="539754" lvl="1" indent="-269877" algn="l">
              <a:lnSpc>
                <a:spcPts val="3500"/>
              </a:lnSpc>
              <a:buFont typeface="Arial"/>
              <a:buChar char="•"/>
            </a:pPr>
            <a:r>
              <a:rPr lang="en-US" sz="2500">
                <a:solidFill>
                  <a:srgbClr val="0D3638"/>
                </a:solidFill>
                <a:latin typeface="Bariol 1"/>
                <a:ea typeface="Bariol 1"/>
                <a:cs typeface="Bariol 1"/>
                <a:sym typeface="Bariol 1"/>
              </a:rPr>
              <a:t>Tell a story through copy and high-quality images - make sure to break up your text in headers, paragraphs, and don’t get too wordy</a:t>
            </a:r>
          </a:p>
          <a:p>
            <a:pPr algn="l">
              <a:lnSpc>
                <a:spcPts val="3500"/>
              </a:lnSpc>
            </a:pPr>
            <a:endParaRPr lang="en-US" sz="2500">
              <a:solidFill>
                <a:srgbClr val="0D3638"/>
              </a:solidFill>
              <a:latin typeface="Bariol 1"/>
              <a:ea typeface="Bariol 1"/>
              <a:cs typeface="Bariol 1"/>
              <a:sym typeface="Bariol 1"/>
            </a:endParaRPr>
          </a:p>
          <a:p>
            <a:pPr marL="539754" lvl="1" indent="-269877" algn="l">
              <a:lnSpc>
                <a:spcPts val="3500"/>
              </a:lnSpc>
              <a:buFont typeface="Arial"/>
              <a:buChar char="•"/>
            </a:pPr>
            <a:r>
              <a:rPr lang="en-US" sz="2500">
                <a:solidFill>
                  <a:srgbClr val="0D3638"/>
                </a:solidFill>
                <a:latin typeface="Bariol 1"/>
                <a:ea typeface="Bariol 1"/>
                <a:cs typeface="Bariol 1"/>
                <a:sym typeface="Bariol 1"/>
              </a:rPr>
              <a:t>Details should be easy to find</a:t>
            </a:r>
          </a:p>
          <a:p>
            <a:pPr marL="1079509" lvl="2" indent="-359836" algn="l">
              <a:lnSpc>
                <a:spcPts val="3500"/>
              </a:lnSpc>
              <a:buFont typeface="Arial"/>
              <a:buChar char="⚬"/>
            </a:pPr>
            <a:r>
              <a:rPr lang="en-US" sz="2500">
                <a:solidFill>
                  <a:srgbClr val="0D3638"/>
                </a:solidFill>
                <a:latin typeface="Bariol 1"/>
                <a:ea typeface="Bariol 1"/>
                <a:cs typeface="Bariol 1"/>
                <a:sym typeface="Bariol 1"/>
              </a:rPr>
              <a:t>cost, ticketing, parking, food, bathrooms, accessibility, etc.</a:t>
            </a:r>
          </a:p>
          <a:p>
            <a:pPr algn="l">
              <a:lnSpc>
                <a:spcPts val="3500"/>
              </a:lnSpc>
            </a:pPr>
            <a:endParaRPr lang="en-US" sz="2500">
              <a:solidFill>
                <a:srgbClr val="0D3638"/>
              </a:solidFill>
              <a:latin typeface="Bariol 1"/>
              <a:ea typeface="Bariol 1"/>
              <a:cs typeface="Bariol 1"/>
              <a:sym typeface="Bariol 1"/>
            </a:endParaRPr>
          </a:p>
          <a:p>
            <a:pPr marL="539754" lvl="1" indent="-269877" algn="l">
              <a:lnSpc>
                <a:spcPts val="3500"/>
              </a:lnSpc>
              <a:buFont typeface="Arial"/>
              <a:buChar char="•"/>
            </a:pPr>
            <a:r>
              <a:rPr lang="en-US" sz="2500">
                <a:solidFill>
                  <a:srgbClr val="0D3638"/>
                </a:solidFill>
                <a:latin typeface="Bariol 1"/>
                <a:ea typeface="Bariol 1"/>
                <a:cs typeface="Bariol 1"/>
                <a:sym typeface="Bariol 1"/>
              </a:rPr>
              <a:t>Structure the site information for Search Engine Optimization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52077" cy="311474"/>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sp>
        <p:nvSpPr>
          <p:cNvPr id="4" name="Freeform 4"/>
          <p:cNvSpPr/>
          <p:nvPr/>
        </p:nvSpPr>
        <p:spPr>
          <a:xfrm>
            <a:off x="9738907" y="-157324"/>
            <a:ext cx="9025957" cy="4245622"/>
          </a:xfrm>
          <a:custGeom>
            <a:avLst/>
            <a:gdLst/>
            <a:ahLst/>
            <a:cxnLst/>
            <a:rect l="l" t="t" r="r" b="b"/>
            <a:pathLst>
              <a:path w="9025957" h="4245622">
                <a:moveTo>
                  <a:pt x="0" y="0"/>
                </a:moveTo>
                <a:lnTo>
                  <a:pt x="9025956" y="0"/>
                </a:lnTo>
                <a:lnTo>
                  <a:pt x="9025956" y="4245622"/>
                </a:lnTo>
                <a:lnTo>
                  <a:pt x="0" y="4245622"/>
                </a:lnTo>
                <a:lnTo>
                  <a:pt x="0" y="0"/>
                </a:lnTo>
                <a:close/>
              </a:path>
            </a:pathLst>
          </a:custGeom>
          <a:blipFill>
            <a:blip r:embed="rId2"/>
            <a:stretch>
              <a:fillRect l="-2534"/>
            </a:stretch>
          </a:blipFill>
        </p:spPr>
        <p:txBody>
          <a:bodyPr/>
          <a:lstStyle/>
          <a:p>
            <a:endParaRPr lang="en-US"/>
          </a:p>
        </p:txBody>
      </p:sp>
      <p:sp>
        <p:nvSpPr>
          <p:cNvPr id="5" name="Freeform 5"/>
          <p:cNvSpPr/>
          <p:nvPr/>
        </p:nvSpPr>
        <p:spPr>
          <a:xfrm>
            <a:off x="10504811" y="3156686"/>
            <a:ext cx="4816620" cy="7252602"/>
          </a:xfrm>
          <a:custGeom>
            <a:avLst/>
            <a:gdLst/>
            <a:ahLst/>
            <a:cxnLst/>
            <a:rect l="l" t="t" r="r" b="b"/>
            <a:pathLst>
              <a:path w="4816620" h="7252602">
                <a:moveTo>
                  <a:pt x="0" y="0"/>
                </a:moveTo>
                <a:lnTo>
                  <a:pt x="4816620" y="0"/>
                </a:lnTo>
                <a:lnTo>
                  <a:pt x="4816620" y="7252602"/>
                </a:lnTo>
                <a:lnTo>
                  <a:pt x="0" y="7252602"/>
                </a:lnTo>
                <a:lnTo>
                  <a:pt x="0" y="0"/>
                </a:lnTo>
                <a:close/>
              </a:path>
            </a:pathLst>
          </a:custGeom>
          <a:blipFill>
            <a:blip r:embed="rId3"/>
            <a:stretch>
              <a:fillRect t="-25565" b="-26234"/>
            </a:stretch>
          </a:blipFill>
        </p:spPr>
        <p:txBody>
          <a:bodyPr/>
          <a:lstStyle/>
          <a:p>
            <a:endParaRPr lang="en-US"/>
          </a:p>
        </p:txBody>
      </p:sp>
      <p:sp>
        <p:nvSpPr>
          <p:cNvPr id="6" name="Freeform 6"/>
          <p:cNvSpPr/>
          <p:nvPr/>
        </p:nvSpPr>
        <p:spPr>
          <a:xfrm>
            <a:off x="14251885" y="5034892"/>
            <a:ext cx="5132909" cy="2822220"/>
          </a:xfrm>
          <a:custGeom>
            <a:avLst/>
            <a:gdLst/>
            <a:ahLst/>
            <a:cxnLst/>
            <a:rect l="l" t="t" r="r" b="b"/>
            <a:pathLst>
              <a:path w="5132909" h="2822220">
                <a:moveTo>
                  <a:pt x="0" y="0"/>
                </a:moveTo>
                <a:lnTo>
                  <a:pt x="5132909" y="0"/>
                </a:lnTo>
                <a:lnTo>
                  <a:pt x="5132909" y="2822220"/>
                </a:lnTo>
                <a:lnTo>
                  <a:pt x="0" y="2822220"/>
                </a:lnTo>
                <a:lnTo>
                  <a:pt x="0" y="0"/>
                </a:lnTo>
                <a:close/>
              </a:path>
            </a:pathLst>
          </a:custGeom>
          <a:blipFill>
            <a:blip r:embed="rId4"/>
            <a:stretch>
              <a:fillRect t="-368608" b="-353424"/>
            </a:stretch>
          </a:blipFill>
        </p:spPr>
        <p:txBody>
          <a:bodyPr/>
          <a:lstStyle/>
          <a:p>
            <a:endParaRPr lang="en-US"/>
          </a:p>
        </p:txBody>
      </p:sp>
      <p:sp>
        <p:nvSpPr>
          <p:cNvPr id="7" name="TextBox 7"/>
          <p:cNvSpPr txBox="1"/>
          <p:nvPr/>
        </p:nvSpPr>
        <p:spPr>
          <a:xfrm>
            <a:off x="1028700" y="1611792"/>
            <a:ext cx="6388368" cy="1355090"/>
          </a:xfrm>
          <a:prstGeom prst="rect">
            <a:avLst/>
          </a:prstGeom>
        </p:spPr>
        <p:txBody>
          <a:bodyPr lIns="0" tIns="0" rIns="0" bIns="0" rtlCol="0" anchor="t">
            <a:spAutoFit/>
          </a:bodyPr>
          <a:lstStyle/>
          <a:p>
            <a:pPr algn="l">
              <a:lnSpc>
                <a:spcPts val="5170"/>
              </a:lnSpc>
            </a:pPr>
            <a:r>
              <a:rPr lang="en-US" sz="4700">
                <a:solidFill>
                  <a:srgbClr val="0D3638"/>
                </a:solidFill>
                <a:latin typeface="Avocado"/>
                <a:ea typeface="Avocado"/>
                <a:cs typeface="Avocado"/>
                <a:sym typeface="Avocado"/>
              </a:rPr>
              <a:t>HOW SEaRCH ENGINES WORK</a:t>
            </a:r>
          </a:p>
        </p:txBody>
      </p:sp>
      <p:sp>
        <p:nvSpPr>
          <p:cNvPr id="8" name="TextBox 8"/>
          <p:cNvSpPr txBox="1"/>
          <p:nvPr/>
        </p:nvSpPr>
        <p:spPr>
          <a:xfrm>
            <a:off x="1051596" y="6690740"/>
            <a:ext cx="8687311" cy="1914524"/>
          </a:xfrm>
          <a:prstGeom prst="rect">
            <a:avLst/>
          </a:prstGeom>
        </p:spPr>
        <p:txBody>
          <a:bodyPr lIns="0" tIns="0" rIns="0" bIns="0" rtlCol="0" anchor="t">
            <a:spAutoFit/>
          </a:bodyPr>
          <a:lstStyle/>
          <a:p>
            <a:pPr marL="539754" lvl="1" indent="-269877" algn="l">
              <a:lnSpc>
                <a:spcPts val="3750"/>
              </a:lnSpc>
              <a:buFont typeface="Arial"/>
              <a:buChar char="•"/>
            </a:pPr>
            <a:r>
              <a:rPr lang="en-US" sz="2500">
                <a:solidFill>
                  <a:srgbClr val="0D3638"/>
                </a:solidFill>
                <a:latin typeface="Bariol 1"/>
                <a:ea typeface="Bariol 1"/>
                <a:cs typeface="Bariol 1"/>
                <a:sym typeface="Bariol 1"/>
              </a:rPr>
              <a:t>Make your site clear; who you are, where you are, what you sell</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Make it helpful; answer common questions your customers have</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Make it easy for Google to understand; use strong page titles, headers, keywords, and alt text</a:t>
            </a:r>
          </a:p>
        </p:txBody>
      </p:sp>
      <p:sp>
        <p:nvSpPr>
          <p:cNvPr id="9" name="TextBox 9"/>
          <p:cNvSpPr txBox="1"/>
          <p:nvPr/>
        </p:nvSpPr>
        <p:spPr>
          <a:xfrm>
            <a:off x="1051596" y="6138291"/>
            <a:ext cx="7179959" cy="485774"/>
          </a:xfrm>
          <a:prstGeom prst="rect">
            <a:avLst/>
          </a:prstGeom>
        </p:spPr>
        <p:txBody>
          <a:bodyPr lIns="0" tIns="0" rIns="0" bIns="0" rtlCol="0" anchor="t">
            <a:spAutoFit/>
          </a:bodyPr>
          <a:lstStyle/>
          <a:p>
            <a:pPr algn="l">
              <a:lnSpc>
                <a:spcPts val="3750"/>
              </a:lnSpc>
            </a:pPr>
            <a:r>
              <a:rPr lang="en-US" sz="2500">
                <a:solidFill>
                  <a:srgbClr val="F16822"/>
                </a:solidFill>
                <a:latin typeface="Bariol 2"/>
                <a:ea typeface="Bariol 2"/>
                <a:cs typeface="Bariol 2"/>
                <a:sym typeface="Bariol 2"/>
              </a:rPr>
              <a:t>YOUR JOB AS THE WEBSITE OWNER</a:t>
            </a:r>
          </a:p>
        </p:txBody>
      </p:sp>
      <p:sp>
        <p:nvSpPr>
          <p:cNvPr id="10" name="TextBox 10"/>
          <p:cNvSpPr txBox="1"/>
          <p:nvPr/>
        </p:nvSpPr>
        <p:spPr>
          <a:xfrm>
            <a:off x="293913" y="9727165"/>
            <a:ext cx="2737241" cy="285750"/>
          </a:xfrm>
          <a:prstGeom prst="rect">
            <a:avLst/>
          </a:prstGeom>
        </p:spPr>
        <p:txBody>
          <a:bodyPr lIns="0" tIns="0" rIns="0" bIns="0" rtlCol="0" anchor="t">
            <a:spAutoFit/>
          </a:bodyPr>
          <a:lstStyle/>
          <a:p>
            <a:pPr algn="l">
              <a:lnSpc>
                <a:spcPts val="2100"/>
              </a:lnSpc>
            </a:pPr>
            <a:r>
              <a:rPr lang="en-US" sz="1500">
                <a:solidFill>
                  <a:srgbClr val="0D3638"/>
                </a:solidFill>
                <a:latin typeface="Bariol 1"/>
                <a:ea typeface="Bariol 1"/>
                <a:cs typeface="Bariol 1"/>
                <a:sym typeface="Bariol 1"/>
              </a:rPr>
              <a:t>localfoodmarketing.com</a:t>
            </a:r>
          </a:p>
        </p:txBody>
      </p:sp>
      <p:sp>
        <p:nvSpPr>
          <p:cNvPr id="11" name="TextBox 11"/>
          <p:cNvSpPr txBox="1"/>
          <p:nvPr/>
        </p:nvSpPr>
        <p:spPr>
          <a:xfrm>
            <a:off x="1051596" y="3873463"/>
            <a:ext cx="7179959" cy="1914524"/>
          </a:xfrm>
          <a:prstGeom prst="rect">
            <a:avLst/>
          </a:prstGeom>
        </p:spPr>
        <p:txBody>
          <a:bodyPr lIns="0" tIns="0" rIns="0" bIns="0" rtlCol="0" anchor="t">
            <a:spAutoFit/>
          </a:bodyPr>
          <a:lstStyle/>
          <a:p>
            <a:pPr marL="539754" lvl="1" indent="-269877" algn="l">
              <a:lnSpc>
                <a:spcPts val="3750"/>
              </a:lnSpc>
              <a:buFont typeface="Arial"/>
              <a:buChar char="•"/>
            </a:pPr>
            <a:r>
              <a:rPr lang="en-US" sz="2500">
                <a:solidFill>
                  <a:srgbClr val="0D3638"/>
                </a:solidFill>
                <a:latin typeface="Bariol 1"/>
                <a:ea typeface="Bariol 1"/>
                <a:cs typeface="Bariol 1"/>
                <a:sym typeface="Bariol 1"/>
              </a:rPr>
              <a:t>Find websites</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Understand what they’re about</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Decide which ones best answer a search</a:t>
            </a:r>
          </a:p>
          <a:p>
            <a:pPr marL="539754" lvl="1" indent="-269877" algn="l">
              <a:lnSpc>
                <a:spcPts val="3750"/>
              </a:lnSpc>
              <a:buFont typeface="Arial"/>
              <a:buChar char="•"/>
            </a:pPr>
            <a:r>
              <a:rPr lang="en-US" sz="2500">
                <a:solidFill>
                  <a:srgbClr val="0D3638"/>
                </a:solidFill>
                <a:latin typeface="Bariol 1"/>
                <a:ea typeface="Bariol 1"/>
                <a:cs typeface="Bariol 1"/>
                <a:sym typeface="Bariol 1"/>
              </a:rPr>
              <a:t>Show the most helpful + trustworthy results first</a:t>
            </a:r>
          </a:p>
        </p:txBody>
      </p:sp>
      <p:sp>
        <p:nvSpPr>
          <p:cNvPr id="12" name="TextBox 12"/>
          <p:cNvSpPr txBox="1"/>
          <p:nvPr/>
        </p:nvSpPr>
        <p:spPr>
          <a:xfrm>
            <a:off x="1051596" y="3317186"/>
            <a:ext cx="7179959" cy="485774"/>
          </a:xfrm>
          <a:prstGeom prst="rect">
            <a:avLst/>
          </a:prstGeom>
        </p:spPr>
        <p:txBody>
          <a:bodyPr lIns="0" tIns="0" rIns="0" bIns="0" rtlCol="0" anchor="t">
            <a:spAutoFit/>
          </a:bodyPr>
          <a:lstStyle/>
          <a:p>
            <a:pPr algn="l">
              <a:lnSpc>
                <a:spcPts val="3750"/>
              </a:lnSpc>
            </a:pPr>
            <a:r>
              <a:rPr lang="en-US" sz="2500">
                <a:solidFill>
                  <a:srgbClr val="F16822"/>
                </a:solidFill>
                <a:latin typeface="Bariol 2"/>
                <a:ea typeface="Bariol 2"/>
                <a:cs typeface="Bariol 2"/>
                <a:sym typeface="Bariol 2"/>
              </a:rPr>
              <a:t>GOOGLE’S JOB IS TO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92651" y="-19050"/>
            <a:ext cx="8895349" cy="392888"/>
            <a:chOff x="0" y="0"/>
            <a:chExt cx="3450480" cy="152400"/>
          </a:xfrm>
        </p:grpSpPr>
        <p:sp>
          <p:nvSpPr>
            <p:cNvPr id="3" name="Freeform 3"/>
            <p:cNvSpPr/>
            <p:nvPr/>
          </p:nvSpPr>
          <p:spPr>
            <a:xfrm>
              <a:off x="0" y="0"/>
              <a:ext cx="3450480" cy="152400"/>
            </a:xfrm>
            <a:custGeom>
              <a:avLst/>
              <a:gdLst/>
              <a:ahLst/>
              <a:cxnLst/>
              <a:rect l="l" t="t" r="r" b="b"/>
              <a:pathLst>
                <a:path w="3450480" h="152400">
                  <a:moveTo>
                    <a:pt x="0" y="0"/>
                  </a:moveTo>
                  <a:lnTo>
                    <a:pt x="3450480" y="0"/>
                  </a:lnTo>
                  <a:lnTo>
                    <a:pt x="3450480" y="152400"/>
                  </a:lnTo>
                  <a:lnTo>
                    <a:pt x="0" y="152400"/>
                  </a:lnTo>
                  <a:close/>
                </a:path>
              </a:pathLst>
            </a:custGeom>
            <a:solidFill>
              <a:srgbClr val="F16822"/>
            </a:solidFill>
          </p:spPr>
          <p:txBody>
            <a:bodyPr/>
            <a:lstStyle/>
            <a:p>
              <a:endParaRPr lang="en-US"/>
            </a:p>
          </p:txBody>
        </p:sp>
      </p:grpSp>
      <p:sp>
        <p:nvSpPr>
          <p:cNvPr id="4" name="TextBox 4"/>
          <p:cNvSpPr txBox="1"/>
          <p:nvPr/>
        </p:nvSpPr>
        <p:spPr>
          <a:xfrm>
            <a:off x="9566382" y="1563061"/>
            <a:ext cx="7875595" cy="1355090"/>
          </a:xfrm>
          <a:prstGeom prst="rect">
            <a:avLst/>
          </a:prstGeom>
        </p:spPr>
        <p:txBody>
          <a:bodyPr lIns="0" tIns="0" rIns="0" bIns="0" rtlCol="0" anchor="t">
            <a:spAutoFit/>
          </a:bodyPr>
          <a:lstStyle/>
          <a:p>
            <a:pPr algn="l">
              <a:lnSpc>
                <a:spcPts val="5170"/>
              </a:lnSpc>
            </a:pPr>
            <a:r>
              <a:rPr lang="en-US" sz="4700">
                <a:solidFill>
                  <a:srgbClr val="0D3638"/>
                </a:solidFill>
                <a:latin typeface="Avocado"/>
                <a:ea typeface="Avocado"/>
                <a:cs typeface="Avocado"/>
                <a:sym typeface="Avocado"/>
              </a:rPr>
              <a:t>eCOMMERCE AND TICKETING</a:t>
            </a:r>
          </a:p>
        </p:txBody>
      </p:sp>
      <p:sp>
        <p:nvSpPr>
          <p:cNvPr id="5" name="Freeform 5"/>
          <p:cNvSpPr/>
          <p:nvPr/>
        </p:nvSpPr>
        <p:spPr>
          <a:xfrm>
            <a:off x="-1297904" y="-120118"/>
            <a:ext cx="10164071" cy="10527235"/>
          </a:xfrm>
          <a:custGeom>
            <a:avLst/>
            <a:gdLst/>
            <a:ahLst/>
            <a:cxnLst/>
            <a:rect l="l" t="t" r="r" b="b"/>
            <a:pathLst>
              <a:path w="10164071" h="10527235">
                <a:moveTo>
                  <a:pt x="0" y="0"/>
                </a:moveTo>
                <a:lnTo>
                  <a:pt x="10164070" y="0"/>
                </a:lnTo>
                <a:lnTo>
                  <a:pt x="10164070" y="10527236"/>
                </a:lnTo>
                <a:lnTo>
                  <a:pt x="0" y="10527236"/>
                </a:lnTo>
                <a:lnTo>
                  <a:pt x="0" y="0"/>
                </a:lnTo>
                <a:close/>
              </a:path>
            </a:pathLst>
          </a:custGeom>
          <a:blipFill>
            <a:blip r:embed="rId2"/>
            <a:stretch>
              <a:fillRect l="-27800" t="-187" r="-27800"/>
            </a:stretch>
          </a:blipFill>
        </p:spPr>
        <p:txBody>
          <a:bodyPr/>
          <a:lstStyle/>
          <a:p>
            <a:endParaRPr lang="en-US"/>
          </a:p>
        </p:txBody>
      </p:sp>
      <p:sp>
        <p:nvSpPr>
          <p:cNvPr id="6" name="TextBox 6"/>
          <p:cNvSpPr txBox="1"/>
          <p:nvPr/>
        </p:nvSpPr>
        <p:spPr>
          <a:xfrm>
            <a:off x="14522059" y="9498360"/>
            <a:ext cx="2737241" cy="285750"/>
          </a:xfrm>
          <a:prstGeom prst="rect">
            <a:avLst/>
          </a:prstGeom>
        </p:spPr>
        <p:txBody>
          <a:bodyPr lIns="0" tIns="0" rIns="0" bIns="0" rtlCol="0" anchor="t">
            <a:spAutoFit/>
          </a:bodyPr>
          <a:lstStyle/>
          <a:p>
            <a:pPr algn="r">
              <a:lnSpc>
                <a:spcPts val="2100"/>
              </a:lnSpc>
            </a:pPr>
            <a:r>
              <a:rPr lang="en-US" sz="1500">
                <a:solidFill>
                  <a:srgbClr val="0D3638"/>
                </a:solidFill>
                <a:latin typeface="Bariol 1"/>
                <a:ea typeface="Bariol 1"/>
                <a:cs typeface="Bariol 1"/>
                <a:sym typeface="Bariol 1"/>
              </a:rPr>
              <a:t>localfoodmarketing.com</a:t>
            </a:r>
          </a:p>
        </p:txBody>
      </p:sp>
      <p:sp>
        <p:nvSpPr>
          <p:cNvPr id="7" name="TextBox 7"/>
          <p:cNvSpPr txBox="1"/>
          <p:nvPr/>
        </p:nvSpPr>
        <p:spPr>
          <a:xfrm>
            <a:off x="9392651" y="3789597"/>
            <a:ext cx="7610144" cy="4403724"/>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D3638"/>
                </a:solidFill>
                <a:latin typeface="Bariol 1"/>
                <a:ea typeface="Bariol 1"/>
                <a:cs typeface="Bariol 1"/>
                <a:sym typeface="Bariol 1"/>
              </a:rPr>
              <a:t>Ensure customers can easily understand how to purchase tickets. </a:t>
            </a:r>
          </a:p>
          <a:p>
            <a:pPr marL="1079509" lvl="2" indent="-359836" algn="l">
              <a:lnSpc>
                <a:spcPts val="3500"/>
              </a:lnSpc>
              <a:buFont typeface="Arial"/>
              <a:buChar char="⚬"/>
            </a:pPr>
            <a:r>
              <a:rPr lang="en-US" sz="2500">
                <a:solidFill>
                  <a:srgbClr val="0D3638"/>
                </a:solidFill>
                <a:latin typeface="Bariol 1"/>
                <a:ea typeface="Bariol 1"/>
                <a:cs typeface="Bariol 1"/>
                <a:sym typeface="Bariol 1"/>
              </a:rPr>
              <a:t>Include key details</a:t>
            </a:r>
          </a:p>
          <a:p>
            <a:pPr marL="1079509" lvl="2" indent="-359836" algn="l">
              <a:lnSpc>
                <a:spcPts val="3500"/>
              </a:lnSpc>
              <a:buFont typeface="Arial"/>
              <a:buChar char="⚬"/>
            </a:pPr>
            <a:r>
              <a:rPr lang="en-US" sz="2500">
                <a:solidFill>
                  <a:srgbClr val="0D3638"/>
                </a:solidFill>
                <a:latin typeface="Bariol 1"/>
                <a:ea typeface="Bariol 1"/>
                <a:cs typeface="Bariol 1"/>
                <a:sym typeface="Bariol 1"/>
              </a:rPr>
              <a:t>Add an FAQ section</a:t>
            </a:r>
          </a:p>
          <a:p>
            <a:pPr marL="539754" lvl="1" indent="-269877" algn="l">
              <a:lnSpc>
                <a:spcPts val="3500"/>
              </a:lnSpc>
              <a:buFont typeface="Arial"/>
              <a:buChar char="•"/>
            </a:pPr>
            <a:r>
              <a:rPr lang="en-US" sz="2500">
                <a:solidFill>
                  <a:srgbClr val="0D3638"/>
                </a:solidFill>
                <a:latin typeface="Bariol 1"/>
                <a:ea typeface="Bariol 1"/>
                <a:cs typeface="Bariol 1"/>
                <a:sym typeface="Bariol 1"/>
              </a:rPr>
              <a:t>If you sell products online, be sure to have:</a:t>
            </a:r>
          </a:p>
          <a:p>
            <a:pPr marL="1079509" lvl="2" indent="-359836" algn="l">
              <a:lnSpc>
                <a:spcPts val="3500"/>
              </a:lnSpc>
              <a:buFont typeface="Arial"/>
              <a:buChar char="⚬"/>
            </a:pPr>
            <a:r>
              <a:rPr lang="en-US" sz="2500">
                <a:solidFill>
                  <a:srgbClr val="0D3638"/>
                </a:solidFill>
                <a:latin typeface="Bariol 1"/>
                <a:ea typeface="Bariol 1"/>
                <a:cs typeface="Bariol 1"/>
                <a:sym typeface="Bariol 1"/>
              </a:rPr>
              <a:t>High-quality photos</a:t>
            </a:r>
          </a:p>
          <a:p>
            <a:pPr marL="1079509" lvl="2" indent="-359836" algn="l">
              <a:lnSpc>
                <a:spcPts val="3500"/>
              </a:lnSpc>
              <a:buFont typeface="Arial"/>
              <a:buChar char="⚬"/>
            </a:pPr>
            <a:r>
              <a:rPr lang="en-US" sz="2500">
                <a:solidFill>
                  <a:srgbClr val="0D3638"/>
                </a:solidFill>
                <a:latin typeface="Bariol 1"/>
                <a:ea typeface="Bariol 1"/>
                <a:cs typeface="Bariol 1"/>
                <a:sym typeface="Bariol 1"/>
              </a:rPr>
              <a:t>Unique and accurate descriptions</a:t>
            </a:r>
          </a:p>
          <a:p>
            <a:pPr marL="1079509" lvl="2" indent="-359836" algn="l">
              <a:lnSpc>
                <a:spcPts val="3500"/>
              </a:lnSpc>
              <a:buFont typeface="Arial"/>
              <a:buChar char="⚬"/>
            </a:pPr>
            <a:r>
              <a:rPr lang="en-US" sz="2500">
                <a:solidFill>
                  <a:srgbClr val="0D3638"/>
                </a:solidFill>
                <a:latin typeface="Bariol 1"/>
                <a:ea typeface="Bariol 1"/>
                <a:cs typeface="Bariol 1"/>
                <a:sym typeface="Bariol 1"/>
              </a:rPr>
              <a:t>Alt text</a:t>
            </a:r>
          </a:p>
          <a:p>
            <a:pPr marL="539754" lvl="1" indent="-269877" algn="l">
              <a:lnSpc>
                <a:spcPts val="3500"/>
              </a:lnSpc>
              <a:buFont typeface="Arial"/>
              <a:buChar char="•"/>
            </a:pPr>
            <a:r>
              <a:rPr lang="en-US" sz="2500">
                <a:solidFill>
                  <a:srgbClr val="0D3638"/>
                </a:solidFill>
                <a:latin typeface="Bariol 1"/>
                <a:ea typeface="Bariol 1"/>
                <a:cs typeface="Bariol 1"/>
                <a:sym typeface="Bariol 1"/>
              </a:rPr>
              <a:t>It’s crucial that pickup, delivery, and shipping information is clear</a:t>
            </a:r>
          </a:p>
        </p:txBody>
      </p:sp>
      <p:sp>
        <p:nvSpPr>
          <p:cNvPr id="8" name="TextBox 8"/>
          <p:cNvSpPr txBox="1"/>
          <p:nvPr/>
        </p:nvSpPr>
        <p:spPr>
          <a:xfrm>
            <a:off x="9566382" y="3197547"/>
            <a:ext cx="6131214" cy="450850"/>
          </a:xfrm>
          <a:prstGeom prst="rect">
            <a:avLst/>
          </a:prstGeom>
        </p:spPr>
        <p:txBody>
          <a:bodyPr lIns="0" tIns="0" rIns="0" bIns="0" rtlCol="0" anchor="t">
            <a:spAutoFit/>
          </a:bodyPr>
          <a:lstStyle/>
          <a:p>
            <a:pPr algn="l">
              <a:lnSpc>
                <a:spcPts val="3499"/>
              </a:lnSpc>
            </a:pPr>
            <a:r>
              <a:rPr lang="en-US" sz="2499" spc="162">
                <a:solidFill>
                  <a:srgbClr val="F16822"/>
                </a:solidFill>
                <a:latin typeface="Bariol 2"/>
                <a:ea typeface="Bariol 2"/>
                <a:cs typeface="Bariol 2"/>
                <a:sym typeface="Bariol 2"/>
              </a:rPr>
              <a:t>DO THIS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2686</Words>
  <Application>Microsoft Office PowerPoint</Application>
  <PresentationFormat>Custom</PresentationFormat>
  <Paragraphs>289</Paragraphs>
  <Slides>24</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Bariol 1</vt:lpstr>
      <vt:lpstr>Bariol 3</vt:lpstr>
      <vt:lpstr>Bariol 4</vt:lpstr>
      <vt:lpstr>Avocado</vt:lpstr>
      <vt:lpstr>Calibri</vt:lpstr>
      <vt:lpstr>Bariol 2</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[AGRITOURISM SUMMIT] Marketing Essentials</dc:title>
  <dc:creator>Dragovich, Veronica</dc:creator>
  <cp:lastModifiedBy>Dragovich, Veronica</cp:lastModifiedBy>
  <cp:revision>1</cp:revision>
  <dcterms:created xsi:type="dcterms:W3CDTF">2006-08-16T00:00:00Z</dcterms:created>
  <dcterms:modified xsi:type="dcterms:W3CDTF">2026-05-11T17:21:31Z</dcterms:modified>
  <dc:identifier>DAHIPJUCGyw</dc:identifier>
</cp:coreProperties>
</file>