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58" r:id="rId5"/>
    <p:sldId id="259" r:id="rId6"/>
    <p:sldId id="260" r:id="rId7"/>
    <p:sldId id="270" r:id="rId8"/>
    <p:sldId id="271" r:id="rId9"/>
    <p:sldId id="269" r:id="rId10"/>
    <p:sldId id="261" r:id="rId11"/>
    <p:sldId id="262" r:id="rId12"/>
    <p:sldId id="263" r:id="rId13"/>
    <p:sldId id="264" r:id="rId14"/>
    <p:sldId id="265" r:id="rId15"/>
    <p:sldId id="266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1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8E4D23-2B8A-48DB-8D35-7E729AA0A2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1B3D19-F4D9-4F00-8062-4B87DB8677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13146F-183B-4668-AA4C-C8879063E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43738-C445-4345-8BB7-60ECAD008F99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660FD-6E84-4264-861F-BF8171C83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1F075D-F837-46C4-9138-971741A42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4B8A6-837B-459F-9C6D-303A6E8B6F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174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A7539B-A2CF-41CA-B8AD-1B8147DC4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4A04EE-6BFD-438A-994B-C2F74596FF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BB5626-6218-4DFC-850F-39731F7368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43738-C445-4345-8BB7-60ECAD008F99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2CEFAE-C5C0-4412-8156-2FA08FD62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8F8D36-6229-407A-9259-94D2BD89E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4B8A6-837B-459F-9C6D-303A6E8B6F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035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8CD5DF6-A1E8-4EFD-9F3B-0132A1C975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914E2A-C2B4-40FF-9FE3-87C6DBDF18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EAD7E2-BEE5-412C-AAF9-38BE4C64B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43738-C445-4345-8BB7-60ECAD008F99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538B1E-F0C1-49DC-AE21-9EBA4F24D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A6E1B1-AE3B-4052-82B9-E97B6B163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4B8A6-837B-459F-9C6D-303A6E8B6F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849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09A25-C04E-4ACC-8359-B9B9754BCE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B7FAD0-774D-4BFE-9680-0F9379C774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90F6E7-6F78-4A5E-B7EB-D65E7E579D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43738-C445-4345-8BB7-60ECAD008F99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298490-BA6D-45ED-9AB5-B7EEFC6EA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67D226-482C-45C7-BC2C-A39972178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4B8A6-837B-459F-9C6D-303A6E8B6F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557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626AB8-3A89-4DF4-A0DE-57CC597FA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866DB1-CC7E-4067-AB55-B5F01BE5EE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B868AC-C27F-4C43-9F57-9552DAA089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43738-C445-4345-8BB7-60ECAD008F99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97BDF4-5365-42DA-92F0-D615273D7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29E35B-EC68-46EE-9A68-F15534A2B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4B8A6-837B-459F-9C6D-303A6E8B6F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285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34BF6F-A52B-49F7-A4C3-77DF50B12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9A7357-7BF9-441D-A00C-B4C08ADEA9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059EEC-0BD1-4453-95C6-B372E76EDE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8B6151-35B1-4B18-B175-CB7DE2033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43738-C445-4345-8BB7-60ECAD008F99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7436C0-7571-4A4F-91A0-A9D44958C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C3D132-C37B-4824-B470-D53039203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4B8A6-837B-459F-9C6D-303A6E8B6F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531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6DC34-E98A-4960-A616-034F5A2C1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C2B1CB-B492-4E5A-83BB-58D61B69C9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7F7140-2686-421D-A50A-691338041C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F48343-DFDD-43C8-9E38-16FB4D27DB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3DAFEE-3DD5-47E4-A1BD-C570AEF173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E5745DC-0F8A-487E-A510-FEE27DD1B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43738-C445-4345-8BB7-60ECAD008F99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2F72BE3-6288-4036-BED9-EF337F5E1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2A544A7-5611-4485-A967-D8923660F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4B8A6-837B-459F-9C6D-303A6E8B6F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738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2F6107-20B4-40CD-8517-E5F042906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F9BE3A-AA10-464C-97E4-1F77529590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43738-C445-4345-8BB7-60ECAD008F99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7ED2C3-4ECC-4AB4-9B1F-E166D2C0A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EC3B99-A141-4468-BF5F-B224D156A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4B8A6-837B-459F-9C6D-303A6E8B6F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989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892169-6CC7-45B7-8211-FE9FD42F6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43738-C445-4345-8BB7-60ECAD008F99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FF7BF1-EB6D-48D4-8146-A7805E22B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DB9618-76AD-49BB-89D9-6C7DC4AC0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4B8A6-837B-459F-9C6D-303A6E8B6F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97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A460C6-405B-409A-A026-B30A8C58D6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835FA4-9258-4BC8-9C8D-D183970598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E935C9-E645-4671-8728-D581C89257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904149-EDF2-40A8-AE15-60F0D7FFB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43738-C445-4345-8BB7-60ECAD008F99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79CE1F-9268-45D9-A827-AD69961FD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0AA3C2-8494-43FE-806F-805DFF6EB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4B8A6-837B-459F-9C6D-303A6E8B6F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9245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9F3F8C-B2B9-4D49-BB7A-9F918D582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DF11B54-5BE8-4886-ADA3-FEFF84561B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92EA02-F935-4AAD-9ADC-07EEB3E5B6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74B4E7-EC10-435B-BF80-9B26772F7E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43738-C445-4345-8BB7-60ECAD008F99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B5B5D1-AF55-43DC-9CDD-69A0FC869B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F4653E-4498-48A1-AB69-ACBE61F76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4B8A6-837B-459F-9C6D-303A6E8B6F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120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CC3C6A8-7220-4035-91C2-EB9BB3EA9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445D3D-038C-44EC-8E80-7D46244E7F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B84B4A-5781-429F-A08A-4B01B166EF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D43738-C445-4345-8BB7-60ECAD008F99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D70C09-DC9D-48D0-915F-6B2DC6D33F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07CBCA-0629-4CCA-B9E7-F53310135B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C4B8A6-837B-459F-9C6D-303A6E8B6F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782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mailto:cduflo@northerninitiatives.org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7B3BF23-E602-406E-8A0E-8B053417A0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162" y="281114"/>
            <a:ext cx="11739673" cy="3486912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4F8FB4A3-B5CE-47EE-80AF-CA1E02E1A0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30679" y="3768026"/>
            <a:ext cx="9144000" cy="1655762"/>
          </a:xfrm>
        </p:spPr>
        <p:txBody>
          <a:bodyPr>
            <a:normAutofit/>
          </a:bodyPr>
          <a:lstStyle/>
          <a:p>
            <a:r>
              <a:rPr lang="en-US" sz="4000" dirty="0"/>
              <a:t>Colleen Duflo, Senior Lender</a:t>
            </a:r>
          </a:p>
          <a:p>
            <a:r>
              <a:rPr lang="en-US" sz="4000" dirty="0"/>
              <a:t>2026 Agritourism Summit</a:t>
            </a:r>
          </a:p>
        </p:txBody>
      </p:sp>
    </p:spTree>
    <p:extLst>
      <p:ext uri="{BB962C8B-B14F-4D97-AF65-F5344CB8AC3E}">
        <p14:creationId xmlns:p14="http://schemas.microsoft.com/office/powerpoint/2010/main" val="41329962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8B4FED-B248-47E7-A211-72F6754FCE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Microloans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99BC5D-6E2D-4772-950E-302C49CB3A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60" y="1530824"/>
            <a:ext cx="4922520" cy="4351338"/>
          </a:xfrm>
        </p:spPr>
        <p:txBody>
          <a:bodyPr>
            <a:noAutofit/>
          </a:bodyPr>
          <a:lstStyle/>
          <a:p>
            <a:pPr lvl="1"/>
            <a:r>
              <a:rPr lang="en-US" sz="2300" dirty="0"/>
              <a:t>Less than $50,000</a:t>
            </a:r>
          </a:p>
          <a:p>
            <a:pPr lvl="1"/>
            <a:r>
              <a:rPr lang="en-US" sz="2300" dirty="0"/>
              <a:t>Start-ups and existing</a:t>
            </a:r>
          </a:p>
          <a:p>
            <a:pPr lvl="1"/>
            <a:r>
              <a:rPr lang="en-US" sz="2300" dirty="0"/>
              <a:t>Use of funds</a:t>
            </a:r>
          </a:p>
          <a:p>
            <a:pPr lvl="2"/>
            <a:r>
              <a:rPr lang="en-US" sz="2300" dirty="0"/>
              <a:t>Agriculture loans</a:t>
            </a:r>
          </a:p>
          <a:p>
            <a:pPr lvl="2"/>
            <a:r>
              <a:rPr lang="en-US" sz="2300" dirty="0"/>
              <a:t>Working capital</a:t>
            </a:r>
          </a:p>
          <a:p>
            <a:pPr lvl="2"/>
            <a:r>
              <a:rPr lang="en-US" sz="2300" dirty="0"/>
              <a:t>Business expansion and acquisition</a:t>
            </a:r>
          </a:p>
          <a:p>
            <a:pPr lvl="2"/>
            <a:r>
              <a:rPr lang="en-US" sz="2300" dirty="0"/>
              <a:t>Commercial real estate</a:t>
            </a:r>
          </a:p>
          <a:p>
            <a:pPr lvl="2"/>
            <a:r>
              <a:rPr lang="en-US" sz="2300" dirty="0"/>
              <a:t>Equipment purchases</a:t>
            </a:r>
          </a:p>
          <a:p>
            <a:pPr lvl="2"/>
            <a:r>
              <a:rPr lang="en-US" sz="2300" dirty="0"/>
              <a:t>Inventory</a:t>
            </a:r>
          </a:p>
          <a:p>
            <a:pPr lvl="2"/>
            <a:r>
              <a:rPr lang="en-US" sz="2300" dirty="0"/>
              <a:t>Technology upgrades and expansion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C69219-0B20-4D3F-985C-CCE493FB85FF}"/>
              </a:ext>
            </a:extLst>
          </p:cNvPr>
          <p:cNvSpPr txBox="1"/>
          <p:nvPr/>
        </p:nvSpPr>
        <p:spPr>
          <a:xfrm>
            <a:off x="6227232" y="6045200"/>
            <a:ext cx="3949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Windy Acres Fiber Mill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E5CA5B5-2B5E-42F4-A66C-EC31C60A2A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4568" y="812800"/>
            <a:ext cx="3949700" cy="27432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D008C53-39E2-445E-8721-E3A3C24878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4568" y="3657600"/>
            <a:ext cx="3949700" cy="238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9482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29930-0EC2-4DC9-8166-30222FF4F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292099"/>
            <a:ext cx="10515600" cy="1325563"/>
          </a:xfrm>
        </p:spPr>
        <p:txBody>
          <a:bodyPr/>
          <a:lstStyle/>
          <a:p>
            <a:r>
              <a:rPr lang="en-US" b="1" dirty="0"/>
              <a:t>Business Loans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2445E5-FD36-4901-9244-7B39D3AB57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856" y="1480978"/>
            <a:ext cx="3886200" cy="1603375"/>
          </a:xfrm>
        </p:spPr>
        <p:txBody>
          <a:bodyPr/>
          <a:lstStyle/>
          <a:p>
            <a:pPr lvl="1"/>
            <a:r>
              <a:rPr lang="en-US" dirty="0"/>
              <a:t>$50,001 up to $500,000</a:t>
            </a:r>
          </a:p>
          <a:p>
            <a:pPr lvl="1"/>
            <a:r>
              <a:rPr lang="en-US" dirty="0"/>
              <a:t>New business</a:t>
            </a:r>
          </a:p>
          <a:p>
            <a:pPr lvl="1"/>
            <a:r>
              <a:rPr lang="en-US" dirty="0"/>
              <a:t>Buy or expand existing business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7B51BB-3AAC-42AA-BD8E-A18B292538A0}"/>
              </a:ext>
            </a:extLst>
          </p:cNvPr>
          <p:cNvSpPr txBox="1"/>
          <p:nvPr/>
        </p:nvSpPr>
        <p:spPr>
          <a:xfrm>
            <a:off x="145134" y="2905780"/>
            <a:ext cx="5221627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endParaRPr lang="en-US" dirty="0"/>
          </a:p>
          <a:p>
            <a:r>
              <a:rPr lang="en-US" sz="4400" b="1" dirty="0">
                <a:latin typeface="+mj-lt"/>
              </a:rPr>
              <a:t>Community Advantage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A11AD9-B0DF-411E-9765-4A39B3A1307D}"/>
              </a:ext>
            </a:extLst>
          </p:cNvPr>
          <p:cNvSpPr txBox="1"/>
          <p:nvPr/>
        </p:nvSpPr>
        <p:spPr>
          <a:xfrm>
            <a:off x="271828" y="4084092"/>
            <a:ext cx="49682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$350,000 and less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Guaranteed by SBA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New business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Buy or expand existing business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0254E37-1DAD-4572-8199-E2CBAA42F6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080" y="292099"/>
            <a:ext cx="3886200" cy="287495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2A9C4BE-BB08-42C6-B96E-CA05882EFC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3979" y="3167055"/>
            <a:ext cx="3544381" cy="343271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E761A75-1C78-41EB-B8AD-2CDFC0EFA6F0}"/>
              </a:ext>
            </a:extLst>
          </p:cNvPr>
          <p:cNvSpPr txBox="1"/>
          <p:nvPr/>
        </p:nvSpPr>
        <p:spPr>
          <a:xfrm>
            <a:off x="9152467" y="2328333"/>
            <a:ext cx="2425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Lake’s Flower Cabin</a:t>
            </a:r>
          </a:p>
        </p:txBody>
      </p:sp>
    </p:spTree>
    <p:extLst>
      <p:ext uri="{BB962C8B-B14F-4D97-AF65-F5344CB8AC3E}">
        <p14:creationId xmlns:p14="http://schemas.microsoft.com/office/powerpoint/2010/main" val="29098575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BB36C-E2EE-4998-8C32-917C7C8B8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500062"/>
            <a:ext cx="6233160" cy="1325563"/>
          </a:xfrm>
        </p:spPr>
        <p:txBody>
          <a:bodyPr/>
          <a:lstStyle/>
          <a:p>
            <a:r>
              <a:rPr lang="en-US" b="1" dirty="0"/>
              <a:t>Rates and Fees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AC77ED-9FBD-4066-9685-A37C1A3809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" y="1825625"/>
            <a:ext cx="4572000" cy="16033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Northern Initiatives’ interest rates are typically higher than bank rates. Rates reflect the risk associated with the loan.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4D0591-07F6-4F85-9A63-311AFB0FEF70}"/>
              </a:ext>
            </a:extLst>
          </p:cNvPr>
          <p:cNvSpPr txBox="1"/>
          <p:nvPr/>
        </p:nvSpPr>
        <p:spPr>
          <a:xfrm>
            <a:off x="10904220" y="4723448"/>
            <a:ext cx="11353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Karl’s Cuisine Wildwood Farm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42B537-7B56-4762-AF50-FA7E98955A02}"/>
              </a:ext>
            </a:extLst>
          </p:cNvPr>
          <p:cNvSpPr txBox="1"/>
          <p:nvPr/>
        </p:nvSpPr>
        <p:spPr>
          <a:xfrm>
            <a:off x="537210" y="3755103"/>
            <a:ext cx="459486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sz="2000" i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Fixed and variable rates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Closing costs include loan fees and third-party fees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Loan fees are typically 2-3% of the loan amount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Third-party fees (credit reports, lien checks, etc.)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AB028AD-A453-4D42-BB78-3A7B8F26EA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8933" y="120515"/>
            <a:ext cx="4656667" cy="330848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F3CDE79-1910-4780-85EA-053027DCD4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8933" y="3623732"/>
            <a:ext cx="4656667" cy="3131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1334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B12EB1-9DFA-4049-A97C-096F1DDFA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9120" y="385763"/>
            <a:ext cx="3992880" cy="1325563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Business Services and Technical Assistance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235821-A54A-4307-A42C-2FE2C70325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9120" y="2120899"/>
            <a:ext cx="455102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Each loan comes with access to our Initiate portal, full of resources business owners need </a:t>
            </a:r>
            <a:r>
              <a:rPr lang="en-US" b="1" dirty="0"/>
              <a:t>—</a:t>
            </a:r>
            <a:r>
              <a:rPr lang="en-US" dirty="0"/>
              <a:t> templates, tools, videos, and guides.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We also offer one-on-one business coaching and help with QuickBooks training, marketing, cash flow analysis, financial goals and more.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B749B6-9010-4416-9DC2-74FB828C97D4}"/>
              </a:ext>
            </a:extLst>
          </p:cNvPr>
          <p:cNvSpPr txBox="1"/>
          <p:nvPr/>
        </p:nvSpPr>
        <p:spPr>
          <a:xfrm>
            <a:off x="5346748" y="5393267"/>
            <a:ext cx="63795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i="1" dirty="0"/>
              <a:t>Jam’s Sweet Retreat and business coaches Business Coaches Mary Bickel (in pink) and </a:t>
            </a:r>
            <a:r>
              <a:rPr lang="en-US" i="1" dirty="0" err="1"/>
              <a:t>Cailin</a:t>
            </a:r>
            <a:r>
              <a:rPr lang="en-US" i="1" dirty="0"/>
              <a:t> Kelly.</a:t>
            </a:r>
          </a:p>
          <a:p>
            <a:endParaRPr lang="en-US" i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6457CB3-FE2E-42E3-8DE8-5949AEF704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00" t="-921" r="13098" b="921"/>
          <a:stretch/>
        </p:blipFill>
        <p:spPr>
          <a:xfrm>
            <a:off x="5735195" y="59267"/>
            <a:ext cx="6456805" cy="493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0255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68A148-088D-4239-9E6B-0865E64E4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164931" cy="1325563"/>
          </a:xfrm>
        </p:spPr>
        <p:txBody>
          <a:bodyPr/>
          <a:lstStyle/>
          <a:p>
            <a:r>
              <a:rPr lang="en-US" b="1" dirty="0"/>
              <a:t>Realities — Personal Viewpoint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4DEA14-B11A-4747-BE5A-5D65392A30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715000" cy="4351338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Business startups rarely go as planned.</a:t>
            </a:r>
          </a:p>
          <a:p>
            <a:r>
              <a:rPr lang="en-US" dirty="0"/>
              <a:t>Income/revenue is often lower and expenses higher.</a:t>
            </a:r>
          </a:p>
          <a:p>
            <a:r>
              <a:rPr lang="en-US" dirty="0"/>
              <a:t>Growing your market takes time.</a:t>
            </a:r>
          </a:p>
          <a:p>
            <a:r>
              <a:rPr lang="en-US" dirty="0"/>
              <a:t>Don’t get into the fast money cycle.</a:t>
            </a:r>
          </a:p>
          <a:p>
            <a:r>
              <a:rPr lang="en-US" dirty="0"/>
              <a:t>Implement sound systems from the start.</a:t>
            </a:r>
          </a:p>
          <a:p>
            <a:r>
              <a:rPr lang="en-US" dirty="0"/>
              <a:t>Every local organization will ask you for donations. Know your limit.</a:t>
            </a:r>
          </a:p>
          <a:p>
            <a:r>
              <a:rPr lang="en-US" dirty="0"/>
              <a:t>Do you have a model that is operationally sustainable?</a:t>
            </a:r>
          </a:p>
          <a:p>
            <a:r>
              <a:rPr lang="en-US" dirty="0"/>
              <a:t>Surround yourself with strong advisors – CPA, legal, mentors.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9A888B1-49E3-4080-AF9A-1BB6B1504A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7069" y="0"/>
            <a:ext cx="51649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7250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9780B-0F43-43C4-99EB-13692179D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/>
              <a:t>QUESTIONS?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31AFD5-0387-400A-A196-CD960CB94D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Colleen Duflo</a:t>
            </a:r>
          </a:p>
          <a:p>
            <a:pPr marL="0" indent="0">
              <a:buNone/>
            </a:pPr>
            <a:r>
              <a:rPr lang="en-US" dirty="0"/>
              <a:t>Northern Initiatives</a:t>
            </a:r>
          </a:p>
          <a:p>
            <a:pPr marL="0" indent="0">
              <a:buNone/>
            </a:pPr>
            <a:r>
              <a:rPr lang="en-US" dirty="0">
                <a:hlinkClick r:id="rId2"/>
              </a:rPr>
              <a:t>cduflo@northerninitiatives.org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906-420-0907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974194-2DD8-4FAE-BEDC-C74EDEB85A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2885" y="1881611"/>
            <a:ext cx="5322642" cy="4611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7465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00D7ADA-931C-4894-81F6-78E73EF13E4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25" t="4967" r="9414" b="533"/>
          <a:stretch/>
        </p:blipFill>
        <p:spPr>
          <a:xfrm>
            <a:off x="5637276" y="209550"/>
            <a:ext cx="6434328" cy="648081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FE12A90-EE14-4909-9368-521495B896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1130"/>
            <a:ext cx="3398520" cy="1325563"/>
          </a:xfrm>
        </p:spPr>
        <p:txBody>
          <a:bodyPr/>
          <a:lstStyle/>
          <a:p>
            <a:r>
              <a:rPr lang="en-US" b="1" dirty="0"/>
              <a:t>Who are we?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A43C3C-5D23-4CAB-AC3C-33EE4277A2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3920836"/>
            <a:ext cx="6296891" cy="19463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We make loans banks couldn’t, shouldn’t or wouldn’t do.</a:t>
            </a:r>
          </a:p>
          <a:p>
            <a:pPr marL="0" indent="0">
              <a:buNone/>
            </a:pPr>
            <a:r>
              <a:rPr lang="en-US" dirty="0"/>
              <a:t>We have customers in almost every county in Michigan.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1F2EB06-34B5-4A66-96FD-E15E76398AE5}"/>
              </a:ext>
            </a:extLst>
          </p:cNvPr>
          <p:cNvSpPr txBox="1"/>
          <p:nvPr/>
        </p:nvSpPr>
        <p:spPr>
          <a:xfrm>
            <a:off x="838200" y="1123057"/>
            <a:ext cx="3934968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Northern Initiatives is a Community Development Financial Institution (CDFI). We provide loans and technical assistance for small businesses.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76182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6E5458E-9BC0-4AAA-BCD3-DB49E09B6C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67" y="59266"/>
            <a:ext cx="11130682" cy="6649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3865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CB42E8-9873-4F42-BE39-1EE7FECF6D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What Do We Do?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3D5F5F-690D-4B82-A344-61A38595A5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0420"/>
            <a:ext cx="11049000" cy="19185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Northern Initiatives provides loans to small business owners who might not qualify for loans from traditional banks for a variety of reasons. Many times, our lending is focused on low-income, disadvantaged, and underserved communities.</a:t>
            </a:r>
          </a:p>
          <a:p>
            <a:pPr marL="0" indent="0">
              <a:buNone/>
            </a:pPr>
            <a:endParaRPr lang="en-US" dirty="0">
              <a:sym typeface="Wingdings" panose="05000000000000000000" pitchFamily="2" charset="2"/>
            </a:endParaRPr>
          </a:p>
          <a:p>
            <a:pPr marL="914400" lvl="2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E9728B2-A017-418F-AB5B-0DE71F0D82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456" y="2892249"/>
            <a:ext cx="4541212" cy="353247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0DC70E2-7B08-4CBE-B3D6-00B70F1CE63B}"/>
              </a:ext>
            </a:extLst>
          </p:cNvPr>
          <p:cNvSpPr txBox="1"/>
          <p:nvPr/>
        </p:nvSpPr>
        <p:spPr>
          <a:xfrm>
            <a:off x="838200" y="3316179"/>
            <a:ext cx="646314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ym typeface="Wingdings" panose="05000000000000000000" pitchFamily="2" charset="2"/>
              </a:rPr>
              <a:t>We have a mission to help these small businesses create jobs and enable their communities to thrive.</a:t>
            </a:r>
          </a:p>
          <a:p>
            <a:endParaRPr lang="en-US" sz="2800" dirty="0"/>
          </a:p>
          <a:p>
            <a:r>
              <a:rPr lang="en-US" sz="2800" dirty="0"/>
              <a:t>Each loan comes with access to Initiate, our online learning portal, along with one-on-one business coaching.</a:t>
            </a:r>
          </a:p>
        </p:txBody>
      </p:sp>
    </p:spTree>
    <p:extLst>
      <p:ext uri="{BB962C8B-B14F-4D97-AF65-F5344CB8AC3E}">
        <p14:creationId xmlns:p14="http://schemas.microsoft.com/office/powerpoint/2010/main" val="22492217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B2E51C-2FAD-4A3E-9F07-EA457AA92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799" y="394479"/>
            <a:ext cx="4587241" cy="1325563"/>
          </a:xfrm>
        </p:spPr>
        <p:txBody>
          <a:bodyPr/>
          <a:lstStyle/>
          <a:p>
            <a:r>
              <a:rPr lang="en-US" b="1" dirty="0"/>
              <a:t>How Can We Help?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25289F-3AEF-46EF-89D7-2F5B731FF5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799" y="1720042"/>
            <a:ext cx="4419600" cy="19081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dirty="0"/>
              <a:t>We provide access to capital and business services through various loan programs.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36EC95A-7ACF-445B-9DF3-D36669E07C7C}"/>
              </a:ext>
            </a:extLst>
          </p:cNvPr>
          <p:cNvSpPr txBox="1"/>
          <p:nvPr/>
        </p:nvSpPr>
        <p:spPr>
          <a:xfrm>
            <a:off x="0" y="4014574"/>
            <a:ext cx="394716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800" dirty="0"/>
              <a:t>Microloans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800" dirty="0"/>
              <a:t>Business Loans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800" dirty="0"/>
              <a:t>SBA Community Advantage 7a (update $350k max)</a:t>
            </a:r>
          </a:p>
          <a:p>
            <a:endParaRPr lang="en-US" sz="28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81EB582-801F-49E0-8C62-31BD5E00A32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4" r="6364"/>
          <a:stretch/>
        </p:blipFill>
        <p:spPr>
          <a:xfrm>
            <a:off x="5130818" y="394479"/>
            <a:ext cx="6756383" cy="5806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7458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A3472E-7A39-4204-B455-905B99355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809" y="665294"/>
            <a:ext cx="2819400" cy="1325563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What Do Lenders Look For?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C2AA0F-D90E-41EE-8F05-8E9AACE33B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809" y="2620989"/>
            <a:ext cx="2819400" cy="35717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5 Cs of Credit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Character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Capacity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Capital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Collateral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Conditions</a:t>
            </a:r>
          </a:p>
          <a:p>
            <a:pPr marL="0" indent="0">
              <a:buNone/>
            </a:pPr>
            <a:r>
              <a:rPr lang="en-US" dirty="0"/>
              <a:t>*Communications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0C755D1-6F70-415A-91F1-521C2B9FC99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86"/>
          <a:stretch/>
        </p:blipFill>
        <p:spPr>
          <a:xfrm>
            <a:off x="3715959" y="665294"/>
            <a:ext cx="8017232" cy="5198793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6996760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5EA4D-1EC6-4ED6-A539-3CBB53DD8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Agritourism?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855ACA6-40AF-41DA-9FB7-0C9B47BF98DA}"/>
              </a:ext>
            </a:extLst>
          </p:cNvPr>
          <p:cNvSpPr/>
          <p:nvPr/>
        </p:nvSpPr>
        <p:spPr>
          <a:xfrm>
            <a:off x="838200" y="1690688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According to The Michigan Agritourism Association </a:t>
            </a:r>
          </a:p>
          <a:p>
            <a:endParaRPr lang="en-US" dirty="0"/>
          </a:p>
          <a:p>
            <a:r>
              <a:rPr lang="en-US" dirty="0"/>
              <a:t>“Agritourism defines the places where agriculture and tourism connect. Anytime a farming operation opens its doors to the public and invites visitors to enjoy their products and services-- that's agritourism.”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85A7699-C432-49F2-A812-39E2DB6D10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4370" y="3014133"/>
            <a:ext cx="3964420" cy="343640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553A666-EBE6-4E5A-8DF8-A792152345BC}"/>
              </a:ext>
            </a:extLst>
          </p:cNvPr>
          <p:cNvSpPr txBox="1"/>
          <p:nvPr/>
        </p:nvSpPr>
        <p:spPr>
          <a:xfrm>
            <a:off x="999067" y="4004733"/>
            <a:ext cx="475251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Direct sales – farm stand, CSA, PYO</a:t>
            </a:r>
          </a:p>
          <a:p>
            <a:r>
              <a:rPr lang="en-US" dirty="0"/>
              <a:t>Education – tours, tastings, classes</a:t>
            </a:r>
          </a:p>
          <a:p>
            <a:r>
              <a:rPr lang="en-US" dirty="0"/>
              <a:t>Hospitality – farm and ranch overnight packages</a:t>
            </a:r>
          </a:p>
          <a:p>
            <a:r>
              <a:rPr lang="en-US" dirty="0"/>
              <a:t>Recreation – Fishing, hunting, birding</a:t>
            </a:r>
          </a:p>
          <a:p>
            <a:r>
              <a:rPr lang="en-US" dirty="0"/>
              <a:t>Off site/farm – farmers markets, harvest festivals</a:t>
            </a:r>
          </a:p>
        </p:txBody>
      </p:sp>
    </p:spTree>
    <p:extLst>
      <p:ext uri="{BB962C8B-B14F-4D97-AF65-F5344CB8AC3E}">
        <p14:creationId xmlns:p14="http://schemas.microsoft.com/office/powerpoint/2010/main" val="2296327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E88092-A783-4D58-87AB-9401A8380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Agritourism Examples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BB422A4-59C5-4B3A-926C-A20936824984}"/>
              </a:ext>
            </a:extLst>
          </p:cNvPr>
          <p:cNvSpPr txBox="1"/>
          <p:nvPr/>
        </p:nvSpPr>
        <p:spPr>
          <a:xfrm>
            <a:off x="1083733" y="1741488"/>
            <a:ext cx="5614101" cy="46166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300" dirty="0"/>
              <a:t>Pumpkin Patches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300" dirty="0"/>
              <a:t>Farm Stands and Markets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300" dirty="0"/>
              <a:t>Christmas Tree Farms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300" dirty="0"/>
              <a:t>B&amp;B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300" dirty="0"/>
              <a:t>Pick Your Own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300" dirty="0"/>
              <a:t>Wineries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300" dirty="0"/>
              <a:t>Tours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300" dirty="0"/>
              <a:t>Festivals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300" dirty="0"/>
              <a:t>Hay Rides and Corn Maize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300" dirty="0"/>
              <a:t>Sleigh Rides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300" dirty="0"/>
              <a:t>Workshops – cheesemaking, wool spinning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300" dirty="0"/>
              <a:t>Wedding Events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9E2963-B0AE-4D99-B0D8-B4FB563D88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3667" y="2091266"/>
            <a:ext cx="4343400" cy="3120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956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0605944-3A30-4888-A715-0A0BA00AB2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Agritourism Industry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9BD3FB-40B4-4577-8434-E5FB976BEA6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Risks and challenges to mitigate:</a:t>
            </a:r>
          </a:p>
          <a:p>
            <a:pPr lvl="1"/>
            <a:r>
              <a:rPr lang="en-US" dirty="0"/>
              <a:t>Seasonality.</a:t>
            </a:r>
          </a:p>
          <a:p>
            <a:pPr lvl="1"/>
            <a:r>
              <a:rPr lang="en-US" dirty="0"/>
              <a:t>Weather (snow, ice, flooding, drought).</a:t>
            </a:r>
          </a:p>
          <a:p>
            <a:pPr lvl="1"/>
            <a:r>
              <a:rPr lang="en-US" dirty="0"/>
              <a:t>Tourism dependent.</a:t>
            </a:r>
          </a:p>
          <a:p>
            <a:pPr lvl="1"/>
            <a:r>
              <a:rPr lang="en-US" dirty="0"/>
              <a:t>Zoning and regulatory issues.</a:t>
            </a:r>
          </a:p>
          <a:p>
            <a:pPr lvl="1"/>
            <a:r>
              <a:rPr lang="en-US" dirty="0"/>
              <a:t>Unpredictable revenue streams.</a:t>
            </a:r>
          </a:p>
          <a:p>
            <a:pPr lvl="1"/>
            <a:r>
              <a:rPr lang="en-US" dirty="0"/>
              <a:t>Liability.</a:t>
            </a:r>
          </a:p>
          <a:p>
            <a:pPr lvl="1"/>
            <a:r>
              <a:rPr lang="en-US" dirty="0"/>
              <a:t>Marketing and networking.</a:t>
            </a:r>
          </a:p>
          <a:p>
            <a:pPr lvl="1"/>
            <a:endParaRPr lang="en-US" dirty="0"/>
          </a:p>
        </p:txBody>
      </p:sp>
      <p:pic>
        <p:nvPicPr>
          <p:cNvPr id="1026" name="Picture 2" descr="1,200+ Mitigate Business Risk Stock Photos, Pictures &amp; Royalty-Free Images  - iStock">
            <a:extLst>
              <a:ext uri="{FF2B5EF4-FFF2-40B4-BE49-F238E27FC236}">
                <a16:creationId xmlns:a16="http://schemas.microsoft.com/office/drawing/2014/main" id="{72409390-DCF3-4639-979E-814752CDCDEE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134" y="1591733"/>
            <a:ext cx="4453466" cy="3386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07562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622</TotalTime>
  <Words>630</Words>
  <Application>Microsoft Office PowerPoint</Application>
  <PresentationFormat>Widescreen</PresentationFormat>
  <Paragraphs>106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Wingdings</vt:lpstr>
      <vt:lpstr>Office Theme</vt:lpstr>
      <vt:lpstr>PowerPoint Presentation</vt:lpstr>
      <vt:lpstr>Who are we?</vt:lpstr>
      <vt:lpstr>PowerPoint Presentation</vt:lpstr>
      <vt:lpstr>What Do We Do?</vt:lpstr>
      <vt:lpstr>How Can We Help?</vt:lpstr>
      <vt:lpstr>What Do Lenders Look For?</vt:lpstr>
      <vt:lpstr>What is Agritourism?</vt:lpstr>
      <vt:lpstr>Agritourism Examples</vt:lpstr>
      <vt:lpstr>Agritourism Industry</vt:lpstr>
      <vt:lpstr>Microloans</vt:lpstr>
      <vt:lpstr>Business Loans</vt:lpstr>
      <vt:lpstr>Rates and Fees</vt:lpstr>
      <vt:lpstr>Business Services and Technical Assistance</vt:lpstr>
      <vt:lpstr>Realities — Personal Viewpoint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Northern Initiatives</dc:title>
  <dc:creator>Colleen Duflo</dc:creator>
  <cp:lastModifiedBy>Dragovich, Veronica</cp:lastModifiedBy>
  <cp:revision>59</cp:revision>
  <dcterms:created xsi:type="dcterms:W3CDTF">2022-07-21T21:17:25Z</dcterms:created>
  <dcterms:modified xsi:type="dcterms:W3CDTF">2026-05-11T17:19:22Z</dcterms:modified>
</cp:coreProperties>
</file>