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8" d="100"/>
          <a:sy n="98" d="100"/>
        </p:scale>
        <p:origin x="9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5/12/2026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44508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5/12/2026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16030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5/12/2026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6773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5/12/2026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654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5/12/2026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7843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5/12/2026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17740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5/12/2026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3372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5/12/2026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76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5/12/2026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8411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5/12/2026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00605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5/12/2026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5233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5/12/2026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26278167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0" r:id="rId6"/>
    <p:sldLayoutId id="2147483701" r:id="rId7"/>
    <p:sldLayoutId id="2147483700" r:id="rId8"/>
    <p:sldLayoutId id="2147483699" r:id="rId9"/>
    <p:sldLayoutId id="2147483698" r:id="rId10"/>
    <p:sldLayoutId id="214748369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C16B0-25CB-44A2-1157-8673D99E8718}"/>
              </a:ext>
            </a:extLst>
          </p:cNvPr>
          <p:cNvSpPr>
            <a:spLocks noGrp="1"/>
          </p:cNvSpPr>
          <p:nvPr>
            <p:ph type="ctrTitle"/>
          </p:nvPr>
        </p:nvSpPr>
        <p:spPr>
          <a:xfrm>
            <a:off x="7168896" y="1129554"/>
            <a:ext cx="4361688" cy="3475236"/>
          </a:xfrm>
        </p:spPr>
        <p:txBody>
          <a:bodyPr>
            <a:normAutofit/>
          </a:bodyPr>
          <a:lstStyle/>
          <a:p>
            <a:pPr algn="l"/>
            <a:r>
              <a:rPr lang="en-US" sz="5400" dirty="0"/>
              <a:t>The Path to Scale</a:t>
            </a:r>
            <a:br>
              <a:rPr lang="en-US" sz="4600" dirty="0"/>
            </a:br>
            <a:r>
              <a:rPr lang="en-US" sz="4600" dirty="0"/>
              <a:t> </a:t>
            </a:r>
            <a:br>
              <a:rPr lang="en-US" sz="4600" dirty="0"/>
            </a:br>
            <a:r>
              <a:rPr lang="en-US" sz="4600" dirty="0"/>
              <a:t>Retail Growth in Agritourism</a:t>
            </a:r>
          </a:p>
        </p:txBody>
      </p:sp>
      <p:pic>
        <p:nvPicPr>
          <p:cNvPr id="4" name="Picture 3">
            <a:extLst>
              <a:ext uri="{FF2B5EF4-FFF2-40B4-BE49-F238E27FC236}">
                <a16:creationId xmlns:a16="http://schemas.microsoft.com/office/drawing/2014/main" id="{E234DDC5-43B1-3620-DB4D-BD3F78785D19}"/>
              </a:ext>
            </a:extLst>
          </p:cNvPr>
          <p:cNvPicPr>
            <a:picLocks noChangeAspect="1"/>
          </p:cNvPicPr>
          <p:nvPr/>
        </p:nvPicPr>
        <p:blipFill>
          <a:blip r:embed="rId2">
            <a:extLst>
              <a:ext uri="{28A0092B-C50C-407E-A947-70E740481C1C}">
                <a14:useLocalDpi xmlns:a14="http://schemas.microsoft.com/office/drawing/2010/main" val="0"/>
              </a:ext>
            </a:extLst>
          </a:blip>
          <a:srcRect l="3848" r="3848"/>
          <a:stretch/>
        </p:blipFill>
        <p:spPr>
          <a:xfrm>
            <a:off x="20" y="1"/>
            <a:ext cx="6575591" cy="6858000"/>
          </a:xfrm>
          <a:prstGeom prst="rect">
            <a:avLst/>
          </a:prstGeom>
        </p:spPr>
      </p:pic>
    </p:spTree>
    <p:extLst>
      <p:ext uri="{BB962C8B-B14F-4D97-AF65-F5344CB8AC3E}">
        <p14:creationId xmlns:p14="http://schemas.microsoft.com/office/powerpoint/2010/main" val="101361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331C6A-6156-5447-194D-456F64DAC89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0D7F6B-5A18-BECB-153A-876D76F926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FA1F9-DBFA-69FE-27D4-4D03CD34D9CE}"/>
              </a:ext>
            </a:extLst>
          </p:cNvPr>
          <p:cNvSpPr>
            <a:spLocks noGrp="1"/>
          </p:cNvSpPr>
          <p:nvPr>
            <p:ph type="ctrTitle"/>
          </p:nvPr>
        </p:nvSpPr>
        <p:spPr>
          <a:xfrm>
            <a:off x="6911721" y="739029"/>
            <a:ext cx="4361688" cy="1756521"/>
          </a:xfrm>
        </p:spPr>
        <p:txBody>
          <a:bodyPr>
            <a:normAutofit/>
          </a:bodyPr>
          <a:lstStyle/>
          <a:p>
            <a:pPr algn="l"/>
            <a:r>
              <a:rPr lang="en-US" sz="5400" dirty="0"/>
              <a:t>Questions/Comments</a:t>
            </a:r>
            <a:endParaRPr lang="en-US" sz="4600" dirty="0"/>
          </a:p>
        </p:txBody>
      </p:sp>
      <p:pic>
        <p:nvPicPr>
          <p:cNvPr id="4" name="Picture 3">
            <a:extLst>
              <a:ext uri="{FF2B5EF4-FFF2-40B4-BE49-F238E27FC236}">
                <a16:creationId xmlns:a16="http://schemas.microsoft.com/office/drawing/2014/main" id="{7F16E1D9-25A6-EF76-17C9-35D40FBA9EFF}"/>
              </a:ext>
            </a:extLst>
          </p:cNvPr>
          <p:cNvPicPr>
            <a:picLocks noChangeAspect="1"/>
          </p:cNvPicPr>
          <p:nvPr/>
        </p:nvPicPr>
        <p:blipFill>
          <a:blip r:embed="rId2">
            <a:extLst>
              <a:ext uri="{28A0092B-C50C-407E-A947-70E740481C1C}">
                <a14:useLocalDpi xmlns:a14="http://schemas.microsoft.com/office/drawing/2010/main" val="0"/>
              </a:ext>
            </a:extLst>
          </a:blip>
          <a:srcRect l="14126" r="14126"/>
          <a:stretch/>
        </p:blipFill>
        <p:spPr>
          <a:xfrm>
            <a:off x="20" y="1"/>
            <a:ext cx="6575591" cy="6858000"/>
          </a:xfrm>
          <a:prstGeom prst="rect">
            <a:avLst/>
          </a:prstGeom>
        </p:spPr>
      </p:pic>
    </p:spTree>
    <p:extLst>
      <p:ext uri="{BB962C8B-B14F-4D97-AF65-F5344CB8AC3E}">
        <p14:creationId xmlns:p14="http://schemas.microsoft.com/office/powerpoint/2010/main" val="326315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A3455-BBFE-86C6-85A9-C433BF0F68E2}"/>
              </a:ext>
            </a:extLst>
          </p:cNvPr>
          <p:cNvSpPr>
            <a:spLocks noGrp="1"/>
          </p:cNvSpPr>
          <p:nvPr>
            <p:ph type="title"/>
          </p:nvPr>
        </p:nvSpPr>
        <p:spPr>
          <a:xfrm>
            <a:off x="340468" y="233463"/>
            <a:ext cx="10916030" cy="2295728"/>
          </a:xfrm>
        </p:spPr>
        <p:txBody>
          <a:bodyPr>
            <a:normAutofit/>
          </a:bodyPr>
          <a:lstStyle/>
          <a:p>
            <a:r>
              <a:rPr lang="en-US" sz="4400" dirty="0">
                <a:latin typeface="Amasis MT Pro Black" panose="02040A04050005020304" pitchFamily="18" charset="0"/>
              </a:rPr>
              <a:t>Lakeview Hill Farm &amp; Market</a:t>
            </a:r>
            <a:br>
              <a:rPr lang="en-US" dirty="0">
                <a:latin typeface="Amasis MT Pro Black" panose="02040A04050005020304" pitchFamily="18" charset="0"/>
              </a:rPr>
            </a:br>
            <a:br>
              <a:rPr lang="en-US" dirty="0">
                <a:latin typeface="Amasis MT Pro Black" panose="02040A04050005020304" pitchFamily="18" charset="0"/>
              </a:rPr>
            </a:br>
            <a:r>
              <a:rPr lang="en-US" i="1" dirty="0">
                <a:latin typeface="Amasis MT Pro Black" panose="02040A04050005020304" pitchFamily="18" charset="0"/>
              </a:rPr>
              <a:t>John Dindia</a:t>
            </a:r>
          </a:p>
        </p:txBody>
      </p:sp>
      <p:pic>
        <p:nvPicPr>
          <p:cNvPr id="7" name="Picture 6">
            <a:extLst>
              <a:ext uri="{FF2B5EF4-FFF2-40B4-BE49-F238E27FC236}">
                <a16:creationId xmlns:a16="http://schemas.microsoft.com/office/drawing/2014/main" id="{8A2C96FA-8622-1C74-0918-264F0F3E7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5506" y="1421318"/>
            <a:ext cx="8006080" cy="5337387"/>
          </a:xfrm>
          <a:prstGeom prst="rect">
            <a:avLst/>
          </a:prstGeom>
        </p:spPr>
      </p:pic>
      <p:sp>
        <p:nvSpPr>
          <p:cNvPr id="4" name="TextBox 3">
            <a:extLst>
              <a:ext uri="{FF2B5EF4-FFF2-40B4-BE49-F238E27FC236}">
                <a16:creationId xmlns:a16="http://schemas.microsoft.com/office/drawing/2014/main" id="{EF869FD1-4DFC-B7F6-BE16-9CF39B15ECB8}"/>
              </a:ext>
            </a:extLst>
          </p:cNvPr>
          <p:cNvSpPr txBox="1"/>
          <p:nvPr/>
        </p:nvSpPr>
        <p:spPr>
          <a:xfrm>
            <a:off x="340468" y="2138903"/>
            <a:ext cx="3679082" cy="1446550"/>
          </a:xfrm>
          <a:prstGeom prst="rect">
            <a:avLst/>
          </a:prstGeom>
          <a:noFill/>
        </p:spPr>
        <p:txBody>
          <a:bodyPr wrap="square">
            <a:spAutoFit/>
          </a:bodyPr>
          <a:lstStyle/>
          <a:p>
            <a:pPr>
              <a:buNone/>
            </a:pPr>
            <a:r>
              <a:rPr lang="en-US" sz="2200" i="0" dirty="0">
                <a:effectLst/>
                <a:latin typeface="Amasis MT Pro" panose="02040504050005020304" pitchFamily="18" charset="0"/>
                <a:cs typeface="Amatic SC" panose="020F0502020204030204" pitchFamily="2" charset="-79"/>
              </a:rPr>
              <a:t>For the love of farming, regenerative land stewardship, community, and good food</a:t>
            </a:r>
          </a:p>
        </p:txBody>
      </p:sp>
      <p:sp>
        <p:nvSpPr>
          <p:cNvPr id="6" name="TextBox 5">
            <a:extLst>
              <a:ext uri="{FF2B5EF4-FFF2-40B4-BE49-F238E27FC236}">
                <a16:creationId xmlns:a16="http://schemas.microsoft.com/office/drawing/2014/main" id="{5075FED1-8364-9918-7642-F3690D05BD32}"/>
              </a:ext>
            </a:extLst>
          </p:cNvPr>
          <p:cNvSpPr txBox="1"/>
          <p:nvPr/>
        </p:nvSpPr>
        <p:spPr>
          <a:xfrm>
            <a:off x="340468" y="3916103"/>
            <a:ext cx="3587346" cy="2708434"/>
          </a:xfrm>
          <a:prstGeom prst="rect">
            <a:avLst/>
          </a:prstGeom>
          <a:noFill/>
        </p:spPr>
        <p:txBody>
          <a:bodyPr wrap="square">
            <a:spAutoFit/>
          </a:bodyPr>
          <a:lstStyle/>
          <a:p>
            <a:r>
              <a:rPr lang="en-US" sz="1700" b="0" i="0" dirty="0">
                <a:effectLst/>
                <a:latin typeface="Amasis MT Pro" panose="02040504050005020304" pitchFamily="18" charset="0"/>
              </a:rPr>
              <a:t>Lakeview Hill Farm &amp; Market is a certified organic produce and cut flower farm located in Traverse City, MI. We specialize in greenhouse and hoophouse production and supply high quality vegetables and cut flowers to local grocery stores, restaurants, a 200-person CSA through MI Farm Co-op, and our year-round Farm Market.</a:t>
            </a:r>
            <a:endParaRPr lang="en-US" sz="1700" dirty="0">
              <a:latin typeface="Amasis MT Pro" panose="02040504050005020304" pitchFamily="18" charset="0"/>
            </a:endParaRPr>
          </a:p>
        </p:txBody>
      </p:sp>
    </p:spTree>
    <p:extLst>
      <p:ext uri="{BB962C8B-B14F-4D97-AF65-F5344CB8AC3E}">
        <p14:creationId xmlns:p14="http://schemas.microsoft.com/office/powerpoint/2010/main" val="2666900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A40525-AEC8-5B74-8EE5-C99D26A8F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689" y="106700"/>
            <a:ext cx="11812621" cy="6644599"/>
          </a:xfrm>
          <a:prstGeom prst="rect">
            <a:avLst/>
          </a:prstGeom>
        </p:spPr>
      </p:pic>
    </p:spTree>
    <p:extLst>
      <p:ext uri="{BB962C8B-B14F-4D97-AF65-F5344CB8AC3E}">
        <p14:creationId xmlns:p14="http://schemas.microsoft.com/office/powerpoint/2010/main" val="352009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91C29-AD15-7582-BC26-12396E9A1E9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68DB70D-AC37-F4B2-AE26-FA3AFB22C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22123D-F623-5867-E924-925052008BA2}"/>
              </a:ext>
            </a:extLst>
          </p:cNvPr>
          <p:cNvSpPr>
            <a:spLocks noGrp="1"/>
          </p:cNvSpPr>
          <p:nvPr>
            <p:ph type="title"/>
          </p:nvPr>
        </p:nvSpPr>
        <p:spPr>
          <a:xfrm>
            <a:off x="612647" y="603503"/>
            <a:ext cx="5071179" cy="1815259"/>
          </a:xfrm>
        </p:spPr>
        <p:txBody>
          <a:bodyPr vert="horz" lIns="91440" tIns="45720" rIns="91440" bIns="45720" rtlCol="0" anchor="b">
            <a:normAutofit/>
          </a:bodyPr>
          <a:lstStyle/>
          <a:p>
            <a:r>
              <a:rPr lang="en-US" sz="4400" b="1" kern="1200" dirty="0">
                <a:solidFill>
                  <a:schemeClr val="tx1"/>
                </a:solidFill>
                <a:latin typeface="Amasis MT Pro Black" panose="02040A04050005020304" pitchFamily="18" charset="0"/>
              </a:rPr>
              <a:t>Pond Hill Farm</a:t>
            </a:r>
            <a:r>
              <a:rPr lang="en-US" sz="3300" b="1" kern="1200" dirty="0">
                <a:solidFill>
                  <a:schemeClr val="tx1"/>
                </a:solidFill>
                <a:latin typeface="Amasis MT Pro Black" panose="02040A04050005020304" pitchFamily="18" charset="0"/>
              </a:rPr>
              <a:t>				</a:t>
            </a:r>
            <a:br>
              <a:rPr lang="en-US" sz="3300" b="1" kern="1200" dirty="0">
                <a:solidFill>
                  <a:schemeClr val="tx1"/>
                </a:solidFill>
                <a:latin typeface="Amasis MT Pro Black" panose="02040A04050005020304" pitchFamily="18" charset="0"/>
              </a:rPr>
            </a:br>
            <a:r>
              <a:rPr lang="en-US" sz="3300" b="1" i="1" kern="1200" dirty="0">
                <a:solidFill>
                  <a:schemeClr val="tx1"/>
                </a:solidFill>
                <a:latin typeface="Amasis MT Pro Black" panose="02040A04050005020304" pitchFamily="18" charset="0"/>
              </a:rPr>
              <a:t>Jimmy Spencer</a:t>
            </a:r>
          </a:p>
        </p:txBody>
      </p:sp>
      <p:sp>
        <p:nvSpPr>
          <p:cNvPr id="4" name="TextBox 3">
            <a:extLst>
              <a:ext uri="{FF2B5EF4-FFF2-40B4-BE49-F238E27FC236}">
                <a16:creationId xmlns:a16="http://schemas.microsoft.com/office/drawing/2014/main" id="{EC0A15CF-E94E-C16F-EA94-BB06641007A4}"/>
              </a:ext>
            </a:extLst>
          </p:cNvPr>
          <p:cNvSpPr txBox="1"/>
          <p:nvPr/>
        </p:nvSpPr>
        <p:spPr>
          <a:xfrm>
            <a:off x="612646" y="2764869"/>
            <a:ext cx="4761993" cy="4093131"/>
          </a:xfrm>
          <a:prstGeom prst="rect">
            <a:avLst/>
          </a:prstGeom>
        </p:spPr>
        <p:txBody>
          <a:bodyPr vert="horz" lIns="91440" tIns="45720" rIns="91440" bIns="45720" rtlCol="0">
            <a:normAutofit lnSpcReduction="10000"/>
          </a:bodyPr>
          <a:lstStyle/>
          <a:p>
            <a:pPr marR="0" defTabSz="914400">
              <a:lnSpc>
                <a:spcPct val="120000"/>
              </a:lnSpc>
              <a:spcAft>
                <a:spcPts val="600"/>
              </a:spcAft>
            </a:pPr>
            <a:r>
              <a:rPr lang="en-US" sz="2200" dirty="0">
                <a:effectLst/>
                <a:latin typeface="Amasis MT Pro" panose="02040504050005020304" pitchFamily="18" charset="0"/>
              </a:rPr>
              <a:t>Our Core Purpose is to bring joy to families through the simple pleasures of farm life, fresh food, nature, and music.</a:t>
            </a:r>
          </a:p>
          <a:p>
            <a:pPr marR="0" defTabSz="914400">
              <a:lnSpc>
                <a:spcPct val="120000"/>
              </a:lnSpc>
              <a:spcAft>
                <a:spcPts val="600"/>
              </a:spcAft>
            </a:pPr>
            <a:endParaRPr lang="en-US" dirty="0">
              <a:effectLst/>
            </a:endParaRPr>
          </a:p>
          <a:p>
            <a:r>
              <a:rPr lang="en-US" dirty="0">
                <a:latin typeface="Amasis MT Pro" panose="02040504050005020304" pitchFamily="18" charset="0"/>
              </a:rPr>
              <a:t>Pond Hill Farm began when Jimmy Spencer chose a life outdoors over a desk, starting to farm his family’s property in Harbor Springs at just 17. What began as a small roadside stand selling vegetables grew into a beloved destination featuring a farm market, café, winery, brewery, and vineyard. </a:t>
            </a:r>
            <a:endParaRPr lang="en-US" dirty="0">
              <a:effectLst/>
              <a:latin typeface="Amasis MT Pro" panose="02040504050005020304" pitchFamily="18" charset="0"/>
            </a:endParaRPr>
          </a:p>
        </p:txBody>
      </p:sp>
      <p:pic>
        <p:nvPicPr>
          <p:cNvPr id="9" name="Picture 8">
            <a:extLst>
              <a:ext uri="{FF2B5EF4-FFF2-40B4-BE49-F238E27FC236}">
                <a16:creationId xmlns:a16="http://schemas.microsoft.com/office/drawing/2014/main" id="{6C75D2E2-7116-36CE-3402-83A8580DD5A0}"/>
              </a:ext>
            </a:extLst>
          </p:cNvPr>
          <p:cNvPicPr>
            <a:picLocks noChangeAspect="1"/>
          </p:cNvPicPr>
          <p:nvPr/>
        </p:nvPicPr>
        <p:blipFill>
          <a:blip r:embed="rId2">
            <a:extLst>
              <a:ext uri="{28A0092B-C50C-407E-A947-70E740481C1C}">
                <a14:useLocalDpi xmlns:a14="http://schemas.microsoft.com/office/drawing/2010/main" val="0"/>
              </a:ext>
            </a:extLst>
          </a:blip>
          <a:srcRect l="2067" r="2350" b="3"/>
          <a:stretch>
            <a:fillRect/>
          </a:stretch>
        </p:blipFill>
        <p:spPr>
          <a:xfrm>
            <a:off x="6096000" y="10"/>
            <a:ext cx="3019170" cy="3405485"/>
          </a:xfrm>
          <a:prstGeom prst="rect">
            <a:avLst/>
          </a:prstGeom>
        </p:spPr>
      </p:pic>
      <p:pic>
        <p:nvPicPr>
          <p:cNvPr id="5" name="Picture 4">
            <a:extLst>
              <a:ext uri="{FF2B5EF4-FFF2-40B4-BE49-F238E27FC236}">
                <a16:creationId xmlns:a16="http://schemas.microsoft.com/office/drawing/2014/main" id="{F8FC537D-DC8E-3F31-A458-C5945E148E59}"/>
              </a:ext>
            </a:extLst>
          </p:cNvPr>
          <p:cNvPicPr>
            <a:picLocks noChangeAspect="1"/>
          </p:cNvPicPr>
          <p:nvPr/>
        </p:nvPicPr>
        <p:blipFill>
          <a:blip r:embed="rId3">
            <a:extLst>
              <a:ext uri="{28A0092B-C50C-407E-A947-70E740481C1C}">
                <a14:useLocalDpi xmlns:a14="http://schemas.microsoft.com/office/drawing/2010/main" val="0"/>
              </a:ext>
            </a:extLst>
          </a:blip>
          <a:srcRect l="22597" t="107" r="21653" b="-105"/>
          <a:stretch>
            <a:fillRect/>
          </a:stretch>
        </p:blipFill>
        <p:spPr>
          <a:xfrm>
            <a:off x="9166360" y="10"/>
            <a:ext cx="3025640" cy="3405485"/>
          </a:xfrm>
          <a:prstGeom prst="rect">
            <a:avLst/>
          </a:prstGeom>
        </p:spPr>
      </p:pic>
      <p:pic>
        <p:nvPicPr>
          <p:cNvPr id="7" name="Picture 6">
            <a:extLst>
              <a:ext uri="{FF2B5EF4-FFF2-40B4-BE49-F238E27FC236}">
                <a16:creationId xmlns:a16="http://schemas.microsoft.com/office/drawing/2014/main" id="{01CCDABB-E0D6-A690-E7F6-6EDD0AD87594}"/>
              </a:ext>
            </a:extLst>
          </p:cNvPr>
          <p:cNvPicPr>
            <a:picLocks noChangeAspect="1"/>
          </p:cNvPicPr>
          <p:nvPr/>
        </p:nvPicPr>
        <p:blipFill>
          <a:blip r:embed="rId4">
            <a:extLst>
              <a:ext uri="{28A0092B-C50C-407E-A947-70E740481C1C}">
                <a14:useLocalDpi xmlns:a14="http://schemas.microsoft.com/office/drawing/2010/main" val="0"/>
              </a:ext>
            </a:extLst>
          </a:blip>
          <a:srcRect t="19619" b="21294"/>
          <a:stretch>
            <a:fillRect/>
          </a:stretch>
        </p:blipFill>
        <p:spPr>
          <a:xfrm>
            <a:off x="6096000" y="3456073"/>
            <a:ext cx="6096000" cy="3403829"/>
          </a:xfrm>
          <a:prstGeom prst="rect">
            <a:avLst/>
          </a:prstGeom>
        </p:spPr>
      </p:pic>
    </p:spTree>
    <p:extLst>
      <p:ext uri="{BB962C8B-B14F-4D97-AF65-F5344CB8AC3E}">
        <p14:creationId xmlns:p14="http://schemas.microsoft.com/office/powerpoint/2010/main" val="1809810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5B97239-2685-48C8-8104-1D4E4E383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0">
            <a:extLst>
              <a:ext uri="{FF2B5EF4-FFF2-40B4-BE49-F238E27FC236}">
                <a16:creationId xmlns:a16="http://schemas.microsoft.com/office/drawing/2014/main" id="{8C6EFE1A-18E6-207A-6575-DE10878B8786}"/>
              </a:ext>
            </a:extLst>
          </p:cNvPr>
          <p:cNvPicPr>
            <a:picLocks noChangeAspect="1"/>
          </p:cNvPicPr>
          <p:nvPr/>
        </p:nvPicPr>
        <p:blipFill>
          <a:blip r:embed="rId2">
            <a:extLst>
              <a:ext uri="{28A0092B-C50C-407E-A947-70E740481C1C}">
                <a14:useLocalDpi xmlns:a14="http://schemas.microsoft.com/office/drawing/2010/main" val="0"/>
              </a:ext>
            </a:extLst>
          </a:blip>
          <a:srcRect r="-2" b="19987"/>
          <a:stretch>
            <a:fillRect/>
          </a:stretch>
        </p:blipFill>
        <p:spPr>
          <a:xfrm>
            <a:off x="321734" y="321733"/>
            <a:ext cx="5674894" cy="3030842"/>
          </a:xfrm>
          <a:prstGeom prst="rect">
            <a:avLst/>
          </a:prstGeom>
        </p:spPr>
      </p:pic>
      <p:pic>
        <p:nvPicPr>
          <p:cNvPr id="7" name="Picture 6">
            <a:extLst>
              <a:ext uri="{FF2B5EF4-FFF2-40B4-BE49-F238E27FC236}">
                <a16:creationId xmlns:a16="http://schemas.microsoft.com/office/drawing/2014/main" id="{3B089A94-9E74-6DA3-C7E0-83933982A18A}"/>
              </a:ext>
            </a:extLst>
          </p:cNvPr>
          <p:cNvPicPr>
            <a:picLocks noChangeAspect="1"/>
          </p:cNvPicPr>
          <p:nvPr/>
        </p:nvPicPr>
        <p:blipFill>
          <a:blip r:embed="rId3">
            <a:extLst>
              <a:ext uri="{28A0092B-C50C-407E-A947-70E740481C1C}">
                <a14:useLocalDpi xmlns:a14="http://schemas.microsoft.com/office/drawing/2010/main" val="0"/>
              </a:ext>
            </a:extLst>
          </a:blip>
          <a:srcRect l="1504" r="5714" b="4"/>
          <a:stretch>
            <a:fillRect/>
          </a:stretch>
        </p:blipFill>
        <p:spPr>
          <a:xfrm>
            <a:off x="321735" y="3524289"/>
            <a:ext cx="2676579" cy="2776517"/>
          </a:xfrm>
          <a:prstGeom prst="rect">
            <a:avLst/>
          </a:prstGeom>
        </p:spPr>
      </p:pic>
      <p:pic>
        <p:nvPicPr>
          <p:cNvPr id="5" name="Picture 4">
            <a:extLst>
              <a:ext uri="{FF2B5EF4-FFF2-40B4-BE49-F238E27FC236}">
                <a16:creationId xmlns:a16="http://schemas.microsoft.com/office/drawing/2014/main" id="{E2D9FDEC-E3C9-C183-1137-EDBE7354BF63}"/>
              </a:ext>
            </a:extLst>
          </p:cNvPr>
          <p:cNvPicPr>
            <a:picLocks noChangeAspect="1"/>
          </p:cNvPicPr>
          <p:nvPr/>
        </p:nvPicPr>
        <p:blipFill>
          <a:blip r:embed="rId4">
            <a:extLst>
              <a:ext uri="{28A0092B-C50C-407E-A947-70E740481C1C}">
                <a14:useLocalDpi xmlns:a14="http://schemas.microsoft.com/office/drawing/2010/main" val="0"/>
              </a:ext>
            </a:extLst>
          </a:blip>
          <a:srcRect r="23628" b="5"/>
          <a:stretch>
            <a:fillRect/>
          </a:stretch>
        </p:blipFill>
        <p:spPr>
          <a:xfrm>
            <a:off x="3159553" y="3514855"/>
            <a:ext cx="2837076" cy="2785951"/>
          </a:xfrm>
          <a:prstGeom prst="rect">
            <a:avLst/>
          </a:prstGeom>
        </p:spPr>
      </p:pic>
      <p:pic>
        <p:nvPicPr>
          <p:cNvPr id="9" name="Picture 8">
            <a:extLst>
              <a:ext uri="{FF2B5EF4-FFF2-40B4-BE49-F238E27FC236}">
                <a16:creationId xmlns:a16="http://schemas.microsoft.com/office/drawing/2014/main" id="{1F33527A-D12D-7798-A69D-2020BC0D7EF5}"/>
              </a:ext>
            </a:extLst>
          </p:cNvPr>
          <p:cNvPicPr>
            <a:picLocks noChangeAspect="1"/>
          </p:cNvPicPr>
          <p:nvPr/>
        </p:nvPicPr>
        <p:blipFill>
          <a:blip r:embed="rId5">
            <a:extLst>
              <a:ext uri="{28A0092B-C50C-407E-A947-70E740481C1C}">
                <a14:useLocalDpi xmlns:a14="http://schemas.microsoft.com/office/drawing/2010/main" val="0"/>
              </a:ext>
            </a:extLst>
          </a:blip>
          <a:srcRect l="3988" r="25065"/>
          <a:stretch>
            <a:fillRect/>
          </a:stretch>
        </p:blipFill>
        <p:spPr>
          <a:xfrm>
            <a:off x="6195373" y="321733"/>
            <a:ext cx="5674892" cy="5979074"/>
          </a:xfrm>
          <a:prstGeom prst="rect">
            <a:avLst/>
          </a:prstGeom>
        </p:spPr>
      </p:pic>
    </p:spTree>
    <p:extLst>
      <p:ext uri="{BB962C8B-B14F-4D97-AF65-F5344CB8AC3E}">
        <p14:creationId xmlns:p14="http://schemas.microsoft.com/office/powerpoint/2010/main" val="2386439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C66A2F-9AAA-4D20-7DEF-07C8954056EB}"/>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9B61FEBE-B024-E867-ADF8-B65D117A2E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8FEE07-448D-AE76-20D2-D8A2B8DFD30D}"/>
              </a:ext>
            </a:extLst>
          </p:cNvPr>
          <p:cNvSpPr>
            <a:spLocks noGrp="1"/>
          </p:cNvSpPr>
          <p:nvPr>
            <p:ph type="title"/>
          </p:nvPr>
        </p:nvSpPr>
        <p:spPr>
          <a:xfrm>
            <a:off x="612648" y="176645"/>
            <a:ext cx="6380434" cy="1953907"/>
          </a:xfrm>
        </p:spPr>
        <p:txBody>
          <a:bodyPr vert="horz" lIns="91440" tIns="45720" rIns="91440" bIns="45720" rtlCol="0" anchor="b">
            <a:normAutofit/>
          </a:bodyPr>
          <a:lstStyle/>
          <a:p>
            <a:r>
              <a:rPr lang="en-US" sz="4400" dirty="0">
                <a:latin typeface="Amasis MT Pro Black" panose="02040A04050005020304" pitchFamily="18" charset="0"/>
              </a:rPr>
              <a:t>C</a:t>
            </a:r>
            <a:r>
              <a:rPr lang="en-US" sz="4400" b="1" kern="1200" dirty="0">
                <a:solidFill>
                  <a:schemeClr val="tx1"/>
                </a:solidFill>
                <a:latin typeface="Amasis MT Pro Black" panose="02040A04050005020304" pitchFamily="18" charset="0"/>
              </a:rPr>
              <a:t>ellar 1914	</a:t>
            </a:r>
            <a:br>
              <a:rPr lang="en-US" b="1" kern="1200" dirty="0">
                <a:solidFill>
                  <a:schemeClr val="tx1"/>
                </a:solidFill>
                <a:latin typeface="Amasis MT Pro Black" panose="02040A04050005020304" pitchFamily="18" charset="0"/>
              </a:rPr>
            </a:br>
            <a:r>
              <a:rPr lang="en-US" b="1" kern="1200" dirty="0">
                <a:solidFill>
                  <a:schemeClr val="tx1"/>
                </a:solidFill>
                <a:latin typeface="Amasis MT Pro Black" panose="02040A04050005020304" pitchFamily="18" charset="0"/>
              </a:rPr>
              <a:t>			</a:t>
            </a:r>
            <a:br>
              <a:rPr lang="en-US" b="1" kern="1200" dirty="0">
                <a:solidFill>
                  <a:schemeClr val="tx1"/>
                </a:solidFill>
                <a:latin typeface="Amasis MT Pro Black" panose="02040A04050005020304" pitchFamily="18" charset="0"/>
              </a:rPr>
            </a:br>
            <a:r>
              <a:rPr lang="en-US" b="1" i="1" kern="1200" dirty="0">
                <a:solidFill>
                  <a:schemeClr val="tx1"/>
                </a:solidFill>
                <a:latin typeface="Amasis MT Pro Black" panose="02040A04050005020304" pitchFamily="18" charset="0"/>
              </a:rPr>
              <a:t>Greg Shooks</a:t>
            </a:r>
          </a:p>
        </p:txBody>
      </p:sp>
      <p:sp>
        <p:nvSpPr>
          <p:cNvPr id="4" name="TextBox 3">
            <a:extLst>
              <a:ext uri="{FF2B5EF4-FFF2-40B4-BE49-F238E27FC236}">
                <a16:creationId xmlns:a16="http://schemas.microsoft.com/office/drawing/2014/main" id="{99012BFC-EF66-FC39-2B48-6F1788A1D3F1}"/>
              </a:ext>
            </a:extLst>
          </p:cNvPr>
          <p:cNvSpPr txBox="1"/>
          <p:nvPr/>
        </p:nvSpPr>
        <p:spPr>
          <a:xfrm>
            <a:off x="612648" y="2679193"/>
            <a:ext cx="5953569" cy="4096512"/>
          </a:xfrm>
          <a:prstGeom prst="rect">
            <a:avLst/>
          </a:prstGeom>
        </p:spPr>
        <p:txBody>
          <a:bodyPr vert="horz" lIns="91440" tIns="45720" rIns="91440" bIns="45720" rtlCol="0">
            <a:normAutofit/>
          </a:bodyPr>
          <a:lstStyle/>
          <a:p>
            <a:pPr defTabSz="914400">
              <a:lnSpc>
                <a:spcPct val="120000"/>
              </a:lnSpc>
              <a:spcAft>
                <a:spcPts val="600"/>
              </a:spcAft>
            </a:pPr>
            <a:r>
              <a:rPr lang="en-US" sz="1700" dirty="0">
                <a:latin typeface="Amasis MT Pro" panose="02040504050005020304" pitchFamily="18" charset="0"/>
              </a:rPr>
              <a:t>Shooks Farms is a family operated farm nestled in the beautiful countryside of northern Antrim County near Torch Lake.  Our close proximity to Lake Michigan affords cool breezes necessary for the production of delicious cherries of many different varieties.</a:t>
            </a:r>
          </a:p>
          <a:p>
            <a:pPr indent="-228600" defTabSz="914400">
              <a:lnSpc>
                <a:spcPct val="120000"/>
              </a:lnSpc>
              <a:spcAft>
                <a:spcPts val="600"/>
              </a:spcAft>
              <a:buFont typeface="Arial" panose="020B0604020202020204" pitchFamily="34" charset="0"/>
              <a:buChar char="•"/>
            </a:pPr>
            <a:endParaRPr lang="en-US" sz="1700" dirty="0">
              <a:latin typeface="Amasis MT Pro" panose="02040504050005020304" pitchFamily="18" charset="0"/>
            </a:endParaRPr>
          </a:p>
          <a:p>
            <a:pPr defTabSz="914400">
              <a:lnSpc>
                <a:spcPct val="120000"/>
              </a:lnSpc>
              <a:spcAft>
                <a:spcPts val="600"/>
              </a:spcAft>
            </a:pPr>
            <a:r>
              <a:rPr lang="en-US" sz="1700" dirty="0">
                <a:latin typeface="Amasis MT Pro" panose="02040504050005020304" pitchFamily="18" charset="0"/>
              </a:rPr>
              <a:t>Currently the 4th generation has taken advantage of this and has begun our newest venture, an on-site winery.  Cellar 1914 was launched in spring of 2019 utilizing our own grapes and equipment to provide award winning wines and hard ciders all set in a family friendly atmosphere.</a:t>
            </a:r>
            <a:endParaRPr lang="en-US" sz="1700" dirty="0">
              <a:effectLst/>
              <a:latin typeface="Amasis MT Pro" panose="02040504050005020304" pitchFamily="18" charset="0"/>
            </a:endParaRPr>
          </a:p>
        </p:txBody>
      </p:sp>
      <p:pic>
        <p:nvPicPr>
          <p:cNvPr id="10" name="Picture 9">
            <a:extLst>
              <a:ext uri="{FF2B5EF4-FFF2-40B4-BE49-F238E27FC236}">
                <a16:creationId xmlns:a16="http://schemas.microsoft.com/office/drawing/2014/main" id="{889F36A2-5CD7-F90E-095A-5FD1610E09ED}"/>
              </a:ext>
            </a:extLst>
          </p:cNvPr>
          <p:cNvPicPr>
            <a:picLocks noChangeAspect="1"/>
          </p:cNvPicPr>
          <p:nvPr/>
        </p:nvPicPr>
        <p:blipFill>
          <a:blip r:embed="rId2">
            <a:extLst>
              <a:ext uri="{28A0092B-C50C-407E-A947-70E740481C1C}">
                <a14:useLocalDpi xmlns:a14="http://schemas.microsoft.com/office/drawing/2010/main" val="0"/>
              </a:ext>
            </a:extLst>
          </a:blip>
          <a:srcRect r="-4" b="17770"/>
          <a:stretch>
            <a:fillRect/>
          </a:stretch>
        </p:blipFill>
        <p:spPr>
          <a:xfrm>
            <a:off x="6690967" y="10"/>
            <a:ext cx="5501033" cy="3403819"/>
          </a:xfrm>
          <a:prstGeom prst="rect">
            <a:avLst/>
          </a:prstGeom>
        </p:spPr>
      </p:pic>
      <p:pic>
        <p:nvPicPr>
          <p:cNvPr id="6" name="Picture 5">
            <a:extLst>
              <a:ext uri="{FF2B5EF4-FFF2-40B4-BE49-F238E27FC236}">
                <a16:creationId xmlns:a16="http://schemas.microsoft.com/office/drawing/2014/main" id="{11E7130C-F3A7-909F-6D86-C8623D38400E}"/>
              </a:ext>
            </a:extLst>
          </p:cNvPr>
          <p:cNvPicPr>
            <a:picLocks noChangeAspect="1"/>
          </p:cNvPicPr>
          <p:nvPr/>
        </p:nvPicPr>
        <p:blipFill>
          <a:blip r:embed="rId3">
            <a:extLst>
              <a:ext uri="{28A0092B-C50C-407E-A947-70E740481C1C}">
                <a14:useLocalDpi xmlns:a14="http://schemas.microsoft.com/office/drawing/2010/main" val="0"/>
              </a:ext>
            </a:extLst>
          </a:blip>
          <a:srcRect l="4926" t="1279" r="2835" b="12245"/>
          <a:stretch>
            <a:fillRect/>
          </a:stretch>
        </p:blipFill>
        <p:spPr>
          <a:xfrm>
            <a:off x="6690967" y="3454171"/>
            <a:ext cx="5501033" cy="3403829"/>
          </a:xfrm>
          <a:prstGeom prst="rect">
            <a:avLst/>
          </a:prstGeom>
        </p:spPr>
      </p:pic>
    </p:spTree>
    <p:extLst>
      <p:ext uri="{BB962C8B-B14F-4D97-AF65-F5344CB8AC3E}">
        <p14:creationId xmlns:p14="http://schemas.microsoft.com/office/powerpoint/2010/main" val="834840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5B97239-2685-48C8-8104-1D4E4E383D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3D3B2E11-C47E-643F-B8DC-5D7CAD1B78F3}"/>
              </a:ext>
            </a:extLst>
          </p:cNvPr>
          <p:cNvPicPr>
            <a:picLocks noChangeAspect="1"/>
          </p:cNvPicPr>
          <p:nvPr/>
        </p:nvPicPr>
        <p:blipFill>
          <a:blip r:embed="rId2">
            <a:extLst>
              <a:ext uri="{28A0092B-C50C-407E-A947-70E740481C1C}">
                <a14:useLocalDpi xmlns:a14="http://schemas.microsoft.com/office/drawing/2010/main" val="0"/>
              </a:ext>
            </a:extLst>
          </a:blip>
          <a:srcRect t="30864" r="-2" b="-2"/>
          <a:stretch>
            <a:fillRect/>
          </a:stretch>
        </p:blipFill>
        <p:spPr>
          <a:xfrm>
            <a:off x="321734" y="321733"/>
            <a:ext cx="5674894" cy="3030842"/>
          </a:xfrm>
          <a:prstGeom prst="rect">
            <a:avLst/>
          </a:prstGeom>
        </p:spPr>
      </p:pic>
      <p:pic>
        <p:nvPicPr>
          <p:cNvPr id="7" name="Picture 6">
            <a:extLst>
              <a:ext uri="{FF2B5EF4-FFF2-40B4-BE49-F238E27FC236}">
                <a16:creationId xmlns:a16="http://schemas.microsoft.com/office/drawing/2014/main" id="{26B6B10F-AC94-FA64-2EEA-20D32C37BF0D}"/>
              </a:ext>
            </a:extLst>
          </p:cNvPr>
          <p:cNvPicPr>
            <a:picLocks noChangeAspect="1"/>
          </p:cNvPicPr>
          <p:nvPr/>
        </p:nvPicPr>
        <p:blipFill>
          <a:blip r:embed="rId3">
            <a:extLst>
              <a:ext uri="{28A0092B-C50C-407E-A947-70E740481C1C}">
                <a14:useLocalDpi xmlns:a14="http://schemas.microsoft.com/office/drawing/2010/main" val="0"/>
              </a:ext>
            </a:extLst>
          </a:blip>
          <a:srcRect l="3600" r="-4" b="-4"/>
          <a:stretch>
            <a:fillRect/>
          </a:stretch>
        </p:blipFill>
        <p:spPr>
          <a:xfrm>
            <a:off x="321735" y="3524289"/>
            <a:ext cx="2676579" cy="2776517"/>
          </a:xfrm>
          <a:prstGeom prst="rect">
            <a:avLst/>
          </a:prstGeom>
        </p:spPr>
      </p:pic>
      <p:pic>
        <p:nvPicPr>
          <p:cNvPr id="11" name="Picture 10">
            <a:extLst>
              <a:ext uri="{FF2B5EF4-FFF2-40B4-BE49-F238E27FC236}">
                <a16:creationId xmlns:a16="http://schemas.microsoft.com/office/drawing/2014/main" id="{F4626985-6011-0F18-EB49-69F1E7B53A45}"/>
              </a:ext>
            </a:extLst>
          </p:cNvPr>
          <p:cNvPicPr>
            <a:picLocks noChangeAspect="1"/>
          </p:cNvPicPr>
          <p:nvPr/>
        </p:nvPicPr>
        <p:blipFill>
          <a:blip r:embed="rId4">
            <a:extLst>
              <a:ext uri="{28A0092B-C50C-407E-A947-70E740481C1C}">
                <a14:useLocalDpi xmlns:a14="http://schemas.microsoft.com/office/drawing/2010/main" val="0"/>
              </a:ext>
            </a:extLst>
          </a:blip>
          <a:srcRect l="8302" r="18373" b="-5"/>
          <a:stretch>
            <a:fillRect/>
          </a:stretch>
        </p:blipFill>
        <p:spPr>
          <a:xfrm>
            <a:off x="3159553" y="3514855"/>
            <a:ext cx="2837076" cy="2785951"/>
          </a:xfrm>
          <a:prstGeom prst="rect">
            <a:avLst/>
          </a:prstGeom>
        </p:spPr>
      </p:pic>
      <p:pic>
        <p:nvPicPr>
          <p:cNvPr id="9" name="Picture 8">
            <a:extLst>
              <a:ext uri="{FF2B5EF4-FFF2-40B4-BE49-F238E27FC236}">
                <a16:creationId xmlns:a16="http://schemas.microsoft.com/office/drawing/2014/main" id="{2F33C877-9C40-7D33-648B-1EF0A229FB61}"/>
              </a:ext>
            </a:extLst>
          </p:cNvPr>
          <p:cNvPicPr>
            <a:picLocks noChangeAspect="1"/>
          </p:cNvPicPr>
          <p:nvPr/>
        </p:nvPicPr>
        <p:blipFill>
          <a:blip r:embed="rId5">
            <a:extLst>
              <a:ext uri="{28A0092B-C50C-407E-A947-70E740481C1C}">
                <a14:useLocalDpi xmlns:a14="http://schemas.microsoft.com/office/drawing/2010/main" val="0"/>
              </a:ext>
            </a:extLst>
          </a:blip>
          <a:srcRect r="5089" b="2"/>
          <a:stretch>
            <a:fillRect/>
          </a:stretch>
        </p:blipFill>
        <p:spPr>
          <a:xfrm>
            <a:off x="6195373" y="321733"/>
            <a:ext cx="5674892" cy="5979074"/>
          </a:xfrm>
          <a:prstGeom prst="rect">
            <a:avLst/>
          </a:prstGeom>
        </p:spPr>
      </p:pic>
    </p:spTree>
    <p:extLst>
      <p:ext uri="{BB962C8B-B14F-4D97-AF65-F5344CB8AC3E}">
        <p14:creationId xmlns:p14="http://schemas.microsoft.com/office/powerpoint/2010/main" val="1052758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56549D-243E-AE61-FC5C-2285F27418D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F8AE4F6-0D8E-8691-7952-21349743B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7E0709-960D-B7CA-084C-DCEBFA96487E}"/>
              </a:ext>
            </a:extLst>
          </p:cNvPr>
          <p:cNvSpPr>
            <a:spLocks noGrp="1"/>
          </p:cNvSpPr>
          <p:nvPr>
            <p:ph type="title"/>
          </p:nvPr>
        </p:nvSpPr>
        <p:spPr>
          <a:xfrm>
            <a:off x="612648" y="176645"/>
            <a:ext cx="6380434" cy="1953907"/>
          </a:xfrm>
        </p:spPr>
        <p:txBody>
          <a:bodyPr vert="horz" lIns="91440" tIns="45720" rIns="91440" bIns="45720" rtlCol="0" anchor="b">
            <a:normAutofit/>
          </a:bodyPr>
          <a:lstStyle/>
          <a:p>
            <a:r>
              <a:rPr lang="en-US" sz="4400" dirty="0">
                <a:latin typeface="Amasis MT Pro Black" panose="02040A04050005020304" pitchFamily="18" charset="0"/>
              </a:rPr>
              <a:t>Harwood Gold</a:t>
            </a:r>
            <a:r>
              <a:rPr lang="en-US" sz="4400" b="1" kern="1200" dirty="0">
                <a:solidFill>
                  <a:schemeClr val="tx1"/>
                </a:solidFill>
                <a:latin typeface="Amasis MT Pro Black" panose="02040A04050005020304" pitchFamily="18" charset="0"/>
              </a:rPr>
              <a:t>	</a:t>
            </a:r>
            <a:br>
              <a:rPr lang="en-US" b="1" kern="1200" dirty="0">
                <a:solidFill>
                  <a:schemeClr val="tx1"/>
                </a:solidFill>
                <a:latin typeface="Amasis MT Pro Black" panose="02040A04050005020304" pitchFamily="18" charset="0"/>
              </a:rPr>
            </a:br>
            <a:r>
              <a:rPr lang="en-US" b="1" kern="1200" dirty="0">
                <a:solidFill>
                  <a:schemeClr val="tx1"/>
                </a:solidFill>
                <a:latin typeface="Amasis MT Pro Black" panose="02040A04050005020304" pitchFamily="18" charset="0"/>
              </a:rPr>
              <a:t>			</a:t>
            </a:r>
            <a:br>
              <a:rPr lang="en-US" b="1" kern="1200" dirty="0">
                <a:solidFill>
                  <a:schemeClr val="tx1"/>
                </a:solidFill>
                <a:latin typeface="Amasis MT Pro Black" panose="02040A04050005020304" pitchFamily="18" charset="0"/>
              </a:rPr>
            </a:br>
            <a:r>
              <a:rPr lang="en-US" i="1" dirty="0">
                <a:latin typeface="Amasis MT Pro Black" panose="02040A04050005020304" pitchFamily="18" charset="0"/>
              </a:rPr>
              <a:t>Amber Parson</a:t>
            </a:r>
            <a:endParaRPr lang="en-US" b="1" i="1" kern="1200" dirty="0">
              <a:solidFill>
                <a:schemeClr val="tx1"/>
              </a:solidFill>
              <a:latin typeface="Amasis MT Pro Black" panose="02040A04050005020304" pitchFamily="18" charset="0"/>
            </a:endParaRPr>
          </a:p>
        </p:txBody>
      </p:sp>
      <p:sp>
        <p:nvSpPr>
          <p:cNvPr id="4" name="TextBox 3">
            <a:extLst>
              <a:ext uri="{FF2B5EF4-FFF2-40B4-BE49-F238E27FC236}">
                <a16:creationId xmlns:a16="http://schemas.microsoft.com/office/drawing/2014/main" id="{2FA2F977-C431-07CF-79D7-BC60CEDDA806}"/>
              </a:ext>
            </a:extLst>
          </p:cNvPr>
          <p:cNvSpPr txBox="1"/>
          <p:nvPr/>
        </p:nvSpPr>
        <p:spPr>
          <a:xfrm>
            <a:off x="612648" y="2404873"/>
            <a:ext cx="4802632" cy="2858007"/>
          </a:xfrm>
          <a:prstGeom prst="rect">
            <a:avLst/>
          </a:prstGeom>
        </p:spPr>
        <p:txBody>
          <a:bodyPr vert="horz" lIns="91440" tIns="45720" rIns="91440" bIns="45720" rtlCol="0">
            <a:normAutofit/>
          </a:bodyPr>
          <a:lstStyle/>
          <a:p>
            <a:pPr defTabSz="914400">
              <a:lnSpc>
                <a:spcPct val="120000"/>
              </a:lnSpc>
              <a:spcAft>
                <a:spcPts val="600"/>
              </a:spcAft>
            </a:pPr>
            <a:r>
              <a:rPr lang="en-US" sz="2200" dirty="0">
                <a:latin typeface="Amasis MT Pro" panose="02040504050005020304" pitchFamily="18" charset="0"/>
              </a:rPr>
              <a:t>Making pure maple syrup since 1898</a:t>
            </a:r>
          </a:p>
          <a:p>
            <a:pPr defTabSz="914400">
              <a:lnSpc>
                <a:spcPct val="120000"/>
              </a:lnSpc>
              <a:spcAft>
                <a:spcPts val="600"/>
              </a:spcAft>
            </a:pPr>
            <a:endParaRPr lang="en-US" sz="2000" dirty="0">
              <a:latin typeface="Amasis MT Pro" panose="02040504050005020304" pitchFamily="18" charset="0"/>
            </a:endParaRPr>
          </a:p>
          <a:p>
            <a:pPr defTabSz="914400">
              <a:lnSpc>
                <a:spcPct val="120000"/>
              </a:lnSpc>
              <a:spcAft>
                <a:spcPts val="600"/>
              </a:spcAft>
            </a:pPr>
            <a:r>
              <a:rPr lang="en-US" sz="1700" dirty="0">
                <a:latin typeface="Amasis MT Pro" panose="02040504050005020304" pitchFamily="18" charset="0"/>
              </a:rPr>
              <a:t>2023 marked our 125th year making pure maple syrup on our family farm in Charlevoix, Michigan. </a:t>
            </a:r>
          </a:p>
          <a:p>
            <a:pPr defTabSz="914400">
              <a:lnSpc>
                <a:spcPct val="120000"/>
              </a:lnSpc>
              <a:spcAft>
                <a:spcPts val="600"/>
              </a:spcAft>
            </a:pPr>
            <a:r>
              <a:rPr lang="en-US" sz="1700" dirty="0">
                <a:latin typeface="Amasis MT Pro" panose="02040504050005020304" pitchFamily="18" charset="0"/>
              </a:rPr>
              <a:t>Providing the rich, flavorful base of our ‘Made with Maple’ products, maple syrup is the foundation of everything we do at Harwood Gold.</a:t>
            </a:r>
            <a:endParaRPr lang="en-US" sz="1700" dirty="0">
              <a:effectLst/>
              <a:latin typeface="Amasis MT Pro" panose="02040504050005020304" pitchFamily="18" charset="0"/>
            </a:endParaRPr>
          </a:p>
        </p:txBody>
      </p:sp>
      <p:pic>
        <p:nvPicPr>
          <p:cNvPr id="11" name="Picture 10">
            <a:extLst>
              <a:ext uri="{FF2B5EF4-FFF2-40B4-BE49-F238E27FC236}">
                <a16:creationId xmlns:a16="http://schemas.microsoft.com/office/drawing/2014/main" id="{49FFEA23-29D8-FB68-FBF4-BA23550109A3}"/>
              </a:ext>
            </a:extLst>
          </p:cNvPr>
          <p:cNvPicPr>
            <a:picLocks noChangeAspect="1"/>
          </p:cNvPicPr>
          <p:nvPr/>
        </p:nvPicPr>
        <p:blipFill>
          <a:blip r:embed="rId2">
            <a:extLst>
              <a:ext uri="{28A0092B-C50C-407E-A947-70E740481C1C}">
                <a14:useLocalDpi xmlns:a14="http://schemas.microsoft.com/office/drawing/2010/main" val="0"/>
              </a:ext>
            </a:extLst>
          </a:blip>
          <a:srcRect l="14841" r="9760"/>
          <a:stretch>
            <a:fillRect/>
          </a:stretch>
        </p:blipFill>
        <p:spPr>
          <a:xfrm>
            <a:off x="5770880" y="1127899"/>
            <a:ext cx="6278880" cy="5553456"/>
          </a:xfrm>
          <a:prstGeom prst="rect">
            <a:avLst/>
          </a:prstGeom>
        </p:spPr>
      </p:pic>
    </p:spTree>
    <p:extLst>
      <p:ext uri="{BB962C8B-B14F-4D97-AF65-F5344CB8AC3E}">
        <p14:creationId xmlns:p14="http://schemas.microsoft.com/office/powerpoint/2010/main" val="3600275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8FCCB6AD-079E-5923-3494-138579A569C4}"/>
              </a:ext>
            </a:extLst>
          </p:cNvPr>
          <p:cNvPicPr>
            <a:picLocks noChangeAspect="1"/>
          </p:cNvPicPr>
          <p:nvPr/>
        </p:nvPicPr>
        <p:blipFill>
          <a:blip r:embed="rId2">
            <a:extLst>
              <a:ext uri="{28A0092B-C50C-407E-A947-70E740481C1C}">
                <a14:useLocalDpi xmlns:a14="http://schemas.microsoft.com/office/drawing/2010/main" val="0"/>
              </a:ext>
            </a:extLst>
          </a:blip>
          <a:srcRect l="8277" r="28412" b="-2"/>
          <a:stretch>
            <a:fillRect/>
          </a:stretch>
        </p:blipFill>
        <p:spPr>
          <a:xfrm>
            <a:off x="191086" y="171715"/>
            <a:ext cx="5813197" cy="6129087"/>
          </a:xfrm>
          <a:prstGeom prst="rect">
            <a:avLst/>
          </a:prstGeom>
        </p:spPr>
      </p:pic>
      <p:pic>
        <p:nvPicPr>
          <p:cNvPr id="7" name="Picture 6">
            <a:extLst>
              <a:ext uri="{FF2B5EF4-FFF2-40B4-BE49-F238E27FC236}">
                <a16:creationId xmlns:a16="http://schemas.microsoft.com/office/drawing/2014/main" id="{CAED0648-5FC9-DC54-015A-3B03009D549F}"/>
              </a:ext>
            </a:extLst>
          </p:cNvPr>
          <p:cNvPicPr>
            <a:picLocks noChangeAspect="1"/>
          </p:cNvPicPr>
          <p:nvPr/>
        </p:nvPicPr>
        <p:blipFill>
          <a:blip r:embed="rId3">
            <a:extLst>
              <a:ext uri="{28A0092B-C50C-407E-A947-70E740481C1C}">
                <a14:useLocalDpi xmlns:a14="http://schemas.microsoft.com/office/drawing/2010/main" val="0"/>
              </a:ext>
            </a:extLst>
          </a:blip>
          <a:srcRect t="2858"/>
          <a:stretch>
            <a:fillRect/>
          </a:stretch>
        </p:blipFill>
        <p:spPr>
          <a:xfrm>
            <a:off x="6196929" y="171716"/>
            <a:ext cx="5803986" cy="3171422"/>
          </a:xfrm>
          <a:prstGeom prst="rect">
            <a:avLst/>
          </a:prstGeom>
        </p:spPr>
      </p:pic>
      <p:pic>
        <p:nvPicPr>
          <p:cNvPr id="9" name="Picture 8">
            <a:extLst>
              <a:ext uri="{FF2B5EF4-FFF2-40B4-BE49-F238E27FC236}">
                <a16:creationId xmlns:a16="http://schemas.microsoft.com/office/drawing/2014/main" id="{AD5E38DE-E840-6BDF-468C-AEB49F2D99FC}"/>
              </a:ext>
            </a:extLst>
          </p:cNvPr>
          <p:cNvPicPr>
            <a:picLocks noChangeAspect="1"/>
          </p:cNvPicPr>
          <p:nvPr/>
        </p:nvPicPr>
        <p:blipFill>
          <a:blip r:embed="rId4">
            <a:extLst>
              <a:ext uri="{28A0092B-C50C-407E-A947-70E740481C1C}">
                <a14:useLocalDpi xmlns:a14="http://schemas.microsoft.com/office/drawing/2010/main" val="0"/>
              </a:ext>
            </a:extLst>
          </a:blip>
          <a:srcRect t="21615" b="10093"/>
          <a:stretch>
            <a:fillRect/>
          </a:stretch>
        </p:blipFill>
        <p:spPr>
          <a:xfrm>
            <a:off x="6196929" y="3514856"/>
            <a:ext cx="5786386" cy="2785950"/>
          </a:xfrm>
          <a:prstGeom prst="rect">
            <a:avLst/>
          </a:prstGeom>
        </p:spPr>
      </p:pic>
    </p:spTree>
    <p:extLst>
      <p:ext uri="{BB962C8B-B14F-4D97-AF65-F5344CB8AC3E}">
        <p14:creationId xmlns:p14="http://schemas.microsoft.com/office/powerpoint/2010/main" val="1257253088"/>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emplate>Ion</Template>
  <TotalTime>98</TotalTime>
  <Words>349</Words>
  <Application>Microsoft Office PowerPoint</Application>
  <PresentationFormat>Widescreen</PresentationFormat>
  <Paragraphs>18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Amasis MT Pro</vt:lpstr>
      <vt:lpstr>Amasis MT Pro Black</vt:lpstr>
      <vt:lpstr>Arial</vt:lpstr>
      <vt:lpstr>Neue Haas Grotesk Text Pro</vt:lpstr>
      <vt:lpstr>VanillaVTI</vt:lpstr>
      <vt:lpstr>The Path to Scale   Retail Growth in Agritourism</vt:lpstr>
      <vt:lpstr>Lakeview Hill Farm &amp; Market  John Dindia</vt:lpstr>
      <vt:lpstr>PowerPoint Presentation</vt:lpstr>
      <vt:lpstr>Pond Hill Farm     Jimmy Spencer</vt:lpstr>
      <vt:lpstr>PowerPoint Presentation</vt:lpstr>
      <vt:lpstr>Cellar 1914      Greg Shooks</vt:lpstr>
      <vt:lpstr>PowerPoint Presentation</vt:lpstr>
      <vt:lpstr>Harwood Gold      Amber Parson</vt:lpstr>
      <vt:lpstr>PowerPoint Presentation</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Dragovich, Veronica</dc:creator>
  <cp:lastModifiedBy>Dragovich, Veronica</cp:lastModifiedBy>
  <cp:revision>6</cp:revision>
  <dcterms:created xsi:type="dcterms:W3CDTF">2026-05-11T17:22:54Z</dcterms:created>
  <dcterms:modified xsi:type="dcterms:W3CDTF">2026-05-12T15:40:11Z</dcterms:modified>
</cp:coreProperties>
</file>