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56" r:id="rId5"/>
    <p:sldId id="278" r:id="rId6"/>
    <p:sldId id="279" r:id="rId7"/>
    <p:sldId id="280" r:id="rId8"/>
    <p:sldId id="282" r:id="rId9"/>
    <p:sldId id="283" r:id="rId10"/>
    <p:sldId id="257" r:id="rId11"/>
    <p:sldId id="258" r:id="rId12"/>
    <p:sldId id="272" r:id="rId13"/>
    <p:sldId id="273" r:id="rId14"/>
    <p:sldId id="259" r:id="rId15"/>
    <p:sldId id="274" r:id="rId16"/>
    <p:sldId id="275" r:id="rId17"/>
    <p:sldId id="260" r:id="rId18"/>
    <p:sldId id="285" r:id="rId19"/>
    <p:sldId id="288" r:id="rId20"/>
    <p:sldId id="286" r:id="rId21"/>
    <p:sldId id="287" r:id="rId22"/>
    <p:sldId id="261" r:id="rId23"/>
    <p:sldId id="276" r:id="rId24"/>
    <p:sldId id="262" r:id="rId25"/>
    <p:sldId id="263" r:id="rId26"/>
    <p:sldId id="265" r:id="rId27"/>
    <p:sldId id="264" r:id="rId28"/>
    <p:sldId id="267" r:id="rId29"/>
    <p:sldId id="266" r:id="rId30"/>
    <p:sldId id="284" r:id="rId31"/>
    <p:sldId id="281" r:id="rId32"/>
    <p:sldId id="268" r:id="rId33"/>
    <p:sldId id="270" r:id="rId3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80C"/>
    <a:srgbClr val="A855F7"/>
    <a:srgbClr val="FFFFFF"/>
    <a:srgbClr val="F97316"/>
    <a:srgbClr val="2563EB"/>
    <a:srgbClr val="44B56D"/>
    <a:srgbClr val="3350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7C48E8-2100-4063-9C3D-E76830244D8A}" v="1" dt="2026-05-11T21:25:15.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917" autoAdjust="0"/>
  </p:normalViewPr>
  <p:slideViewPr>
    <p:cSldViewPr snapToGrid="0">
      <p:cViewPr varScale="1">
        <p:scale>
          <a:sx n="73" d="100"/>
          <a:sy n="73" d="100"/>
        </p:scale>
        <p:origin x="9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31F28D-04A6-4214-93DA-9A115109B8D0}" type="doc">
      <dgm:prSet loTypeId="urn:microsoft.com/office/officeart/2005/8/layout/pyramid1" loCatId="pyramid" qsTypeId="urn:microsoft.com/office/officeart/2005/8/quickstyle/simple1" qsCatId="simple" csTypeId="urn:microsoft.com/office/officeart/2005/8/colors/accent6_4" csCatId="accent6" phldr="1"/>
      <dgm:spPr/>
      <dgm:t>
        <a:bodyPr/>
        <a:lstStyle/>
        <a:p>
          <a:endParaRPr lang="en-US"/>
        </a:p>
      </dgm:t>
    </dgm:pt>
    <dgm:pt modelId="{8993A880-53DC-4188-B3FD-0F7697AD9460}">
      <dgm:prSet phldrT="[Text]" phldr="0"/>
      <dgm:spPr/>
      <dgm:t>
        <a:bodyPr/>
        <a:lstStyle/>
        <a:p>
          <a:r>
            <a:rPr lang="en-US"/>
            <a:t>U-Pick &amp; Seasonal Attractions</a:t>
          </a:r>
        </a:p>
      </dgm:t>
    </dgm:pt>
    <dgm:pt modelId="{9070C54C-7156-4F01-AF6B-2B9069236A7E}" type="parTrans" cxnId="{DFE8C733-748E-43FB-BD86-D4A52D7B37C2}">
      <dgm:prSet/>
      <dgm:spPr/>
      <dgm:t>
        <a:bodyPr/>
        <a:lstStyle/>
        <a:p>
          <a:endParaRPr lang="en-US"/>
        </a:p>
      </dgm:t>
    </dgm:pt>
    <dgm:pt modelId="{8A989CB4-06EF-4519-881C-09054111A992}" type="sibTrans" cxnId="{DFE8C733-748E-43FB-BD86-D4A52D7B37C2}">
      <dgm:prSet/>
      <dgm:spPr/>
      <dgm:t>
        <a:bodyPr/>
        <a:lstStyle/>
        <a:p>
          <a:endParaRPr lang="en-US"/>
        </a:p>
      </dgm:t>
    </dgm:pt>
    <dgm:pt modelId="{CA0A56A6-16FA-44B4-AF2C-C57E5F4C216D}">
      <dgm:prSet phldrT="[Text]" phldr="0"/>
      <dgm:spPr/>
      <dgm:t>
        <a:bodyPr/>
        <a:lstStyle/>
        <a:p>
          <a:r>
            <a:rPr lang="en-US"/>
            <a:t>CSA</a:t>
          </a:r>
        </a:p>
      </dgm:t>
    </dgm:pt>
    <dgm:pt modelId="{32C7F4B4-30EF-4280-BD6B-DAEEED629984}" type="parTrans" cxnId="{145435A3-EE36-4A21-B29A-CFF593F62440}">
      <dgm:prSet/>
      <dgm:spPr/>
      <dgm:t>
        <a:bodyPr/>
        <a:lstStyle/>
        <a:p>
          <a:endParaRPr lang="en-US"/>
        </a:p>
      </dgm:t>
    </dgm:pt>
    <dgm:pt modelId="{B776AE45-7516-44BD-8D89-70C58BF7D7EC}" type="sibTrans" cxnId="{145435A3-EE36-4A21-B29A-CFF593F62440}">
      <dgm:prSet/>
      <dgm:spPr/>
      <dgm:t>
        <a:bodyPr/>
        <a:lstStyle/>
        <a:p>
          <a:endParaRPr lang="en-US"/>
        </a:p>
      </dgm:t>
    </dgm:pt>
    <dgm:pt modelId="{8787B8FD-0449-495F-A562-7EF0209E80B4}">
      <dgm:prSet phldrT="[Text]" phldr="0"/>
      <dgm:spPr/>
      <dgm:t>
        <a:bodyPr/>
        <a:lstStyle/>
        <a:p>
          <a:r>
            <a:rPr lang="en-US"/>
            <a:t>Farm Restaurant &amp; Sales</a:t>
          </a:r>
        </a:p>
      </dgm:t>
    </dgm:pt>
    <dgm:pt modelId="{BFA6EB64-EFBF-4411-9C66-B926FDAB17C0}" type="parTrans" cxnId="{0D4A7EDF-D49D-44E2-8240-ECF7C2AC8171}">
      <dgm:prSet/>
      <dgm:spPr/>
      <dgm:t>
        <a:bodyPr/>
        <a:lstStyle/>
        <a:p>
          <a:endParaRPr lang="en-US"/>
        </a:p>
      </dgm:t>
    </dgm:pt>
    <dgm:pt modelId="{1BCCC47D-CA3A-4F43-9A05-768054406B72}" type="sibTrans" cxnId="{0D4A7EDF-D49D-44E2-8240-ECF7C2AC8171}">
      <dgm:prSet/>
      <dgm:spPr/>
      <dgm:t>
        <a:bodyPr/>
        <a:lstStyle/>
        <a:p>
          <a:endParaRPr lang="en-US"/>
        </a:p>
      </dgm:t>
    </dgm:pt>
    <dgm:pt modelId="{6EDF5B75-FB41-426D-BFD4-7D717A58F12C}">
      <dgm:prSet phldrT="[Text]" phldr="0"/>
      <dgm:spPr/>
      <dgm:t>
        <a:bodyPr/>
        <a:lstStyle/>
        <a:p>
          <a:r>
            <a:rPr lang="en-US"/>
            <a:t>Permanent Ag Protection</a:t>
          </a:r>
        </a:p>
      </dgm:t>
    </dgm:pt>
    <dgm:pt modelId="{B8F227A9-2E6E-4C51-897A-FA7FF22AD0FE}" type="parTrans" cxnId="{D85AD6DE-40FC-4081-B428-BE50B0EDB366}">
      <dgm:prSet/>
      <dgm:spPr/>
      <dgm:t>
        <a:bodyPr/>
        <a:lstStyle/>
        <a:p>
          <a:endParaRPr lang="en-US"/>
        </a:p>
      </dgm:t>
    </dgm:pt>
    <dgm:pt modelId="{28892A2D-0024-4E30-94E4-9B1A32C930EC}" type="sibTrans" cxnId="{D85AD6DE-40FC-4081-B428-BE50B0EDB366}">
      <dgm:prSet/>
      <dgm:spPr/>
      <dgm:t>
        <a:bodyPr/>
        <a:lstStyle/>
        <a:p>
          <a:endParaRPr lang="en-US"/>
        </a:p>
      </dgm:t>
    </dgm:pt>
    <dgm:pt modelId="{CD7EFE9B-E2C5-45FF-AB7E-4FCBD2C0E3E2}">
      <dgm:prSet phldrT="[Text]" phldr="0"/>
      <dgm:spPr/>
      <dgm:t>
        <a:bodyPr/>
        <a:lstStyle/>
        <a:p>
          <a:r>
            <a:rPr lang="en-US"/>
            <a:t>Pocket Neighborhood Housing</a:t>
          </a:r>
        </a:p>
      </dgm:t>
    </dgm:pt>
    <dgm:pt modelId="{4CDAA034-61CB-4ACD-8DEF-C9A0EF610270}" type="parTrans" cxnId="{CBCDB639-C59C-4672-8597-4ECA2EF05D6C}">
      <dgm:prSet/>
      <dgm:spPr/>
      <dgm:t>
        <a:bodyPr/>
        <a:lstStyle/>
        <a:p>
          <a:endParaRPr lang="en-US"/>
        </a:p>
      </dgm:t>
    </dgm:pt>
    <dgm:pt modelId="{E12F292A-E05F-4FF3-ABC7-F7DA871CFB42}" type="sibTrans" cxnId="{CBCDB639-C59C-4672-8597-4ECA2EF05D6C}">
      <dgm:prSet/>
      <dgm:spPr/>
      <dgm:t>
        <a:bodyPr/>
        <a:lstStyle/>
        <a:p>
          <a:endParaRPr lang="en-US"/>
        </a:p>
      </dgm:t>
    </dgm:pt>
    <dgm:pt modelId="{B710C39C-5C74-41E5-9BE2-1218A5B8E09F}">
      <dgm:prSet phldrT="[Text]" phldr="0"/>
      <dgm:spPr/>
      <dgm:t>
        <a:bodyPr/>
        <a:lstStyle/>
        <a:p>
          <a:r>
            <a:rPr lang="en-US"/>
            <a:t>Event Barn &amp; Weddings</a:t>
          </a:r>
        </a:p>
      </dgm:t>
    </dgm:pt>
    <dgm:pt modelId="{6C21BFF5-7517-41A6-A4B3-009EBB93D082}" type="parTrans" cxnId="{24A97423-489A-4A2D-84CA-D286CD73CD55}">
      <dgm:prSet/>
      <dgm:spPr/>
      <dgm:t>
        <a:bodyPr/>
        <a:lstStyle/>
        <a:p>
          <a:endParaRPr lang="en-US"/>
        </a:p>
      </dgm:t>
    </dgm:pt>
    <dgm:pt modelId="{E34E3D56-62AC-4B95-B93A-724550EBE148}" type="sibTrans" cxnId="{24A97423-489A-4A2D-84CA-D286CD73CD55}">
      <dgm:prSet/>
      <dgm:spPr/>
      <dgm:t>
        <a:bodyPr/>
        <a:lstStyle/>
        <a:p>
          <a:endParaRPr lang="en-US"/>
        </a:p>
      </dgm:t>
    </dgm:pt>
    <dgm:pt modelId="{4DFFE0F1-6DFA-4562-93BD-C534B98936A4}" type="pres">
      <dgm:prSet presAssocID="{5B31F28D-04A6-4214-93DA-9A115109B8D0}" presName="Name0" presStyleCnt="0">
        <dgm:presLayoutVars>
          <dgm:dir/>
          <dgm:animLvl val="lvl"/>
          <dgm:resizeHandles val="exact"/>
        </dgm:presLayoutVars>
      </dgm:prSet>
      <dgm:spPr/>
    </dgm:pt>
    <dgm:pt modelId="{CFC6033F-8604-4D5B-9C20-87EDA23B36E3}" type="pres">
      <dgm:prSet presAssocID="{CA0A56A6-16FA-44B4-AF2C-C57E5F4C216D}" presName="Name8" presStyleCnt="0"/>
      <dgm:spPr/>
    </dgm:pt>
    <dgm:pt modelId="{5FA23C17-5846-4C9B-97F7-E0D73B8848C0}" type="pres">
      <dgm:prSet presAssocID="{CA0A56A6-16FA-44B4-AF2C-C57E5F4C216D}" presName="level" presStyleLbl="node1" presStyleIdx="0" presStyleCnt="6">
        <dgm:presLayoutVars>
          <dgm:chMax val="1"/>
          <dgm:bulletEnabled val="1"/>
        </dgm:presLayoutVars>
      </dgm:prSet>
      <dgm:spPr/>
    </dgm:pt>
    <dgm:pt modelId="{65C0C48E-95E3-43A5-B7A1-3A03BE89C9D7}" type="pres">
      <dgm:prSet presAssocID="{CA0A56A6-16FA-44B4-AF2C-C57E5F4C216D}" presName="levelTx" presStyleLbl="revTx" presStyleIdx="0" presStyleCnt="0">
        <dgm:presLayoutVars>
          <dgm:chMax val="1"/>
          <dgm:bulletEnabled val="1"/>
        </dgm:presLayoutVars>
      </dgm:prSet>
      <dgm:spPr/>
    </dgm:pt>
    <dgm:pt modelId="{D55FE6BE-3BBA-4740-B8CB-06D216E2ABA3}" type="pres">
      <dgm:prSet presAssocID="{8787B8FD-0449-495F-A562-7EF0209E80B4}" presName="Name8" presStyleCnt="0"/>
      <dgm:spPr/>
    </dgm:pt>
    <dgm:pt modelId="{29CEE278-B86A-4012-9260-C1908E432A80}" type="pres">
      <dgm:prSet presAssocID="{8787B8FD-0449-495F-A562-7EF0209E80B4}" presName="level" presStyleLbl="node1" presStyleIdx="1" presStyleCnt="6">
        <dgm:presLayoutVars>
          <dgm:chMax val="1"/>
          <dgm:bulletEnabled val="1"/>
        </dgm:presLayoutVars>
      </dgm:prSet>
      <dgm:spPr/>
    </dgm:pt>
    <dgm:pt modelId="{73FE42F7-594D-4126-AAF9-7461F78363FF}" type="pres">
      <dgm:prSet presAssocID="{8787B8FD-0449-495F-A562-7EF0209E80B4}" presName="levelTx" presStyleLbl="revTx" presStyleIdx="0" presStyleCnt="0">
        <dgm:presLayoutVars>
          <dgm:chMax val="1"/>
          <dgm:bulletEnabled val="1"/>
        </dgm:presLayoutVars>
      </dgm:prSet>
      <dgm:spPr/>
    </dgm:pt>
    <dgm:pt modelId="{2D61E417-22BF-4B51-999B-266D5C747F27}" type="pres">
      <dgm:prSet presAssocID="{6EDF5B75-FB41-426D-BFD4-7D717A58F12C}" presName="Name8" presStyleCnt="0"/>
      <dgm:spPr/>
    </dgm:pt>
    <dgm:pt modelId="{E47FE552-7D20-4F4E-8BAB-6EEFBB25EF80}" type="pres">
      <dgm:prSet presAssocID="{6EDF5B75-FB41-426D-BFD4-7D717A58F12C}" presName="level" presStyleLbl="node1" presStyleIdx="2" presStyleCnt="6">
        <dgm:presLayoutVars>
          <dgm:chMax val="1"/>
          <dgm:bulletEnabled val="1"/>
        </dgm:presLayoutVars>
      </dgm:prSet>
      <dgm:spPr/>
    </dgm:pt>
    <dgm:pt modelId="{6AFD0DE2-5954-428C-8BFE-88702C5F2490}" type="pres">
      <dgm:prSet presAssocID="{6EDF5B75-FB41-426D-BFD4-7D717A58F12C}" presName="levelTx" presStyleLbl="revTx" presStyleIdx="0" presStyleCnt="0">
        <dgm:presLayoutVars>
          <dgm:chMax val="1"/>
          <dgm:bulletEnabled val="1"/>
        </dgm:presLayoutVars>
      </dgm:prSet>
      <dgm:spPr/>
    </dgm:pt>
    <dgm:pt modelId="{C1DB4B82-5F2A-469D-BED7-EC1F832D5D40}" type="pres">
      <dgm:prSet presAssocID="{CD7EFE9B-E2C5-45FF-AB7E-4FCBD2C0E3E2}" presName="Name8" presStyleCnt="0"/>
      <dgm:spPr/>
    </dgm:pt>
    <dgm:pt modelId="{0609A0CA-2D52-4FB1-A17C-82F466F31B81}" type="pres">
      <dgm:prSet presAssocID="{CD7EFE9B-E2C5-45FF-AB7E-4FCBD2C0E3E2}" presName="level" presStyleLbl="node1" presStyleIdx="3" presStyleCnt="6">
        <dgm:presLayoutVars>
          <dgm:chMax val="1"/>
          <dgm:bulletEnabled val="1"/>
        </dgm:presLayoutVars>
      </dgm:prSet>
      <dgm:spPr/>
    </dgm:pt>
    <dgm:pt modelId="{0CD15D3D-34FE-47B7-A723-4EB8B5C2253A}" type="pres">
      <dgm:prSet presAssocID="{CD7EFE9B-E2C5-45FF-AB7E-4FCBD2C0E3E2}" presName="levelTx" presStyleLbl="revTx" presStyleIdx="0" presStyleCnt="0">
        <dgm:presLayoutVars>
          <dgm:chMax val="1"/>
          <dgm:bulletEnabled val="1"/>
        </dgm:presLayoutVars>
      </dgm:prSet>
      <dgm:spPr/>
    </dgm:pt>
    <dgm:pt modelId="{E81ACDC5-8D81-4A36-B08E-F04F27BE92C0}" type="pres">
      <dgm:prSet presAssocID="{B710C39C-5C74-41E5-9BE2-1218A5B8E09F}" presName="Name8" presStyleCnt="0"/>
      <dgm:spPr/>
    </dgm:pt>
    <dgm:pt modelId="{C03BDA46-C9B8-4CD6-AFEB-187E0F0AED7D}" type="pres">
      <dgm:prSet presAssocID="{B710C39C-5C74-41E5-9BE2-1218A5B8E09F}" presName="level" presStyleLbl="node1" presStyleIdx="4" presStyleCnt="6">
        <dgm:presLayoutVars>
          <dgm:chMax val="1"/>
          <dgm:bulletEnabled val="1"/>
        </dgm:presLayoutVars>
      </dgm:prSet>
      <dgm:spPr/>
    </dgm:pt>
    <dgm:pt modelId="{265DDBEF-5A72-4F00-8064-DC3413CCAE1D}" type="pres">
      <dgm:prSet presAssocID="{B710C39C-5C74-41E5-9BE2-1218A5B8E09F}" presName="levelTx" presStyleLbl="revTx" presStyleIdx="0" presStyleCnt="0">
        <dgm:presLayoutVars>
          <dgm:chMax val="1"/>
          <dgm:bulletEnabled val="1"/>
        </dgm:presLayoutVars>
      </dgm:prSet>
      <dgm:spPr/>
    </dgm:pt>
    <dgm:pt modelId="{EB5AD4BE-57E3-47D0-AFF5-F45B92DF973F}" type="pres">
      <dgm:prSet presAssocID="{8993A880-53DC-4188-B3FD-0F7697AD9460}" presName="Name8" presStyleCnt="0"/>
      <dgm:spPr/>
    </dgm:pt>
    <dgm:pt modelId="{5DDC1920-29C2-4B92-A103-E8244E9F9BDD}" type="pres">
      <dgm:prSet presAssocID="{8993A880-53DC-4188-B3FD-0F7697AD9460}" presName="level" presStyleLbl="node1" presStyleIdx="5" presStyleCnt="6">
        <dgm:presLayoutVars>
          <dgm:chMax val="1"/>
          <dgm:bulletEnabled val="1"/>
        </dgm:presLayoutVars>
      </dgm:prSet>
      <dgm:spPr/>
    </dgm:pt>
    <dgm:pt modelId="{FCEBE206-9E6A-4263-B471-3CB93CADEA3A}" type="pres">
      <dgm:prSet presAssocID="{8993A880-53DC-4188-B3FD-0F7697AD9460}" presName="levelTx" presStyleLbl="revTx" presStyleIdx="0" presStyleCnt="0">
        <dgm:presLayoutVars>
          <dgm:chMax val="1"/>
          <dgm:bulletEnabled val="1"/>
        </dgm:presLayoutVars>
      </dgm:prSet>
      <dgm:spPr/>
    </dgm:pt>
  </dgm:ptLst>
  <dgm:cxnLst>
    <dgm:cxn modelId="{BA7B760B-038B-4F53-9ACB-D9DC53B1ECCB}" type="presOf" srcId="{CA0A56A6-16FA-44B4-AF2C-C57E5F4C216D}" destId="{65C0C48E-95E3-43A5-B7A1-3A03BE89C9D7}" srcOrd="1" destOrd="0" presId="urn:microsoft.com/office/officeart/2005/8/layout/pyramid1"/>
    <dgm:cxn modelId="{CA0A090F-22FD-4D0A-A3C1-E4F2ADFA3ACA}" type="presOf" srcId="{6EDF5B75-FB41-426D-BFD4-7D717A58F12C}" destId="{6AFD0DE2-5954-428C-8BFE-88702C5F2490}" srcOrd="1" destOrd="0" presId="urn:microsoft.com/office/officeart/2005/8/layout/pyramid1"/>
    <dgm:cxn modelId="{E30FBD12-96E0-4A5D-88E0-761A2C6C3E58}" type="presOf" srcId="{B710C39C-5C74-41E5-9BE2-1218A5B8E09F}" destId="{265DDBEF-5A72-4F00-8064-DC3413CCAE1D}" srcOrd="1" destOrd="0" presId="urn:microsoft.com/office/officeart/2005/8/layout/pyramid1"/>
    <dgm:cxn modelId="{24A97423-489A-4A2D-84CA-D286CD73CD55}" srcId="{5B31F28D-04A6-4214-93DA-9A115109B8D0}" destId="{B710C39C-5C74-41E5-9BE2-1218A5B8E09F}" srcOrd="4" destOrd="0" parTransId="{6C21BFF5-7517-41A6-A4B3-009EBB93D082}" sibTransId="{E34E3D56-62AC-4B95-B93A-724550EBE148}"/>
    <dgm:cxn modelId="{3E2F692D-BAAB-4F95-86B9-376AEE9FB157}" type="presOf" srcId="{CD7EFE9B-E2C5-45FF-AB7E-4FCBD2C0E3E2}" destId="{0CD15D3D-34FE-47B7-A723-4EB8B5C2253A}" srcOrd="1" destOrd="0" presId="urn:microsoft.com/office/officeart/2005/8/layout/pyramid1"/>
    <dgm:cxn modelId="{DFE8C733-748E-43FB-BD86-D4A52D7B37C2}" srcId="{5B31F28D-04A6-4214-93DA-9A115109B8D0}" destId="{8993A880-53DC-4188-B3FD-0F7697AD9460}" srcOrd="5" destOrd="0" parTransId="{9070C54C-7156-4F01-AF6B-2B9069236A7E}" sibTransId="{8A989CB4-06EF-4519-881C-09054111A992}"/>
    <dgm:cxn modelId="{6BFEC136-40A9-4543-9FCF-A982BA29DCDF}" type="presOf" srcId="{5B31F28D-04A6-4214-93DA-9A115109B8D0}" destId="{4DFFE0F1-6DFA-4562-93BD-C534B98936A4}" srcOrd="0" destOrd="0" presId="urn:microsoft.com/office/officeart/2005/8/layout/pyramid1"/>
    <dgm:cxn modelId="{CBCDB639-C59C-4672-8597-4ECA2EF05D6C}" srcId="{5B31F28D-04A6-4214-93DA-9A115109B8D0}" destId="{CD7EFE9B-E2C5-45FF-AB7E-4FCBD2C0E3E2}" srcOrd="3" destOrd="0" parTransId="{4CDAA034-61CB-4ACD-8DEF-C9A0EF610270}" sibTransId="{E12F292A-E05F-4FF3-ABC7-F7DA871CFB42}"/>
    <dgm:cxn modelId="{838BC15B-BAC4-4B8B-ACAA-B1BE48522037}" type="presOf" srcId="{8993A880-53DC-4188-B3FD-0F7697AD9460}" destId="{5DDC1920-29C2-4B92-A103-E8244E9F9BDD}" srcOrd="0" destOrd="0" presId="urn:microsoft.com/office/officeart/2005/8/layout/pyramid1"/>
    <dgm:cxn modelId="{DD40CD45-B8AC-4991-8F71-952637331AFE}" type="presOf" srcId="{CA0A56A6-16FA-44B4-AF2C-C57E5F4C216D}" destId="{5FA23C17-5846-4C9B-97F7-E0D73B8848C0}" srcOrd="0" destOrd="0" presId="urn:microsoft.com/office/officeart/2005/8/layout/pyramid1"/>
    <dgm:cxn modelId="{03737359-B5F2-40F0-A269-79D15FACBC04}" type="presOf" srcId="{CD7EFE9B-E2C5-45FF-AB7E-4FCBD2C0E3E2}" destId="{0609A0CA-2D52-4FB1-A17C-82F466F31B81}" srcOrd="0" destOrd="0" presId="urn:microsoft.com/office/officeart/2005/8/layout/pyramid1"/>
    <dgm:cxn modelId="{CCE0999D-48DD-473D-BDDE-B50A356BA217}" type="presOf" srcId="{8993A880-53DC-4188-B3FD-0F7697AD9460}" destId="{FCEBE206-9E6A-4263-B471-3CB93CADEA3A}" srcOrd="1" destOrd="0" presId="urn:microsoft.com/office/officeart/2005/8/layout/pyramid1"/>
    <dgm:cxn modelId="{1496F2A1-9545-41B3-A4F1-49ACF9BA65E8}" type="presOf" srcId="{8787B8FD-0449-495F-A562-7EF0209E80B4}" destId="{29CEE278-B86A-4012-9260-C1908E432A80}" srcOrd="0" destOrd="0" presId="urn:microsoft.com/office/officeart/2005/8/layout/pyramid1"/>
    <dgm:cxn modelId="{145435A3-EE36-4A21-B29A-CFF593F62440}" srcId="{5B31F28D-04A6-4214-93DA-9A115109B8D0}" destId="{CA0A56A6-16FA-44B4-AF2C-C57E5F4C216D}" srcOrd="0" destOrd="0" parTransId="{32C7F4B4-30EF-4280-BD6B-DAEEED629984}" sibTransId="{B776AE45-7516-44BD-8D89-70C58BF7D7EC}"/>
    <dgm:cxn modelId="{37B71CA6-3F09-492E-8455-A20731C6D9A2}" type="presOf" srcId="{B710C39C-5C74-41E5-9BE2-1218A5B8E09F}" destId="{C03BDA46-C9B8-4CD6-AFEB-187E0F0AED7D}" srcOrd="0" destOrd="0" presId="urn:microsoft.com/office/officeart/2005/8/layout/pyramid1"/>
    <dgm:cxn modelId="{7BDCB0A6-7E49-474C-952D-19FD7A9F2313}" type="presOf" srcId="{8787B8FD-0449-495F-A562-7EF0209E80B4}" destId="{73FE42F7-594D-4126-AAF9-7461F78363FF}" srcOrd="1" destOrd="0" presId="urn:microsoft.com/office/officeart/2005/8/layout/pyramid1"/>
    <dgm:cxn modelId="{39D4D5C3-F313-44BA-9E24-283348ABB422}" type="presOf" srcId="{6EDF5B75-FB41-426D-BFD4-7D717A58F12C}" destId="{E47FE552-7D20-4F4E-8BAB-6EEFBB25EF80}" srcOrd="0" destOrd="0" presId="urn:microsoft.com/office/officeart/2005/8/layout/pyramid1"/>
    <dgm:cxn modelId="{D85AD6DE-40FC-4081-B428-BE50B0EDB366}" srcId="{5B31F28D-04A6-4214-93DA-9A115109B8D0}" destId="{6EDF5B75-FB41-426D-BFD4-7D717A58F12C}" srcOrd="2" destOrd="0" parTransId="{B8F227A9-2E6E-4C51-897A-FA7FF22AD0FE}" sibTransId="{28892A2D-0024-4E30-94E4-9B1A32C930EC}"/>
    <dgm:cxn modelId="{0D4A7EDF-D49D-44E2-8240-ECF7C2AC8171}" srcId="{5B31F28D-04A6-4214-93DA-9A115109B8D0}" destId="{8787B8FD-0449-495F-A562-7EF0209E80B4}" srcOrd="1" destOrd="0" parTransId="{BFA6EB64-EFBF-4411-9C66-B926FDAB17C0}" sibTransId="{1BCCC47D-CA3A-4F43-9A05-768054406B72}"/>
    <dgm:cxn modelId="{2E91603A-20B5-4008-A290-25DE5838ED4A}" type="presParOf" srcId="{4DFFE0F1-6DFA-4562-93BD-C534B98936A4}" destId="{CFC6033F-8604-4D5B-9C20-87EDA23B36E3}" srcOrd="0" destOrd="0" presId="urn:microsoft.com/office/officeart/2005/8/layout/pyramid1"/>
    <dgm:cxn modelId="{1FBBB237-DE6E-42A8-8FEC-4437E77E2E86}" type="presParOf" srcId="{CFC6033F-8604-4D5B-9C20-87EDA23B36E3}" destId="{5FA23C17-5846-4C9B-97F7-E0D73B8848C0}" srcOrd="0" destOrd="0" presId="urn:microsoft.com/office/officeart/2005/8/layout/pyramid1"/>
    <dgm:cxn modelId="{DC781E47-507A-48FF-BA9A-0C44D7F25EF7}" type="presParOf" srcId="{CFC6033F-8604-4D5B-9C20-87EDA23B36E3}" destId="{65C0C48E-95E3-43A5-B7A1-3A03BE89C9D7}" srcOrd="1" destOrd="0" presId="urn:microsoft.com/office/officeart/2005/8/layout/pyramid1"/>
    <dgm:cxn modelId="{DE3558E4-D37F-4371-BC37-82631FD1986F}" type="presParOf" srcId="{4DFFE0F1-6DFA-4562-93BD-C534B98936A4}" destId="{D55FE6BE-3BBA-4740-B8CB-06D216E2ABA3}" srcOrd="1" destOrd="0" presId="urn:microsoft.com/office/officeart/2005/8/layout/pyramid1"/>
    <dgm:cxn modelId="{5BB526D2-B391-4FEF-8A5E-4A1260BA5BAB}" type="presParOf" srcId="{D55FE6BE-3BBA-4740-B8CB-06D216E2ABA3}" destId="{29CEE278-B86A-4012-9260-C1908E432A80}" srcOrd="0" destOrd="0" presId="urn:microsoft.com/office/officeart/2005/8/layout/pyramid1"/>
    <dgm:cxn modelId="{E6E575B6-8A68-45E2-A6C3-0C3C00E1B17B}" type="presParOf" srcId="{D55FE6BE-3BBA-4740-B8CB-06D216E2ABA3}" destId="{73FE42F7-594D-4126-AAF9-7461F78363FF}" srcOrd="1" destOrd="0" presId="urn:microsoft.com/office/officeart/2005/8/layout/pyramid1"/>
    <dgm:cxn modelId="{F0909F9B-3B53-42E7-B292-2050E769DF69}" type="presParOf" srcId="{4DFFE0F1-6DFA-4562-93BD-C534B98936A4}" destId="{2D61E417-22BF-4B51-999B-266D5C747F27}" srcOrd="2" destOrd="0" presId="urn:microsoft.com/office/officeart/2005/8/layout/pyramid1"/>
    <dgm:cxn modelId="{878E42EF-F25A-4E5E-8E0D-99855DB6B90E}" type="presParOf" srcId="{2D61E417-22BF-4B51-999B-266D5C747F27}" destId="{E47FE552-7D20-4F4E-8BAB-6EEFBB25EF80}" srcOrd="0" destOrd="0" presId="urn:microsoft.com/office/officeart/2005/8/layout/pyramid1"/>
    <dgm:cxn modelId="{0807981B-E949-4A53-B0CF-2279F4013353}" type="presParOf" srcId="{2D61E417-22BF-4B51-999B-266D5C747F27}" destId="{6AFD0DE2-5954-428C-8BFE-88702C5F2490}" srcOrd="1" destOrd="0" presId="urn:microsoft.com/office/officeart/2005/8/layout/pyramid1"/>
    <dgm:cxn modelId="{EF4ADDF1-00A7-43B1-A1E3-C4B0F1DC9FB7}" type="presParOf" srcId="{4DFFE0F1-6DFA-4562-93BD-C534B98936A4}" destId="{C1DB4B82-5F2A-469D-BED7-EC1F832D5D40}" srcOrd="3" destOrd="0" presId="urn:microsoft.com/office/officeart/2005/8/layout/pyramid1"/>
    <dgm:cxn modelId="{C5FB3BB6-ECE8-40CB-A653-E7BB9FF59129}" type="presParOf" srcId="{C1DB4B82-5F2A-469D-BED7-EC1F832D5D40}" destId="{0609A0CA-2D52-4FB1-A17C-82F466F31B81}" srcOrd="0" destOrd="0" presId="urn:microsoft.com/office/officeart/2005/8/layout/pyramid1"/>
    <dgm:cxn modelId="{EF78B5CD-6C3E-4492-8815-97D78D99B62F}" type="presParOf" srcId="{C1DB4B82-5F2A-469D-BED7-EC1F832D5D40}" destId="{0CD15D3D-34FE-47B7-A723-4EB8B5C2253A}" srcOrd="1" destOrd="0" presId="urn:microsoft.com/office/officeart/2005/8/layout/pyramid1"/>
    <dgm:cxn modelId="{2A4CC614-E709-4AE0-BED2-76350739396D}" type="presParOf" srcId="{4DFFE0F1-6DFA-4562-93BD-C534B98936A4}" destId="{E81ACDC5-8D81-4A36-B08E-F04F27BE92C0}" srcOrd="4" destOrd="0" presId="urn:microsoft.com/office/officeart/2005/8/layout/pyramid1"/>
    <dgm:cxn modelId="{82A3AA98-7FF6-4D87-BEDB-CC6425BD937E}" type="presParOf" srcId="{E81ACDC5-8D81-4A36-B08E-F04F27BE92C0}" destId="{C03BDA46-C9B8-4CD6-AFEB-187E0F0AED7D}" srcOrd="0" destOrd="0" presId="urn:microsoft.com/office/officeart/2005/8/layout/pyramid1"/>
    <dgm:cxn modelId="{696B359E-9447-4679-82FA-E316DFC56A43}" type="presParOf" srcId="{E81ACDC5-8D81-4A36-B08E-F04F27BE92C0}" destId="{265DDBEF-5A72-4F00-8064-DC3413CCAE1D}" srcOrd="1" destOrd="0" presId="urn:microsoft.com/office/officeart/2005/8/layout/pyramid1"/>
    <dgm:cxn modelId="{2E0BC1A6-7ABB-44EB-9DB0-84C88E5F8AA0}" type="presParOf" srcId="{4DFFE0F1-6DFA-4562-93BD-C534B98936A4}" destId="{EB5AD4BE-57E3-47D0-AFF5-F45B92DF973F}" srcOrd="5" destOrd="0" presId="urn:microsoft.com/office/officeart/2005/8/layout/pyramid1"/>
    <dgm:cxn modelId="{1418D580-6EBC-4FA9-AEF0-F36F20EE57F8}" type="presParOf" srcId="{EB5AD4BE-57E3-47D0-AFF5-F45B92DF973F}" destId="{5DDC1920-29C2-4B92-A103-E8244E9F9BDD}" srcOrd="0" destOrd="0" presId="urn:microsoft.com/office/officeart/2005/8/layout/pyramid1"/>
    <dgm:cxn modelId="{51047665-3D0A-4220-9C0F-D364CC36024A}" type="presParOf" srcId="{EB5AD4BE-57E3-47D0-AFF5-F45B92DF973F}" destId="{FCEBE206-9E6A-4263-B471-3CB93CADEA3A}" srcOrd="1" destOrd="0" presId="urn:microsoft.com/office/officeart/2005/8/layout/pyramid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23C17-5846-4C9B-97F7-E0D73B8848C0}">
      <dsp:nvSpPr>
        <dsp:cNvPr id="0" name=""/>
        <dsp:cNvSpPr/>
      </dsp:nvSpPr>
      <dsp:spPr>
        <a:xfrm>
          <a:off x="2790126" y="0"/>
          <a:ext cx="1116050" cy="597488"/>
        </a:xfrm>
        <a:prstGeom prst="trapezoid">
          <a:avLst>
            <a:gd name="adj" fmla="val 93395"/>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CSA</a:t>
          </a:r>
        </a:p>
      </dsp:txBody>
      <dsp:txXfrm>
        <a:off x="2790126" y="0"/>
        <a:ext cx="1116050" cy="597488"/>
      </dsp:txXfrm>
    </dsp:sp>
    <dsp:sp modelId="{29CEE278-B86A-4012-9260-C1908E432A80}">
      <dsp:nvSpPr>
        <dsp:cNvPr id="0" name=""/>
        <dsp:cNvSpPr/>
      </dsp:nvSpPr>
      <dsp:spPr>
        <a:xfrm>
          <a:off x="2232101" y="597488"/>
          <a:ext cx="2232101" cy="597488"/>
        </a:xfrm>
        <a:prstGeom prst="trapezoid">
          <a:avLst>
            <a:gd name="adj" fmla="val 93395"/>
          </a:avLst>
        </a:prstGeom>
        <a:solidFill>
          <a:schemeClr val="accent6">
            <a:shade val="50000"/>
            <a:hueOff val="122808"/>
            <a:satOff val="-5368"/>
            <a:lumOff val="14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Farm Restaurant &amp; Sales</a:t>
          </a:r>
        </a:p>
      </dsp:txBody>
      <dsp:txXfrm>
        <a:off x="2622718" y="597488"/>
        <a:ext cx="1450865" cy="597488"/>
      </dsp:txXfrm>
    </dsp:sp>
    <dsp:sp modelId="{E47FE552-7D20-4F4E-8BAB-6EEFBB25EF80}">
      <dsp:nvSpPr>
        <dsp:cNvPr id="0" name=""/>
        <dsp:cNvSpPr/>
      </dsp:nvSpPr>
      <dsp:spPr>
        <a:xfrm>
          <a:off x="1674075" y="1194976"/>
          <a:ext cx="3348151" cy="597488"/>
        </a:xfrm>
        <a:prstGeom prst="trapezoid">
          <a:avLst>
            <a:gd name="adj" fmla="val 93395"/>
          </a:avLst>
        </a:prstGeom>
        <a:solidFill>
          <a:schemeClr val="accent6">
            <a:shade val="50000"/>
            <a:hueOff val="245616"/>
            <a:satOff val="-10737"/>
            <a:lumOff val="29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Permanent Ag Protection</a:t>
          </a:r>
        </a:p>
      </dsp:txBody>
      <dsp:txXfrm>
        <a:off x="2260002" y="1194976"/>
        <a:ext cx="2176298" cy="597488"/>
      </dsp:txXfrm>
    </dsp:sp>
    <dsp:sp modelId="{0609A0CA-2D52-4FB1-A17C-82F466F31B81}">
      <dsp:nvSpPr>
        <dsp:cNvPr id="0" name=""/>
        <dsp:cNvSpPr/>
      </dsp:nvSpPr>
      <dsp:spPr>
        <a:xfrm>
          <a:off x="1116050" y="1792464"/>
          <a:ext cx="4464202" cy="597488"/>
        </a:xfrm>
        <a:prstGeom prst="trapezoid">
          <a:avLst>
            <a:gd name="adj" fmla="val 93395"/>
          </a:avLst>
        </a:prstGeom>
        <a:solidFill>
          <a:schemeClr val="accent6">
            <a:shade val="50000"/>
            <a:hueOff val="368424"/>
            <a:satOff val="-16105"/>
            <a:lumOff val="43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Pocket Neighborhood Housing</a:t>
          </a:r>
        </a:p>
      </dsp:txBody>
      <dsp:txXfrm>
        <a:off x="1897285" y="1792464"/>
        <a:ext cx="2901731" cy="597488"/>
      </dsp:txXfrm>
    </dsp:sp>
    <dsp:sp modelId="{C03BDA46-C9B8-4CD6-AFEB-187E0F0AED7D}">
      <dsp:nvSpPr>
        <dsp:cNvPr id="0" name=""/>
        <dsp:cNvSpPr/>
      </dsp:nvSpPr>
      <dsp:spPr>
        <a:xfrm>
          <a:off x="558025" y="2389952"/>
          <a:ext cx="5580252" cy="597488"/>
        </a:xfrm>
        <a:prstGeom prst="trapezoid">
          <a:avLst>
            <a:gd name="adj" fmla="val 93395"/>
          </a:avLst>
        </a:prstGeom>
        <a:solidFill>
          <a:schemeClr val="accent6">
            <a:shade val="50000"/>
            <a:hueOff val="245616"/>
            <a:satOff val="-10737"/>
            <a:lumOff val="29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Event Barn &amp; Weddings</a:t>
          </a:r>
        </a:p>
      </dsp:txBody>
      <dsp:txXfrm>
        <a:off x="1534569" y="2389952"/>
        <a:ext cx="3627164" cy="597488"/>
      </dsp:txXfrm>
    </dsp:sp>
    <dsp:sp modelId="{5DDC1920-29C2-4B92-A103-E8244E9F9BDD}">
      <dsp:nvSpPr>
        <dsp:cNvPr id="0" name=""/>
        <dsp:cNvSpPr/>
      </dsp:nvSpPr>
      <dsp:spPr>
        <a:xfrm>
          <a:off x="0" y="2987440"/>
          <a:ext cx="6696302" cy="597488"/>
        </a:xfrm>
        <a:prstGeom prst="trapezoid">
          <a:avLst>
            <a:gd name="adj" fmla="val 93395"/>
          </a:avLst>
        </a:prstGeom>
        <a:solidFill>
          <a:schemeClr val="accent6">
            <a:shade val="50000"/>
            <a:hueOff val="122808"/>
            <a:satOff val="-5368"/>
            <a:lumOff val="14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U-Pick &amp; Seasonal Attractions</a:t>
          </a:r>
        </a:p>
      </dsp:txBody>
      <dsp:txXfrm>
        <a:off x="1171853" y="2987440"/>
        <a:ext cx="4352596" cy="597488"/>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554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50412-C6A2-91EF-92BB-7BD7035D72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1E620-885A-6EEC-CAA2-7153CC0658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A173E-2B6A-2459-93F3-F1B906CE64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F1C526-B7E8-B86A-ECED-B440D01BF094}"/>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741784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A48A0-F92C-B322-1137-8525CCBCE5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377B13-CE41-EB2C-EAE3-73220C22F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762B52-5AB3-00B8-4D10-A2A4115E29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54C548-5E1D-60AB-BE69-943CCAB657B4}"/>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554030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5EACA-CE1B-B99A-60C8-04819A6E6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6BED3-BE99-DF89-4679-25CA4D128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DCB6D7-1ABA-A4FC-5F32-C362F43AC7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1368DAF-4777-9D3E-E638-FDDB48135DE7}"/>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371715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5A694-6136-B606-5BD4-EC5FBC289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B9AC8-F928-3BAB-8D04-BD1E893AC0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186C0A-12A3-A759-8C43-B018EF394F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D86078-BB43-90EE-544C-B5883765A2A5}"/>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679104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37D3-C097-4BCF-80D6-BE8522886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AF0C7-545C-9742-BE10-DE361F6C6B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D6600-2F5F-F3BD-ADF2-A39DF024D246}"/>
              </a:ext>
            </a:extLst>
          </p:cNvPr>
          <p:cNvSpPr>
            <a:spLocks noGrp="1"/>
          </p:cNvSpPr>
          <p:nvPr>
            <p:ph type="body" idx="1"/>
          </p:nvPr>
        </p:nvSpPr>
        <p:spPr/>
        <p:txBody>
          <a:bodyPr/>
          <a:lstStyle/>
          <a:p>
            <a:r>
              <a:rPr lang="en-US" dirty="0"/>
              <a:t>Claire</a:t>
            </a:r>
          </a:p>
        </p:txBody>
      </p:sp>
      <p:sp>
        <p:nvSpPr>
          <p:cNvPr id="4" name="Slide Number Placeholder 3">
            <a:extLst>
              <a:ext uri="{FF2B5EF4-FFF2-40B4-BE49-F238E27FC236}">
                <a16:creationId xmlns:a16="http://schemas.microsoft.com/office/drawing/2014/main" id="{9082656C-ABD6-82C8-ABEA-5D3F7730890C}"/>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241390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67A39-2600-A12E-EA9B-31BB47861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67D43-5688-EF78-2C83-C4231C75FB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C4F791-21CE-20C7-48BB-E5F36678AB3B}"/>
              </a:ext>
            </a:extLst>
          </p:cNvPr>
          <p:cNvSpPr>
            <a:spLocks noGrp="1"/>
          </p:cNvSpPr>
          <p:nvPr>
            <p:ph type="body" idx="1"/>
          </p:nvPr>
        </p:nvSpPr>
        <p:spPr/>
        <p:txBody>
          <a:bodyPr/>
          <a:lstStyle/>
          <a:p>
            <a:r>
              <a:rPr lang="en-US" dirty="0"/>
              <a:t>Claire</a:t>
            </a:r>
          </a:p>
        </p:txBody>
      </p:sp>
      <p:sp>
        <p:nvSpPr>
          <p:cNvPr id="4" name="Slide Number Placeholder 3">
            <a:extLst>
              <a:ext uri="{FF2B5EF4-FFF2-40B4-BE49-F238E27FC236}">
                <a16:creationId xmlns:a16="http://schemas.microsoft.com/office/drawing/2014/main" id="{22B0F217-4205-2589-4429-48A22A4DA87E}"/>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434152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FEEAA-C28C-E0FD-5B7F-C7D547E49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2C31F-455D-589E-B3D8-C960C6BA6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2EF424-E1EF-57BD-93D1-0839D42729AB}"/>
              </a:ext>
            </a:extLst>
          </p:cNvPr>
          <p:cNvSpPr>
            <a:spLocks noGrp="1"/>
          </p:cNvSpPr>
          <p:nvPr>
            <p:ph type="body" idx="1"/>
          </p:nvPr>
        </p:nvSpPr>
        <p:spPr/>
        <p:txBody>
          <a:bodyPr/>
          <a:lstStyle/>
          <a:p>
            <a:r>
              <a:rPr lang="en-US" dirty="0"/>
              <a:t>Kim</a:t>
            </a:r>
          </a:p>
        </p:txBody>
      </p:sp>
      <p:sp>
        <p:nvSpPr>
          <p:cNvPr id="4" name="Slide Number Placeholder 3">
            <a:extLst>
              <a:ext uri="{FF2B5EF4-FFF2-40B4-BE49-F238E27FC236}">
                <a16:creationId xmlns:a16="http://schemas.microsoft.com/office/drawing/2014/main" id="{063F564B-8214-BA23-94AE-13FFCE0F3C0E}"/>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4261548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CB663-1BE5-DFBD-50C1-90DECF364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FA46E-5EAB-9ACB-F49C-835F1BB307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45F22-6A90-E10D-AC3D-533CAA938B14}"/>
              </a:ext>
            </a:extLst>
          </p:cNvPr>
          <p:cNvSpPr>
            <a:spLocks noGrp="1"/>
          </p:cNvSpPr>
          <p:nvPr>
            <p:ph type="body" idx="1"/>
          </p:nvPr>
        </p:nvSpPr>
        <p:spPr/>
        <p:txBody>
          <a:bodyPr/>
          <a:lstStyle/>
          <a:p>
            <a:r>
              <a:rPr lang="en-US" dirty="0"/>
              <a:t>Chris</a:t>
            </a:r>
          </a:p>
        </p:txBody>
      </p:sp>
      <p:sp>
        <p:nvSpPr>
          <p:cNvPr id="4" name="Slide Number Placeholder 3">
            <a:extLst>
              <a:ext uri="{FF2B5EF4-FFF2-40B4-BE49-F238E27FC236}">
                <a16:creationId xmlns:a16="http://schemas.microsoft.com/office/drawing/2014/main" id="{746CAE6C-468E-7C3B-C691-BEDB53A1C231}"/>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76235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C1D98-83C0-BF72-0AC0-AE5AC1399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46A8F5-66E9-E6D4-C475-42D92C004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C2219B-04BF-0068-C238-2C6C7BE1EC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669774-B4C5-2700-6157-9ED3EB4FAE69}"/>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4148315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4F553-896C-22AB-0C5A-B4501AAA5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5CC04C-8796-D136-24C6-1AB3640AC0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B94928-AE5A-1BC6-1816-4725A41DDA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7085D7-B337-EC62-A8F2-1D05198D24C0}"/>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6698211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Angie</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C377E-D81B-3414-2467-1713F8B59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ECD93E-B60D-6270-8029-FE3A7787F5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CD07D2-A948-0DCF-DC3D-56ADDF5BB4F5}"/>
              </a:ext>
            </a:extLst>
          </p:cNvPr>
          <p:cNvSpPr>
            <a:spLocks noGrp="1"/>
          </p:cNvSpPr>
          <p:nvPr>
            <p:ph type="body" idx="1"/>
          </p:nvPr>
        </p:nvSpPr>
        <p:spPr/>
        <p:txBody>
          <a:bodyPr/>
          <a:lstStyle/>
          <a:p>
            <a:r>
              <a:rPr lang="en-US" dirty="0"/>
              <a:t>Angie</a:t>
            </a:r>
          </a:p>
        </p:txBody>
      </p:sp>
      <p:sp>
        <p:nvSpPr>
          <p:cNvPr id="4" name="Slide Number Placeholder 3">
            <a:extLst>
              <a:ext uri="{FF2B5EF4-FFF2-40B4-BE49-F238E27FC236}">
                <a16:creationId xmlns:a16="http://schemas.microsoft.com/office/drawing/2014/main" id="{33DAA4DE-AE0B-4705-9709-F4CEC5DC3072}"/>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6711139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F441-867C-529D-AA89-659EBD6EE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582C7-4041-0446-5E5E-B4C6E143D1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14942-1B5B-F218-89BF-2D21DFE502FC}"/>
              </a:ext>
            </a:extLst>
          </p:cNvPr>
          <p:cNvSpPr>
            <a:spLocks noGrp="1"/>
          </p:cNvSpPr>
          <p:nvPr>
            <p:ph type="body" idx="1"/>
          </p:nvPr>
        </p:nvSpPr>
        <p:spPr/>
        <p:txBody>
          <a:bodyPr/>
          <a:lstStyle/>
          <a:p>
            <a:r>
              <a:rPr lang="en-US" dirty="0"/>
              <a:t>Angie</a:t>
            </a:r>
          </a:p>
        </p:txBody>
      </p:sp>
      <p:sp>
        <p:nvSpPr>
          <p:cNvPr id="4" name="Slide Number Placeholder 3">
            <a:extLst>
              <a:ext uri="{FF2B5EF4-FFF2-40B4-BE49-F238E27FC236}">
                <a16:creationId xmlns:a16="http://schemas.microsoft.com/office/drawing/2014/main" id="{0D48884D-8D3A-716D-7744-80014B5DE50C}"/>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4242331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580AF-5F5D-DAE8-2D29-DBE0CB304E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83F9D-453C-301E-1483-F1612C0690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669A3-81A5-A79A-C9EB-75063CAB65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4AC69D-B5E2-C0F2-F358-7BA7BD2E1726}"/>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42428288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Additional content for Consideration/Addition:</a:t>
            </a:r>
          </a:p>
          <a:p>
            <a:pPr marL="285750" indent="-285750">
              <a:buFont typeface="Arial" panose="020B0604020202020204" pitchFamily="34" charset="0"/>
              <a:buChar char="•"/>
            </a:pPr>
            <a:r>
              <a:rPr lang="en-US" sz="1400" dirty="0"/>
              <a:t>Zoning Options for Farmers</a:t>
            </a:r>
          </a:p>
          <a:p>
            <a:pPr marL="742950" lvl="1" indent="-285750">
              <a:buFont typeface="Arial" panose="020B0604020202020204" pitchFamily="34" charset="0"/>
              <a:buChar char="•"/>
            </a:pPr>
            <a:r>
              <a:rPr lang="en-US" sz="1400" dirty="0"/>
              <a:t>Purpose behind the housing – Need versus appropriate location</a:t>
            </a:r>
          </a:p>
          <a:p>
            <a:pPr marL="742950" lvl="1" indent="-285750">
              <a:buFont typeface="Arial" panose="020B0604020202020204" pitchFamily="34" charset="0"/>
              <a:buChar char="•"/>
            </a:pPr>
            <a:r>
              <a:rPr lang="en-US" sz="1400" dirty="0"/>
              <a:t>Farm workers versus family/heirs</a:t>
            </a:r>
          </a:p>
          <a:p>
            <a:pPr marL="742950" lvl="1" indent="-285750">
              <a:buFont typeface="Arial" panose="020B0604020202020204" pitchFamily="34" charset="0"/>
              <a:buChar char="•"/>
            </a:pPr>
            <a:r>
              <a:rPr lang="en-US" sz="1400" dirty="0"/>
              <a:t>Community land trusts (CLTs)</a:t>
            </a:r>
          </a:p>
          <a:p>
            <a:pPr marL="742950" lvl="1" indent="-285750">
              <a:buFont typeface="Arial" panose="020B0604020202020204" pitchFamily="34" charset="0"/>
              <a:buChar char="•"/>
            </a:pPr>
            <a:r>
              <a:rPr lang="en-US" sz="1400" dirty="0"/>
              <a:t>Not relying on PUDs as a zoning process – creates issues</a:t>
            </a:r>
          </a:p>
          <a:p>
            <a:pPr marL="742950" lvl="1" indent="-285750">
              <a:buFont typeface="Arial" panose="020B0604020202020204" pitchFamily="34" charset="0"/>
              <a:buChar char="•"/>
            </a:pPr>
            <a:r>
              <a:rPr lang="en-US" sz="1400" dirty="0"/>
              <a:t>Foster agriculture in the community by crafting the zoning rules for agritourism in AG districts</a:t>
            </a:r>
          </a:p>
          <a:p>
            <a:pPr lvl="1"/>
            <a:endParaRPr lang="en-US" sz="1400" dirty="0"/>
          </a:p>
          <a:p>
            <a:pPr marL="285750" indent="-285750">
              <a:buFont typeface="Arial" panose="020B0604020202020204" pitchFamily="34" charset="0"/>
              <a:buChar char="•"/>
            </a:pPr>
            <a:r>
              <a:rPr lang="en-US" sz="1400" dirty="0"/>
              <a:t>Who is the right person to do this?</a:t>
            </a:r>
          </a:p>
          <a:p>
            <a:pPr marL="742950" lvl="1" indent="-285750">
              <a:buFont typeface="Arial" panose="020B0604020202020204" pitchFamily="34" charset="0"/>
              <a:buChar char="•"/>
            </a:pPr>
            <a:r>
              <a:rPr lang="en-US" sz="1400" dirty="0"/>
              <a:t>Requires an energetic businessperson</a:t>
            </a:r>
          </a:p>
          <a:p>
            <a:pPr marL="742950" lvl="1" indent="-285750">
              <a:buFont typeface="Arial" panose="020B0604020202020204" pitchFamily="34" charset="0"/>
              <a:buChar char="•"/>
            </a:pPr>
            <a:r>
              <a:rPr lang="en-US" sz="1400" dirty="0"/>
              <a:t>Inquisitive, looking to amp up the farm program</a:t>
            </a:r>
          </a:p>
          <a:p>
            <a:pPr marL="742950" lvl="1" indent="-285750">
              <a:buFont typeface="Arial" panose="020B0604020202020204" pitchFamily="34" charset="0"/>
              <a:buChar char="•"/>
            </a:pPr>
            <a:r>
              <a:rPr lang="en-US" sz="1400" dirty="0"/>
              <a:t>Next generation chapter for farms in NW Michigan</a:t>
            </a:r>
          </a:p>
          <a:p>
            <a:pPr marL="742950" lvl="1" indent="-285750">
              <a:buFont typeface="Arial" panose="020B0604020202020204" pitchFamily="34" charset="0"/>
              <a:buChar char="•"/>
            </a:pPr>
            <a:r>
              <a:rPr lang="en-US" sz="1400" dirty="0"/>
              <a:t>Investors who want to keep the farming alive</a:t>
            </a:r>
          </a:p>
          <a:p>
            <a:pPr lvl="1"/>
            <a:endParaRPr lang="en-US" sz="1400" dirty="0"/>
          </a:p>
          <a:p>
            <a:pPr marL="285750" indent="-285750">
              <a:buFont typeface="Arial" panose="020B0604020202020204" pitchFamily="34" charset="0"/>
              <a:buChar char="•"/>
            </a:pPr>
            <a:r>
              <a:rPr lang="en-US" sz="1400" dirty="0"/>
              <a:t>Why would a retiring farmer want to do this?</a:t>
            </a:r>
          </a:p>
          <a:p>
            <a:pPr marL="742950" lvl="1" indent="-285750">
              <a:buFont typeface="Arial" panose="020B0604020202020204" pitchFamily="34" charset="0"/>
              <a:buChar char="•"/>
            </a:pPr>
            <a:r>
              <a:rPr lang="en-US" sz="1400" dirty="0"/>
              <a:t>Farm legacy, family legacy</a:t>
            </a:r>
          </a:p>
          <a:p>
            <a:pPr marL="742950" lvl="1" indent="-285750">
              <a:buFont typeface="Arial" panose="020B0604020202020204" pitchFamily="34" charset="0"/>
              <a:buChar char="•"/>
            </a:pPr>
            <a:r>
              <a:rPr lang="en-US" sz="1400" dirty="0"/>
              <a:t>Values-based decision, ancestral legacy</a:t>
            </a:r>
          </a:p>
          <a:p>
            <a:pPr marL="742950" lvl="1" indent="-285750">
              <a:buFont typeface="Arial" panose="020B0604020202020204" pitchFamily="34" charset="0"/>
              <a:buChar char="•"/>
            </a:pPr>
            <a:r>
              <a:rPr lang="en-US" sz="1400" dirty="0"/>
              <a:t>Financial need</a:t>
            </a:r>
          </a:p>
          <a:p>
            <a:endParaRPr lang="en-US" sz="1400" dirty="0"/>
          </a:p>
          <a:p>
            <a:pPr marL="285750" indent="-285750">
              <a:buFont typeface="Arial" panose="020B0604020202020204" pitchFamily="34" charset="0"/>
              <a:buChar char="•"/>
            </a:pPr>
            <a:r>
              <a:rPr lang="en-US" sz="1400" dirty="0"/>
              <a:t>Farmland and Natural Area Conservation</a:t>
            </a:r>
          </a:p>
          <a:p>
            <a:pPr marL="742950" lvl="1" indent="-285750">
              <a:buFont typeface="Arial" panose="020B0604020202020204" pitchFamily="34" charset="0"/>
              <a:buChar char="•"/>
            </a:pPr>
            <a:r>
              <a:rPr lang="en-US" sz="1400" dirty="0"/>
              <a:t>What is appropriate, and considered?</a:t>
            </a:r>
          </a:p>
          <a:p>
            <a:pPr marL="742950" lvl="1" indent="-285750">
              <a:buFont typeface="Arial" panose="020B0604020202020204" pitchFamily="34" charset="0"/>
              <a:buChar char="•"/>
            </a:pPr>
            <a:r>
              <a:rPr lang="en-US" sz="1400" dirty="0"/>
              <a:t>What areas should be excluded?</a:t>
            </a:r>
          </a:p>
          <a:p>
            <a:pPr marL="742950" lvl="1" indent="-285750">
              <a:buFont typeface="Arial" panose="020B0604020202020204" pitchFamily="34" charset="0"/>
              <a:buChar char="•"/>
            </a:pPr>
            <a:r>
              <a:rPr lang="en-US" sz="1400" dirty="0"/>
              <a:t>Conservancy’s role in the conservation process</a:t>
            </a:r>
          </a:p>
          <a:p>
            <a:pPr marL="742950" lvl="1" indent="-285750">
              <a:buFont typeface="Arial" panose="020B0604020202020204" pitchFamily="34" charset="0"/>
              <a:buChar char="•"/>
            </a:pPr>
            <a:r>
              <a:rPr lang="en-US" sz="1400" dirty="0"/>
              <a:t>Conservancy does not mandate no-build, just intentionality</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C55C1-F163-E394-AC64-370DC0D6F7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254E6-FB5C-3E47-4D69-920C9E1AD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F6F99-0642-E9E0-3781-8527EBCB72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EB6733-4BAD-729B-606B-4E7FC15648FA}"/>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694189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B5570-6130-ED31-0C65-E81EAD46F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BF6C3-4EB6-F76F-9154-3CD97D44C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EE8D98-CDDE-B8B4-BC43-CCED265972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BB4358-5CCF-4BB8-DE6C-FD448FE53E09}"/>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39289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C512B-7766-A22C-3E20-CC7715FEA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77286-F17A-D75E-195C-3CF17C5B8C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71CD4-5153-E30A-7138-37865D30AD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14F08B-22FA-BF70-9559-C4DB2768DB09}"/>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810604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why 40-acres – average size of farms in Michigan – demonstration of how existing tools can be used on the average sized home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54.png"/><Relationship Id="rId12" Type="http://schemas.openxmlformats.org/officeDocument/2006/relationships/image" Target="../media/image58.png"/><Relationship Id="rId17" Type="http://schemas.openxmlformats.org/officeDocument/2006/relationships/image" Target="../media/image63.png"/><Relationship Id="rId2" Type="http://schemas.openxmlformats.org/officeDocument/2006/relationships/notesSlide" Target="../notesSlides/notesSlide10.xml"/><Relationship Id="rId16"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53.png"/><Relationship Id="rId11" Type="http://schemas.openxmlformats.org/officeDocument/2006/relationships/image" Target="../media/image62.png"/><Relationship Id="rId5" Type="http://schemas.openxmlformats.org/officeDocument/2006/relationships/image" Target="../media/image52.png"/><Relationship Id="rId15" Type="http://schemas.openxmlformats.org/officeDocument/2006/relationships/image" Target="../media/image61.png"/><Relationship Id="rId10" Type="http://schemas.openxmlformats.org/officeDocument/2006/relationships/image" Target="../media/image57.png"/><Relationship Id="rId4" Type="http://schemas.openxmlformats.org/officeDocument/2006/relationships/image" Target="../media/image65.png"/><Relationship Id="rId9" Type="http://schemas.openxmlformats.org/officeDocument/2006/relationships/image" Target="../media/image56.png"/><Relationship Id="rId14" Type="http://schemas.openxmlformats.org/officeDocument/2006/relationships/image" Target="../media/image60.png"/></Relationships>
</file>

<file path=ppt/slides/_rels/slide1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64.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notesSlide" Target="../notesSlides/notesSlide11.xml"/><Relationship Id="rId16" Type="http://schemas.openxmlformats.org/officeDocument/2006/relationships/image" Target="../media/image78.png"/><Relationship Id="rId1" Type="http://schemas.openxmlformats.org/officeDocument/2006/relationships/slideLayout" Target="../slideLayouts/slideLayout1.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5" Type="http://schemas.openxmlformats.org/officeDocument/2006/relationships/image" Target="../media/image77.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6.png"/></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png"/><Relationship Id="rId7"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35.png"/><Relationship Id="rId5" Type="http://schemas.openxmlformats.org/officeDocument/2006/relationships/image" Target="../media/image62.png"/><Relationship Id="rId10" Type="http://schemas.openxmlformats.org/officeDocument/2006/relationships/image" Target="../media/image61.png"/><Relationship Id="rId4" Type="http://schemas.openxmlformats.org/officeDocument/2006/relationships/image" Target="../media/image65.png"/><Relationship Id="rId9" Type="http://schemas.openxmlformats.org/officeDocument/2006/relationships/image" Target="../media/image64.png"/></Relationships>
</file>

<file path=ppt/slides/_rels/slide13.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61.png"/><Relationship Id="rId7" Type="http://schemas.openxmlformats.org/officeDocument/2006/relationships/image" Target="../media/image8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0.jpeg"/><Relationship Id="rId5" Type="http://schemas.openxmlformats.org/officeDocument/2006/relationships/image" Target="../media/image79.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61.png"/><Relationship Id="rId7" Type="http://schemas.openxmlformats.org/officeDocument/2006/relationships/image" Target="../media/image8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87.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89.jpe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9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90.jpeg"/><Relationship Id="rId5" Type="http://schemas.openxmlformats.org/officeDocument/2006/relationships/hyperlink" Target="http://www.mifarmlink.org/" TargetMode="Externa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diagramQuickStyle" Target="../diagrams/quickStyle1.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diagramLayout" Target="../diagrams/layout1.xml"/><Relationship Id="rId5" Type="http://schemas.openxmlformats.org/officeDocument/2006/relationships/image" Target="../media/image93.png"/><Relationship Id="rId10" Type="http://schemas.openxmlformats.org/officeDocument/2006/relationships/diagramData" Target="../diagrams/data1.xml"/><Relationship Id="rId4" Type="http://schemas.openxmlformats.org/officeDocument/2006/relationships/image" Target="../media/image92.png"/><Relationship Id="rId9" Type="http://schemas.openxmlformats.org/officeDocument/2006/relationships/image" Target="../media/image94.png"/><Relationship Id="rId14" Type="http://schemas.microsoft.com/office/2007/relationships/diagramDrawing" Target="../diagrams/drawing1.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jpeg"/><Relationship Id="rId4" Type="http://schemas.openxmlformats.org/officeDocument/2006/relationships/image" Target="../media/image8.png"/><Relationship Id="rId9" Type="http://schemas.openxmlformats.org/officeDocument/2006/relationships/image" Target="../media/image15.jpeg"/></Relationships>
</file>

<file path=ppt/slides/_rels/slide20.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47.png"/><Relationship Id="rId1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2.png"/><Relationship Id="rId12" Type="http://schemas.openxmlformats.org/officeDocument/2006/relationships/image" Target="../media/image99.png"/><Relationship Id="rId17" Type="http://schemas.openxmlformats.org/officeDocument/2006/relationships/image" Target="../media/image9.png"/><Relationship Id="rId2" Type="http://schemas.openxmlformats.org/officeDocument/2006/relationships/notesSlide" Target="../notesSlides/notesSlide20.xml"/><Relationship Id="rId16" Type="http://schemas.openxmlformats.org/officeDocument/2006/relationships/image" Target="../media/image102.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98.png"/><Relationship Id="rId5" Type="http://schemas.openxmlformats.org/officeDocument/2006/relationships/image" Target="../media/image37.png"/><Relationship Id="rId15" Type="http://schemas.openxmlformats.org/officeDocument/2006/relationships/image" Target="../media/image101.png"/><Relationship Id="rId10" Type="http://schemas.openxmlformats.org/officeDocument/2006/relationships/image" Target="../media/image97.png"/><Relationship Id="rId19" Type="http://schemas.openxmlformats.org/officeDocument/2006/relationships/image" Target="../media/image94.png"/><Relationship Id="rId4" Type="http://schemas.openxmlformats.org/officeDocument/2006/relationships/image" Target="../media/image95.png"/><Relationship Id="rId9" Type="http://schemas.openxmlformats.org/officeDocument/2006/relationships/image" Target="../media/image96.png"/><Relationship Id="rId14" Type="http://schemas.openxmlformats.org/officeDocument/2006/relationships/image" Target="../media/image100.png"/></Relationships>
</file>

<file path=ppt/slides/_rels/slide21.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47.png"/><Relationship Id="rId1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105.png"/><Relationship Id="rId12" Type="http://schemas.openxmlformats.org/officeDocument/2006/relationships/image" Target="../media/image110.png"/><Relationship Id="rId17" Type="http://schemas.openxmlformats.org/officeDocument/2006/relationships/image" Target="../media/image9.png"/><Relationship Id="rId2" Type="http://schemas.openxmlformats.org/officeDocument/2006/relationships/notesSlide" Target="../notesSlides/notesSlide21.xml"/><Relationship Id="rId16" Type="http://schemas.openxmlformats.org/officeDocument/2006/relationships/image" Target="../media/image113.png"/><Relationship Id="rId1" Type="http://schemas.openxmlformats.org/officeDocument/2006/relationships/slideLayout" Target="../slideLayouts/slideLayout1.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37.png"/><Relationship Id="rId15" Type="http://schemas.openxmlformats.org/officeDocument/2006/relationships/image" Target="../media/image112.png"/><Relationship Id="rId10" Type="http://schemas.openxmlformats.org/officeDocument/2006/relationships/image" Target="../media/image108.png"/><Relationship Id="rId19" Type="http://schemas.openxmlformats.org/officeDocument/2006/relationships/image" Target="../media/image114.png"/><Relationship Id="rId4" Type="http://schemas.openxmlformats.org/officeDocument/2006/relationships/image" Target="../media/image103.png"/><Relationship Id="rId9" Type="http://schemas.openxmlformats.org/officeDocument/2006/relationships/image" Target="../media/image107.png"/><Relationship Id="rId14" Type="http://schemas.openxmlformats.org/officeDocument/2006/relationships/image" Target="../media/image111.png"/></Relationships>
</file>

<file path=ppt/slides/_rels/slide22.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47.png"/><Relationship Id="rId1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117.png"/><Relationship Id="rId12" Type="http://schemas.openxmlformats.org/officeDocument/2006/relationships/image" Target="../media/image121.png"/><Relationship Id="rId17" Type="http://schemas.openxmlformats.org/officeDocument/2006/relationships/image" Target="../media/image9.png"/><Relationship Id="rId2" Type="http://schemas.openxmlformats.org/officeDocument/2006/relationships/notesSlide" Target="../notesSlides/notesSlide22.xml"/><Relationship Id="rId16" Type="http://schemas.openxmlformats.org/officeDocument/2006/relationships/image" Target="../media/image124.png"/><Relationship Id="rId1" Type="http://schemas.openxmlformats.org/officeDocument/2006/relationships/slideLayout" Target="../slideLayouts/slideLayout1.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37.png"/><Relationship Id="rId15" Type="http://schemas.openxmlformats.org/officeDocument/2006/relationships/image" Target="../media/image123.png"/><Relationship Id="rId10" Type="http://schemas.openxmlformats.org/officeDocument/2006/relationships/image" Target="../media/image43.png"/><Relationship Id="rId19" Type="http://schemas.openxmlformats.org/officeDocument/2006/relationships/image" Target="../media/image125.png"/><Relationship Id="rId4" Type="http://schemas.openxmlformats.org/officeDocument/2006/relationships/image" Target="../media/image115.png"/><Relationship Id="rId9" Type="http://schemas.openxmlformats.org/officeDocument/2006/relationships/image" Target="../media/image119.png"/><Relationship Id="rId14" Type="http://schemas.openxmlformats.org/officeDocument/2006/relationships/image" Target="../media/image122.png"/></Relationships>
</file>

<file path=ppt/slides/_rels/slide23.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47.png"/><Relationship Id="rId1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128.png"/><Relationship Id="rId12" Type="http://schemas.openxmlformats.org/officeDocument/2006/relationships/image" Target="../media/image132.png"/><Relationship Id="rId17" Type="http://schemas.openxmlformats.org/officeDocument/2006/relationships/image" Target="../media/image9.png"/><Relationship Id="rId2" Type="http://schemas.openxmlformats.org/officeDocument/2006/relationships/notesSlide" Target="../notesSlides/notesSlide23.xml"/><Relationship Id="rId16" Type="http://schemas.openxmlformats.org/officeDocument/2006/relationships/image" Target="../media/image102.png"/><Relationship Id="rId1" Type="http://schemas.openxmlformats.org/officeDocument/2006/relationships/slideLayout" Target="../slideLayouts/slideLayout1.xml"/><Relationship Id="rId6" Type="http://schemas.openxmlformats.org/officeDocument/2006/relationships/image" Target="../media/image127.png"/><Relationship Id="rId11" Type="http://schemas.openxmlformats.org/officeDocument/2006/relationships/image" Target="../media/image131.png"/><Relationship Id="rId5" Type="http://schemas.openxmlformats.org/officeDocument/2006/relationships/image" Target="../media/image37.png"/><Relationship Id="rId15" Type="http://schemas.openxmlformats.org/officeDocument/2006/relationships/image" Target="../media/image134.png"/><Relationship Id="rId10" Type="http://schemas.openxmlformats.org/officeDocument/2006/relationships/image" Target="../media/image96.png"/><Relationship Id="rId19" Type="http://schemas.openxmlformats.org/officeDocument/2006/relationships/image" Target="../media/image135.png"/><Relationship Id="rId4" Type="http://schemas.openxmlformats.org/officeDocument/2006/relationships/image" Target="../media/image126.png"/><Relationship Id="rId9" Type="http://schemas.openxmlformats.org/officeDocument/2006/relationships/image" Target="../media/image130.png"/><Relationship Id="rId14" Type="http://schemas.openxmlformats.org/officeDocument/2006/relationships/image" Target="../media/image133.png"/></Relationships>
</file>

<file path=ppt/slides/_rels/slide24.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3.png"/><Relationship Id="rId18" Type="http://schemas.openxmlformats.org/officeDocument/2006/relationships/image" Target="../media/image147.png"/><Relationship Id="rId3" Type="http://schemas.openxmlformats.org/officeDocument/2006/relationships/image" Target="../media/image1.png"/><Relationship Id="rId21" Type="http://schemas.openxmlformats.org/officeDocument/2006/relationships/image" Target="../media/image148.png"/><Relationship Id="rId7" Type="http://schemas.openxmlformats.org/officeDocument/2006/relationships/image" Target="../media/image138.png"/><Relationship Id="rId12" Type="http://schemas.openxmlformats.org/officeDocument/2006/relationships/image" Target="../media/image108.png"/><Relationship Id="rId17" Type="http://schemas.openxmlformats.org/officeDocument/2006/relationships/image" Target="../media/image146.png"/><Relationship Id="rId2" Type="http://schemas.openxmlformats.org/officeDocument/2006/relationships/notesSlide" Target="../notesSlides/notesSlide24.xml"/><Relationship Id="rId16" Type="http://schemas.openxmlformats.org/officeDocument/2006/relationships/image" Target="../media/image145.png"/><Relationship Id="rId20"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37.png"/><Relationship Id="rId15" Type="http://schemas.openxmlformats.org/officeDocument/2006/relationships/image" Target="../media/image7.png"/><Relationship Id="rId10" Type="http://schemas.openxmlformats.org/officeDocument/2006/relationships/image" Target="../media/image141.png"/><Relationship Id="rId19" Type="http://schemas.openxmlformats.org/officeDocument/2006/relationships/image" Target="../media/image9.png"/><Relationship Id="rId4" Type="http://schemas.openxmlformats.org/officeDocument/2006/relationships/image" Target="../media/image136.png"/><Relationship Id="rId9" Type="http://schemas.openxmlformats.org/officeDocument/2006/relationships/image" Target="../media/image140.png"/><Relationship Id="rId14" Type="http://schemas.openxmlformats.org/officeDocument/2006/relationships/image" Target="../media/image144.png"/></Relationships>
</file>

<file path=ppt/slides/_rels/slide25.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image" Target="../media/image158.png"/><Relationship Id="rId18" Type="http://schemas.openxmlformats.org/officeDocument/2006/relationships/image" Target="../media/image77.png"/><Relationship Id="rId3" Type="http://schemas.openxmlformats.org/officeDocument/2006/relationships/image" Target="../media/image66.png"/><Relationship Id="rId7" Type="http://schemas.openxmlformats.org/officeDocument/2006/relationships/image" Target="../media/image152.png"/><Relationship Id="rId12" Type="http://schemas.openxmlformats.org/officeDocument/2006/relationships/image" Target="../media/image157.png"/><Relationship Id="rId17" Type="http://schemas.openxmlformats.org/officeDocument/2006/relationships/image" Target="../media/image76.png"/><Relationship Id="rId2" Type="http://schemas.openxmlformats.org/officeDocument/2006/relationships/notesSlide" Target="../notesSlides/notesSlide25.xml"/><Relationship Id="rId16" Type="http://schemas.openxmlformats.org/officeDocument/2006/relationships/image" Target="../media/image161.png"/><Relationship Id="rId1" Type="http://schemas.openxmlformats.org/officeDocument/2006/relationships/slideLayout" Target="../slideLayouts/slideLayout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5" Type="http://schemas.openxmlformats.org/officeDocument/2006/relationships/image" Target="../media/image160.png"/><Relationship Id="rId10" Type="http://schemas.openxmlformats.org/officeDocument/2006/relationships/image" Target="../media/image155.png"/><Relationship Id="rId19" Type="http://schemas.openxmlformats.org/officeDocument/2006/relationships/image" Target="../media/image162.png"/><Relationship Id="rId4" Type="http://schemas.openxmlformats.org/officeDocument/2006/relationships/image" Target="../media/image149.png"/><Relationship Id="rId9" Type="http://schemas.openxmlformats.org/officeDocument/2006/relationships/image" Target="../media/image154.png"/><Relationship Id="rId14" Type="http://schemas.openxmlformats.org/officeDocument/2006/relationships/image" Target="../media/image159.png"/></Relationships>
</file>

<file path=ppt/slides/_rels/slide26.xml.rels><?xml version="1.0" encoding="UTF-8" standalone="yes"?>
<Relationships xmlns="http://schemas.openxmlformats.org/package/2006/relationships"><Relationship Id="rId8" Type="http://schemas.openxmlformats.org/officeDocument/2006/relationships/image" Target="../media/image166.png"/><Relationship Id="rId13" Type="http://schemas.openxmlformats.org/officeDocument/2006/relationships/image" Target="../media/image169.png"/><Relationship Id="rId1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165.png"/><Relationship Id="rId12" Type="http://schemas.openxmlformats.org/officeDocument/2006/relationships/image" Target="../media/image168.png"/><Relationship Id="rId17" Type="http://schemas.openxmlformats.org/officeDocument/2006/relationships/image" Target="../media/image172.png"/><Relationship Id="rId2" Type="http://schemas.openxmlformats.org/officeDocument/2006/relationships/notesSlide" Target="../notesSlides/notesSlide26.xml"/><Relationship Id="rId16" Type="http://schemas.openxmlformats.org/officeDocument/2006/relationships/image" Target="../media/image171.png"/><Relationship Id="rId20" Type="http://schemas.openxmlformats.org/officeDocument/2006/relationships/image" Target="../media/image173.png"/><Relationship Id="rId1" Type="http://schemas.openxmlformats.org/officeDocument/2006/relationships/slideLayout" Target="../slideLayouts/slideLayout1.xml"/><Relationship Id="rId6" Type="http://schemas.openxmlformats.org/officeDocument/2006/relationships/image" Target="../media/image164.png"/><Relationship Id="rId11" Type="http://schemas.openxmlformats.org/officeDocument/2006/relationships/image" Target="../media/image132.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167.png"/><Relationship Id="rId19" Type="http://schemas.openxmlformats.org/officeDocument/2006/relationships/image" Target="../media/image10.png"/><Relationship Id="rId4" Type="http://schemas.openxmlformats.org/officeDocument/2006/relationships/image" Target="../media/image163.png"/><Relationship Id="rId9" Type="http://schemas.openxmlformats.org/officeDocument/2006/relationships/image" Target="../media/image45.png"/><Relationship Id="rId14" Type="http://schemas.openxmlformats.org/officeDocument/2006/relationships/image" Target="../media/image170.png"/></Relationships>
</file>

<file path=ppt/slides/_rels/slide27.xml.rels><?xml version="1.0" encoding="UTF-8" standalone="yes"?>
<Relationships xmlns="http://schemas.openxmlformats.org/package/2006/relationships"><Relationship Id="rId8" Type="http://schemas.openxmlformats.org/officeDocument/2006/relationships/image" Target="../media/image166.png"/><Relationship Id="rId13" Type="http://schemas.openxmlformats.org/officeDocument/2006/relationships/image" Target="../media/image47.png"/><Relationship Id="rId18" Type="http://schemas.openxmlformats.org/officeDocument/2006/relationships/image" Target="../media/image170.png"/><Relationship Id="rId3" Type="http://schemas.openxmlformats.org/officeDocument/2006/relationships/image" Target="../media/image1.png"/><Relationship Id="rId7" Type="http://schemas.openxmlformats.org/officeDocument/2006/relationships/image" Target="../media/image165.png"/><Relationship Id="rId12" Type="http://schemas.openxmlformats.org/officeDocument/2006/relationships/image" Target="../media/image168.png"/><Relationship Id="rId17" Type="http://schemas.openxmlformats.org/officeDocument/2006/relationships/image" Target="../media/image173.png"/><Relationship Id="rId2" Type="http://schemas.openxmlformats.org/officeDocument/2006/relationships/notesSlide" Target="../notesSlides/notesSlide27.xml"/><Relationship Id="rId16" Type="http://schemas.openxmlformats.org/officeDocument/2006/relationships/image" Target="../media/image10.png"/><Relationship Id="rId20" Type="http://schemas.openxmlformats.org/officeDocument/2006/relationships/image" Target="../media/image175.png"/><Relationship Id="rId1" Type="http://schemas.openxmlformats.org/officeDocument/2006/relationships/slideLayout" Target="../slideLayouts/slideLayout1.xml"/><Relationship Id="rId6" Type="http://schemas.openxmlformats.org/officeDocument/2006/relationships/image" Target="../media/image164.png"/><Relationship Id="rId11" Type="http://schemas.openxmlformats.org/officeDocument/2006/relationships/image" Target="../media/image132.png"/><Relationship Id="rId5" Type="http://schemas.openxmlformats.org/officeDocument/2006/relationships/image" Target="../media/image37.png"/><Relationship Id="rId15" Type="http://schemas.openxmlformats.org/officeDocument/2006/relationships/image" Target="../media/image9.png"/><Relationship Id="rId10" Type="http://schemas.openxmlformats.org/officeDocument/2006/relationships/image" Target="../media/image167.png"/><Relationship Id="rId19" Type="http://schemas.openxmlformats.org/officeDocument/2006/relationships/image" Target="../media/image174.png"/><Relationship Id="rId4" Type="http://schemas.openxmlformats.org/officeDocument/2006/relationships/image" Target="../media/image163.png"/><Relationship Id="rId9" Type="http://schemas.openxmlformats.org/officeDocument/2006/relationships/image" Target="../media/image45.png"/><Relationship Id="rId14" Type="http://schemas.openxmlformats.org/officeDocument/2006/relationships/image" Target="../media/image171.png"/></Relationships>
</file>

<file path=ppt/slides/_rels/slide28.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1.png"/><Relationship Id="rId7" Type="http://schemas.openxmlformats.org/officeDocument/2006/relationships/image" Target="../media/image177.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76.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79.png"/></Relationships>
</file>

<file path=ppt/slides/_rels/slide29.xml.rels><?xml version="1.0" encoding="UTF-8" standalone="yes"?>
<Relationships xmlns="http://schemas.openxmlformats.org/package/2006/relationships"><Relationship Id="rId8" Type="http://schemas.openxmlformats.org/officeDocument/2006/relationships/image" Target="../media/image183.png"/><Relationship Id="rId13" Type="http://schemas.openxmlformats.org/officeDocument/2006/relationships/image" Target="../media/image50.png"/><Relationship Id="rId3" Type="http://schemas.openxmlformats.org/officeDocument/2006/relationships/image" Target="../media/image1.png"/><Relationship Id="rId7" Type="http://schemas.openxmlformats.org/officeDocument/2006/relationships/image" Target="../media/image182.png"/><Relationship Id="rId12"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9.png"/><Relationship Id="rId5" Type="http://schemas.openxmlformats.org/officeDocument/2006/relationships/image" Target="../media/image181.png"/><Relationship Id="rId10" Type="http://schemas.openxmlformats.org/officeDocument/2006/relationships/image" Target="../media/image185.png"/><Relationship Id="rId4" Type="http://schemas.openxmlformats.org/officeDocument/2006/relationships/image" Target="../media/image180.png"/><Relationship Id="rId9" Type="http://schemas.openxmlformats.org/officeDocument/2006/relationships/image" Target="../media/image18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0.png"/><Relationship Id="rId5" Type="http://schemas.openxmlformats.org/officeDocument/2006/relationships/image" Target="../media/image9.png"/><Relationship Id="rId10" Type="http://schemas.openxmlformats.org/officeDocument/2006/relationships/image" Target="../media/image19.jpeg"/><Relationship Id="rId4" Type="http://schemas.openxmlformats.org/officeDocument/2006/relationships/image" Target="../media/image8.png"/><Relationship Id="rId9" Type="http://schemas.openxmlformats.org/officeDocument/2006/relationships/image" Target="../media/image18.jpeg"/></Relationships>
</file>

<file path=ppt/slides/_rels/slide30.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0.png"/><Relationship Id="rId3" Type="http://schemas.openxmlformats.org/officeDocument/2006/relationships/image" Target="../media/image1.pn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189.png"/><Relationship Id="rId4" Type="http://schemas.openxmlformats.org/officeDocument/2006/relationships/image" Target="../media/image186.png"/><Relationship Id="rId9" Type="http://schemas.openxmlformats.org/officeDocument/2006/relationships/image" Target="../media/image188.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22.png"/><Relationship Id="rId4" Type="http://schemas.openxmlformats.org/officeDocument/2006/relationships/image" Target="../media/image8.png"/><Relationship Id="rId9" Type="http://schemas.openxmlformats.org/officeDocument/2006/relationships/image" Target="../media/image21.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24.png"/><Relationship Id="rId4" Type="http://schemas.openxmlformats.org/officeDocument/2006/relationships/image" Target="../media/image8.png"/><Relationship Id="rId9" Type="http://schemas.openxmlformats.org/officeDocument/2006/relationships/image" Target="../media/image23.jpe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26.png"/><Relationship Id="rId4" Type="http://schemas.openxmlformats.org/officeDocument/2006/relationships/image" Target="../media/image8.png"/><Relationship Id="rId9" Type="http://schemas.openxmlformats.org/officeDocument/2006/relationships/image" Target="../media/image25.jpe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3.png"/><Relationship Id="rId15" Type="http://schemas.openxmlformats.org/officeDocument/2006/relationships/image" Target="../media/image35.png"/><Relationship Id="rId10" Type="http://schemas.openxmlformats.org/officeDocument/2006/relationships/image" Target="../media/image32.png"/><Relationship Id="rId4" Type="http://schemas.openxmlformats.org/officeDocument/2006/relationships/image" Target="../media/image27.png"/><Relationship Id="rId9" Type="http://schemas.openxmlformats.org/officeDocument/2006/relationships/image" Target="../media/image31.png"/><Relationship Id="rId1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1.png"/><Relationship Id="rId21" Type="http://schemas.openxmlformats.org/officeDocument/2006/relationships/image" Target="../media/image50.png"/><Relationship Id="rId7" Type="http://schemas.openxmlformats.org/officeDocument/2006/relationships/image" Target="../media/image39.png"/><Relationship Id="rId12" Type="http://schemas.openxmlformats.org/officeDocument/2006/relationships/image" Target="../media/image31.png"/><Relationship Id="rId17" Type="http://schemas.openxmlformats.org/officeDocument/2006/relationships/image" Target="../media/image48.png"/><Relationship Id="rId2" Type="http://schemas.openxmlformats.org/officeDocument/2006/relationships/notesSlide" Target="../notesSlides/notesSlide8.xml"/><Relationship Id="rId16" Type="http://schemas.openxmlformats.org/officeDocument/2006/relationships/image" Target="../media/image47.png"/><Relationship Id="rId20"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6.png"/><Relationship Id="rId10" Type="http://schemas.openxmlformats.org/officeDocument/2006/relationships/image" Target="../media/image42.png"/><Relationship Id="rId19" Type="http://schemas.openxmlformats.org/officeDocument/2006/relationships/image" Target="../media/image9.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5.png"/></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1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3.png"/><Relationship Id="rId2" Type="http://schemas.openxmlformats.org/officeDocument/2006/relationships/notesSlide" Target="../notesSlides/notesSlide9.xml"/><Relationship Id="rId16" Type="http://schemas.openxmlformats.org/officeDocument/2006/relationships/image" Target="../media/image62.png"/><Relationship Id="rId1" Type="http://schemas.openxmlformats.org/officeDocument/2006/relationships/slideLayout" Target="../slideLayouts/slideLayout1.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35.png"/><Relationship Id="rId10" Type="http://schemas.openxmlformats.org/officeDocument/2006/relationships/image" Target="../media/image57.png"/><Relationship Id="rId4" Type="http://schemas.openxmlformats.org/officeDocument/2006/relationships/image" Target="../media/image51.jpeg"/><Relationship Id="rId9" Type="http://schemas.openxmlformats.org/officeDocument/2006/relationships/image" Target="../media/image56.png"/><Relationship Id="rId14"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12357" y="0"/>
            <a:ext cx="12191695" cy="6858000"/>
          </a:xfrm>
          <a:prstGeom prst="rect">
            <a:avLst/>
          </a:prstGeom>
        </p:spPr>
      </p:pic>
      <p:pic>
        <p:nvPicPr>
          <p:cNvPr id="4" name="Image 2" descr="preencoded.png"/>
          <p:cNvPicPr>
            <a:picLocks noChangeAspect="1"/>
          </p:cNvPicPr>
          <p:nvPr/>
        </p:nvPicPr>
        <p:blipFill>
          <a:blip r:embed="rId4"/>
          <a:srcRect l="-1" r="-1"/>
          <a:stretch/>
        </p:blipFill>
        <p:spPr>
          <a:xfrm>
            <a:off x="381305" y="928116"/>
            <a:ext cx="7801661" cy="4414723"/>
          </a:xfrm>
          <a:prstGeom prst="rect">
            <a:avLst/>
          </a:prstGeom>
        </p:spPr>
      </p:pic>
      <p:pic>
        <p:nvPicPr>
          <p:cNvPr id="5" name="Image 3" descr="preencoded.png"/>
          <p:cNvPicPr>
            <a:picLocks noChangeAspect="1"/>
          </p:cNvPicPr>
          <p:nvPr/>
        </p:nvPicPr>
        <p:blipFill>
          <a:blip r:embed="rId5"/>
          <a:srcRect/>
          <a:stretch/>
        </p:blipFill>
        <p:spPr>
          <a:xfrm>
            <a:off x="694944" y="1241755"/>
            <a:ext cx="761695" cy="761695"/>
          </a:xfrm>
          <a:prstGeom prst="rect">
            <a:avLst/>
          </a:prstGeom>
        </p:spPr>
      </p:pic>
      <p:pic>
        <p:nvPicPr>
          <p:cNvPr id="6" name="Image 4" descr="preencoded.png"/>
          <p:cNvPicPr>
            <a:picLocks noChangeAspect="1"/>
          </p:cNvPicPr>
          <p:nvPr/>
        </p:nvPicPr>
        <p:blipFill>
          <a:blip r:embed="rId6"/>
          <a:srcRect t="-9904" b="-9904"/>
          <a:stretch/>
        </p:blipFill>
        <p:spPr>
          <a:xfrm>
            <a:off x="933602" y="1452067"/>
            <a:ext cx="286207" cy="342900"/>
          </a:xfrm>
          <a:prstGeom prst="rect">
            <a:avLst/>
          </a:prstGeom>
        </p:spPr>
      </p:pic>
      <p:sp>
        <p:nvSpPr>
          <p:cNvPr id="7" name="Text 0"/>
          <p:cNvSpPr txBox="1"/>
          <p:nvPr/>
        </p:nvSpPr>
        <p:spPr>
          <a:xfrm>
            <a:off x="1686154" y="1241755"/>
            <a:ext cx="4114800" cy="381305"/>
          </a:xfrm>
          <a:prstGeom prst="rect">
            <a:avLst/>
          </a:prstGeom>
          <a:noFill/>
          <a:ln/>
        </p:spPr>
        <p:txBody>
          <a:bodyPr wrap="square" lIns="0" tIns="0" rIns="0" bIns="0" rtlCol="0" anchor="ctr"/>
          <a:lstStyle/>
          <a:p>
            <a:pPr marL="0" indent="0" algn="l">
              <a:buNone/>
            </a:pPr>
            <a:r>
              <a:rPr lang="en-US" sz="2700" b="1">
                <a:solidFill>
                  <a:srgbClr val="1F2937"/>
                </a:solidFill>
                <a:latin typeface="Montserrat" pitchFamily="34" charset="0"/>
                <a:ea typeface="Montserrat" pitchFamily="34" charset="-122"/>
                <a:cs typeface="Montserrat" pitchFamily="34" charset="-120"/>
              </a:rPr>
              <a:t>Cultivating Capital</a:t>
            </a:r>
            <a:endParaRPr lang="en-US" sz="2700"/>
          </a:p>
        </p:txBody>
      </p:sp>
      <p:sp>
        <p:nvSpPr>
          <p:cNvPr id="8" name="Text 1"/>
          <p:cNvSpPr txBox="1"/>
          <p:nvPr/>
        </p:nvSpPr>
        <p:spPr>
          <a:xfrm>
            <a:off x="1686154" y="1698955"/>
            <a:ext cx="4800600" cy="305410"/>
          </a:xfrm>
          <a:prstGeom prst="rect">
            <a:avLst/>
          </a:prstGeom>
          <a:noFill/>
          <a:ln/>
        </p:spPr>
        <p:txBody>
          <a:bodyPr wrap="square" lIns="0" tIns="0" rIns="0" bIns="0" rtlCol="0" anchor="ctr"/>
          <a:lstStyle/>
          <a:p>
            <a:pPr marL="0" indent="0" algn="l">
              <a:buNone/>
            </a:pPr>
            <a:r>
              <a:rPr lang="en-US" sz="1800">
                <a:solidFill>
                  <a:srgbClr val="4B5563"/>
                </a:solidFill>
                <a:latin typeface="Montserrat" pitchFamily="34" charset="0"/>
                <a:ea typeface="Montserrat" pitchFamily="34" charset="-122"/>
                <a:cs typeface="Montserrat" pitchFamily="34" charset="-120"/>
              </a:rPr>
              <a:t>Innovative Funding from Idle Fields</a:t>
            </a:r>
            <a:endParaRPr lang="en-US" sz="1800"/>
          </a:p>
        </p:txBody>
      </p:sp>
      <p:sp>
        <p:nvSpPr>
          <p:cNvPr id="9" name="Text 2"/>
          <p:cNvSpPr txBox="1"/>
          <p:nvPr/>
        </p:nvSpPr>
        <p:spPr>
          <a:xfrm>
            <a:off x="1686154" y="2080260"/>
            <a:ext cx="5524804" cy="228600"/>
          </a:xfrm>
          <a:prstGeom prst="rect">
            <a:avLst/>
          </a:prstGeom>
          <a:noFill/>
          <a:ln/>
        </p:spPr>
        <p:txBody>
          <a:bodyPr wrap="square" lIns="0" tIns="0" rIns="0" bIns="0" rtlCol="0" anchor="ctr"/>
          <a:lstStyle/>
          <a:p>
            <a:pPr marL="0" indent="0" algn="l">
              <a:buNone/>
            </a:pPr>
            <a:r>
              <a:rPr lang="en-US" sz="1200">
                <a:solidFill>
                  <a:srgbClr val="6B7280"/>
                </a:solidFill>
                <a:latin typeface="Montserrat" pitchFamily="34" charset="0"/>
                <a:ea typeface="Montserrat" pitchFamily="34" charset="-122"/>
                <a:cs typeface="Montserrat" pitchFamily="34" charset="-120"/>
              </a:rPr>
              <a:t>A 40-Acre Hypothetical Agritourism Model for Northwest Michigan</a:t>
            </a:r>
            <a:endParaRPr lang="en-US" sz="1200"/>
          </a:p>
        </p:txBody>
      </p:sp>
      <p:sp>
        <p:nvSpPr>
          <p:cNvPr id="10" name="Shape 3"/>
          <p:cNvSpPr/>
          <p:nvPr/>
        </p:nvSpPr>
        <p:spPr>
          <a:xfrm>
            <a:off x="694944" y="2613355"/>
            <a:ext cx="3571646" cy="933602"/>
          </a:xfrm>
          <a:prstGeom prst="roundRect">
            <a:avLst>
              <a:gd name="adj" fmla="val 15991"/>
            </a:avLst>
          </a:prstGeom>
          <a:solidFill>
            <a:srgbClr val="4A7C59">
              <a:alpha val="10000"/>
            </a:srgbClr>
          </a:solidFill>
          <a:ln w="12700">
            <a:solidFill>
              <a:srgbClr val="4A7C59">
                <a:alpha val="30000"/>
              </a:srgbClr>
            </a:solidFill>
            <a:prstDash val="solid"/>
          </a:ln>
        </p:spPr>
        <p:txBody>
          <a:bodyPr/>
          <a:lstStyle/>
          <a:p>
            <a:endParaRPr lang="en-US"/>
          </a:p>
        </p:txBody>
      </p:sp>
      <p:pic>
        <p:nvPicPr>
          <p:cNvPr id="11" name="Image 5" descr="preencoded.png"/>
          <p:cNvPicPr>
            <a:picLocks noChangeAspect="1"/>
          </p:cNvPicPr>
          <p:nvPr/>
        </p:nvPicPr>
        <p:blipFill>
          <a:blip r:embed="rId7"/>
          <a:srcRect t="-25000" b="-25000"/>
          <a:stretch/>
        </p:blipFill>
        <p:spPr>
          <a:xfrm>
            <a:off x="895198" y="2813609"/>
            <a:ext cx="133502" cy="267005"/>
          </a:xfrm>
          <a:prstGeom prst="rect">
            <a:avLst/>
          </a:prstGeom>
        </p:spPr>
      </p:pic>
      <p:sp>
        <p:nvSpPr>
          <p:cNvPr id="12" name="Text 4"/>
          <p:cNvSpPr txBox="1"/>
          <p:nvPr/>
        </p:nvSpPr>
        <p:spPr>
          <a:xfrm>
            <a:off x="1143000" y="2813609"/>
            <a:ext cx="784555" cy="267005"/>
          </a:xfrm>
          <a:prstGeom prst="rect">
            <a:avLst/>
          </a:prstGeom>
          <a:noFill/>
          <a:ln/>
        </p:spPr>
        <p:txBody>
          <a:bodyPr wrap="square" lIns="0" tIns="0" rIns="0" bIns="0" rtlCol="0" anchor="ctr"/>
          <a:lstStyle/>
          <a:p>
            <a:pPr marL="0" indent="0" algn="l">
              <a:buNone/>
            </a:pPr>
            <a:r>
              <a:rPr lang="en-US" sz="1200" b="1">
                <a:solidFill>
                  <a:srgbClr val="374151"/>
                </a:solidFill>
                <a:latin typeface="Montserrat" pitchFamily="34" charset="0"/>
                <a:ea typeface="Montserrat" pitchFamily="34" charset="-122"/>
                <a:cs typeface="Montserrat" pitchFamily="34" charset="-120"/>
              </a:rPr>
              <a:t>Location</a:t>
            </a:r>
            <a:endParaRPr lang="en-US" sz="1200"/>
          </a:p>
        </p:txBody>
      </p:sp>
      <p:sp>
        <p:nvSpPr>
          <p:cNvPr id="13" name="Text 5"/>
          <p:cNvSpPr txBox="1"/>
          <p:nvPr/>
        </p:nvSpPr>
        <p:spPr>
          <a:xfrm>
            <a:off x="895198" y="3156509"/>
            <a:ext cx="3172054"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Northwest Michigan</a:t>
            </a:r>
            <a:endParaRPr lang="en-US" sz="1000"/>
          </a:p>
        </p:txBody>
      </p:sp>
      <p:sp>
        <p:nvSpPr>
          <p:cNvPr id="14" name="Shape 6"/>
          <p:cNvSpPr/>
          <p:nvPr/>
        </p:nvSpPr>
        <p:spPr>
          <a:xfrm>
            <a:off x="4496105" y="2613355"/>
            <a:ext cx="3429307" cy="933602"/>
          </a:xfrm>
          <a:prstGeom prst="roundRect">
            <a:avLst>
              <a:gd name="adj" fmla="val 15991"/>
            </a:avLst>
          </a:prstGeom>
          <a:solidFill>
            <a:srgbClr val="4A7C59">
              <a:alpha val="10000"/>
            </a:srgbClr>
          </a:solidFill>
          <a:ln w="12700">
            <a:solidFill>
              <a:srgbClr val="4A7C59">
                <a:alpha val="30000"/>
              </a:srgbClr>
            </a:solidFill>
            <a:prstDash val="solid"/>
          </a:ln>
        </p:spPr>
        <p:txBody>
          <a:bodyPr/>
          <a:lstStyle/>
          <a:p>
            <a:endParaRPr lang="en-US"/>
          </a:p>
        </p:txBody>
      </p:sp>
      <p:pic>
        <p:nvPicPr>
          <p:cNvPr id="15" name="Image 6" descr="preencoded.png"/>
          <p:cNvPicPr>
            <a:picLocks noChangeAspect="1"/>
          </p:cNvPicPr>
          <p:nvPr/>
        </p:nvPicPr>
        <p:blipFill>
          <a:blip r:embed="rId8"/>
          <a:srcRect t="-27660" b="-27660"/>
          <a:stretch/>
        </p:blipFill>
        <p:spPr>
          <a:xfrm>
            <a:off x="4695444" y="2813609"/>
            <a:ext cx="171907" cy="267005"/>
          </a:xfrm>
          <a:prstGeom prst="rect">
            <a:avLst/>
          </a:prstGeom>
        </p:spPr>
      </p:pic>
      <p:sp>
        <p:nvSpPr>
          <p:cNvPr id="16" name="Text 7"/>
          <p:cNvSpPr txBox="1"/>
          <p:nvPr/>
        </p:nvSpPr>
        <p:spPr>
          <a:xfrm>
            <a:off x="4981651" y="2813609"/>
            <a:ext cx="385877" cy="267005"/>
          </a:xfrm>
          <a:prstGeom prst="rect">
            <a:avLst/>
          </a:prstGeom>
          <a:noFill/>
          <a:ln/>
        </p:spPr>
        <p:txBody>
          <a:bodyPr wrap="square" lIns="0" tIns="0" rIns="0" bIns="0" rtlCol="0" anchor="ctr"/>
          <a:lstStyle/>
          <a:p>
            <a:pPr marL="0" indent="0" algn="l">
              <a:buNone/>
            </a:pPr>
            <a:r>
              <a:rPr lang="en-US" sz="1200" b="1">
                <a:solidFill>
                  <a:srgbClr val="374151"/>
                </a:solidFill>
                <a:latin typeface="Montserrat" pitchFamily="34" charset="0"/>
                <a:ea typeface="Montserrat" pitchFamily="34" charset="-122"/>
                <a:cs typeface="Montserrat" pitchFamily="34" charset="-120"/>
              </a:rPr>
              <a:t>Size</a:t>
            </a:r>
            <a:endParaRPr lang="en-US" sz="1200"/>
          </a:p>
        </p:txBody>
      </p:sp>
      <p:sp>
        <p:nvSpPr>
          <p:cNvPr id="17" name="Text 8"/>
          <p:cNvSpPr txBox="1"/>
          <p:nvPr/>
        </p:nvSpPr>
        <p:spPr>
          <a:xfrm>
            <a:off x="4695444" y="3156509"/>
            <a:ext cx="3172054"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40 acres total</a:t>
            </a:r>
            <a:endParaRPr lang="en-US" sz="1000"/>
          </a:p>
        </p:txBody>
      </p:sp>
      <p:sp>
        <p:nvSpPr>
          <p:cNvPr id="18" name="Shape 9"/>
          <p:cNvSpPr/>
          <p:nvPr/>
        </p:nvSpPr>
        <p:spPr>
          <a:xfrm>
            <a:off x="694945" y="3852367"/>
            <a:ext cx="7230468" cy="1181405"/>
          </a:xfrm>
          <a:prstGeom prst="roundRect">
            <a:avLst>
              <a:gd name="adj" fmla="val 9987"/>
            </a:avLst>
          </a:prstGeom>
          <a:solidFill>
            <a:srgbClr val="F0FDF4"/>
          </a:solidFill>
          <a:ln w="12700">
            <a:solidFill>
              <a:srgbClr val="BBF7D0"/>
            </a:solidFill>
            <a:prstDash val="solid"/>
          </a:ln>
        </p:spPr>
        <p:txBody>
          <a:bodyPr/>
          <a:lstStyle/>
          <a:p>
            <a:endParaRPr lang="en-US"/>
          </a:p>
        </p:txBody>
      </p:sp>
      <p:pic>
        <p:nvPicPr>
          <p:cNvPr id="19" name="Image 7" descr="preencoded.png"/>
          <p:cNvPicPr>
            <a:picLocks noChangeAspect="1"/>
          </p:cNvPicPr>
          <p:nvPr/>
        </p:nvPicPr>
        <p:blipFill>
          <a:blip r:embed="rId9"/>
          <a:srcRect t="-20193" b="-20193"/>
          <a:stretch/>
        </p:blipFill>
        <p:spPr>
          <a:xfrm>
            <a:off x="933602" y="4128516"/>
            <a:ext cx="142646" cy="267005"/>
          </a:xfrm>
          <a:prstGeom prst="rect">
            <a:avLst/>
          </a:prstGeom>
        </p:spPr>
      </p:pic>
      <p:sp>
        <p:nvSpPr>
          <p:cNvPr id="20" name="Text 10"/>
          <p:cNvSpPr txBox="1"/>
          <p:nvPr/>
        </p:nvSpPr>
        <p:spPr>
          <a:xfrm>
            <a:off x="1228954" y="4090111"/>
            <a:ext cx="6601054" cy="228600"/>
          </a:xfrm>
          <a:prstGeom prst="rect">
            <a:avLst/>
          </a:prstGeom>
          <a:noFill/>
          <a:ln/>
        </p:spPr>
        <p:txBody>
          <a:bodyPr wrap="square" lIns="0" tIns="0" rIns="0" bIns="0" rtlCol="0" anchor="ctr"/>
          <a:lstStyle/>
          <a:p>
            <a:pPr marL="0" indent="0" algn="l">
              <a:buNone/>
            </a:pPr>
            <a:r>
              <a:rPr lang="en-US" sz="1200" b="1">
                <a:solidFill>
                  <a:srgbClr val="166534"/>
                </a:solidFill>
                <a:latin typeface="Montserrat" pitchFamily="34" charset="0"/>
                <a:ea typeface="Montserrat" pitchFamily="34" charset="-122"/>
                <a:cs typeface="Montserrat" pitchFamily="34" charset="-120"/>
              </a:rPr>
              <a:t>Key Insight</a:t>
            </a:r>
            <a:endParaRPr lang="en-US" sz="1200"/>
          </a:p>
        </p:txBody>
      </p:sp>
      <p:sp>
        <p:nvSpPr>
          <p:cNvPr id="21" name="Text 11"/>
          <p:cNvSpPr txBox="1"/>
          <p:nvPr/>
        </p:nvSpPr>
        <p:spPr>
          <a:xfrm>
            <a:off x="1228954" y="4357116"/>
            <a:ext cx="6601054" cy="438912"/>
          </a:xfrm>
          <a:prstGeom prst="rect">
            <a:avLst/>
          </a:prstGeom>
          <a:noFill/>
          <a:ln/>
        </p:spPr>
        <p:txBody>
          <a:bodyPr wrap="square" lIns="0" tIns="0" rIns="0" bIns="0" rtlCol="0" anchor="ctr"/>
          <a:lstStyle/>
          <a:p>
            <a:pPr marL="0" indent="0" algn="l">
              <a:buNone/>
            </a:pPr>
            <a:r>
              <a:rPr lang="en-US" sz="1000">
                <a:solidFill>
                  <a:srgbClr val="15803D"/>
                </a:solidFill>
                <a:latin typeface="Montserrat" pitchFamily="34" charset="0"/>
                <a:ea typeface="Montserrat" pitchFamily="34" charset="-122"/>
                <a:cs typeface="Montserrat" pitchFamily="34" charset="-120"/>
              </a:rPr>
              <a:t>Many Northern Michigan farms are land rich and cash poor — struggling to adapt to shifting markets, aging ownership, and changing generational interests.</a:t>
            </a:r>
            <a:endParaRPr lang="en-US" sz="1000"/>
          </a:p>
        </p:txBody>
      </p:sp>
      <p:pic>
        <p:nvPicPr>
          <p:cNvPr id="22" name="Image 8" descr="preencoded.png"/>
          <p:cNvPicPr>
            <a:picLocks noChangeAspect="1"/>
          </p:cNvPicPr>
          <p:nvPr/>
        </p:nvPicPr>
        <p:blipFill>
          <a:blip r:embed="rId10"/>
          <a:srcRect l="-8" r="-8"/>
          <a:stretch/>
        </p:blipFill>
        <p:spPr>
          <a:xfrm>
            <a:off x="381305" y="5624880"/>
            <a:ext cx="11429390" cy="847649"/>
          </a:xfrm>
          <a:prstGeom prst="rect">
            <a:avLst/>
          </a:prstGeom>
        </p:spPr>
      </p:pic>
      <p:pic>
        <p:nvPicPr>
          <p:cNvPr id="52" name="Image 15" descr="preencoded.png"/>
          <p:cNvPicPr>
            <a:picLocks noChangeAspect="1"/>
          </p:cNvPicPr>
          <p:nvPr/>
        </p:nvPicPr>
        <p:blipFill>
          <a:blip r:embed="rId11"/>
          <a:srcRect l="-19" r="-19"/>
          <a:stretch/>
        </p:blipFill>
        <p:spPr>
          <a:xfrm>
            <a:off x="0" y="0"/>
            <a:ext cx="12191695" cy="761695"/>
          </a:xfrm>
          <a:prstGeom prst="rect">
            <a:avLst/>
          </a:prstGeom>
        </p:spPr>
      </p:pic>
      <p:pic>
        <p:nvPicPr>
          <p:cNvPr id="53" name="Image 16" descr="preencoded.png"/>
          <p:cNvPicPr>
            <a:picLocks noChangeAspect="1"/>
          </p:cNvPicPr>
          <p:nvPr/>
        </p:nvPicPr>
        <p:blipFill>
          <a:blip r:embed="rId12"/>
          <a:srcRect/>
          <a:stretch/>
        </p:blipFill>
        <p:spPr>
          <a:xfrm>
            <a:off x="381305" y="152705"/>
            <a:ext cx="457200" cy="457200"/>
          </a:xfrm>
          <a:prstGeom prst="rect">
            <a:avLst/>
          </a:prstGeom>
        </p:spPr>
      </p:pic>
      <p:pic>
        <p:nvPicPr>
          <p:cNvPr id="54" name="Image 17" descr="preencoded.png"/>
          <p:cNvPicPr>
            <a:picLocks noChangeAspect="1"/>
          </p:cNvPicPr>
          <p:nvPr/>
        </p:nvPicPr>
        <p:blipFill>
          <a:blip r:embed="rId13"/>
          <a:srcRect t="-20192" b="-20192"/>
          <a:stretch/>
        </p:blipFill>
        <p:spPr>
          <a:xfrm>
            <a:off x="514807" y="247802"/>
            <a:ext cx="190195" cy="267005"/>
          </a:xfrm>
          <a:prstGeom prst="rect">
            <a:avLst/>
          </a:prstGeom>
        </p:spPr>
      </p:pic>
      <p:sp>
        <p:nvSpPr>
          <p:cNvPr id="55" name="Text 35"/>
          <p:cNvSpPr txBox="1"/>
          <p:nvPr/>
        </p:nvSpPr>
        <p:spPr>
          <a:xfrm>
            <a:off x="990295" y="152705"/>
            <a:ext cx="4839005"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Northern Michigan Agritourism Conference</a:t>
            </a:r>
            <a:endParaRPr lang="en-US" sz="1500"/>
          </a:p>
        </p:txBody>
      </p:sp>
      <p:sp>
        <p:nvSpPr>
          <p:cNvPr id="56" name="Text 36"/>
          <p:cNvSpPr txBox="1"/>
          <p:nvPr/>
        </p:nvSpPr>
        <p:spPr>
          <a:xfrm>
            <a:off x="990295" y="418795"/>
            <a:ext cx="4343400"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April 2026</a:t>
            </a:r>
            <a:endParaRPr lang="en-US" sz="1000"/>
          </a:p>
        </p:txBody>
      </p:sp>
      <p:grpSp>
        <p:nvGrpSpPr>
          <p:cNvPr id="63" name="Group 62">
            <a:extLst>
              <a:ext uri="{FF2B5EF4-FFF2-40B4-BE49-F238E27FC236}">
                <a16:creationId xmlns:a16="http://schemas.microsoft.com/office/drawing/2014/main" id="{DA2672F9-B48D-914E-B53A-6B83E4B82237}"/>
              </a:ext>
            </a:extLst>
          </p:cNvPr>
          <p:cNvGrpSpPr/>
          <p:nvPr/>
        </p:nvGrpSpPr>
        <p:grpSpPr>
          <a:xfrm>
            <a:off x="619049" y="5746303"/>
            <a:ext cx="2956790" cy="507696"/>
            <a:chOff x="619049" y="5580583"/>
            <a:chExt cx="3448203" cy="592074"/>
          </a:xfrm>
        </p:grpSpPr>
        <p:sp>
          <p:nvSpPr>
            <p:cNvPr id="23" name="Shape 12"/>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sz="1200"/>
            </a:p>
          </p:txBody>
        </p:sp>
        <p:pic>
          <p:nvPicPr>
            <p:cNvPr id="24" name="Image 9" descr="preencoded.png"/>
            <p:cNvPicPr>
              <a:picLocks noChangeAspect="1"/>
            </p:cNvPicPr>
            <p:nvPr/>
          </p:nvPicPr>
          <p:blipFill>
            <a:blip r:embed="rId14"/>
            <a:srcRect t="-17952" b="-17952"/>
            <a:stretch/>
          </p:blipFill>
          <p:spPr>
            <a:xfrm>
              <a:off x="800100" y="5769356"/>
              <a:ext cx="171907" cy="267005"/>
            </a:xfrm>
            <a:prstGeom prst="rect">
              <a:avLst/>
            </a:prstGeom>
          </p:spPr>
        </p:pic>
        <p:sp>
          <p:nvSpPr>
            <p:cNvPr id="25" name="Text 13"/>
            <p:cNvSpPr txBox="1"/>
            <p:nvPr/>
          </p:nvSpPr>
          <p:spPr>
            <a:xfrm>
              <a:off x="1343253" y="5580583"/>
              <a:ext cx="2723999" cy="400964"/>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Moderator: </a:t>
              </a:r>
            </a:p>
            <a:p>
              <a:pPr marL="0" indent="0" algn="l">
                <a:buNone/>
              </a:pPr>
              <a:r>
                <a:rPr lang="en-US" sz="1000" b="1">
                  <a:solidFill>
                    <a:srgbClr val="1F2937"/>
                  </a:solidFill>
                  <a:latin typeface="Montserrat" pitchFamily="34" charset="0"/>
                  <a:ea typeface="Montserrat" pitchFamily="34" charset="-122"/>
                  <a:cs typeface="Montserrat" pitchFamily="34" charset="-120"/>
                </a:rPr>
                <a:t>Brad Lonberger, AICP, AIA, CNU-A</a:t>
              </a:r>
              <a:endParaRPr lang="en-US" sz="1000"/>
            </a:p>
          </p:txBody>
        </p:sp>
        <p:sp>
          <p:nvSpPr>
            <p:cNvPr id="26" name="Text 14"/>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700">
                  <a:solidFill>
                    <a:srgbClr val="4B5563"/>
                  </a:solidFill>
                  <a:latin typeface="Montserrat" pitchFamily="34" charset="0"/>
                  <a:ea typeface="Montserrat" pitchFamily="34" charset="-122"/>
                  <a:cs typeface="Montserrat" pitchFamily="34" charset="-120"/>
                </a:rPr>
                <a:t>Place Strategies, Inc.</a:t>
              </a:r>
              <a:endParaRPr lang="en-US" sz="700"/>
            </a:p>
          </p:txBody>
        </p:sp>
      </p:grpSp>
      <p:grpSp>
        <p:nvGrpSpPr>
          <p:cNvPr id="64" name="Group 63">
            <a:extLst>
              <a:ext uri="{FF2B5EF4-FFF2-40B4-BE49-F238E27FC236}">
                <a16:creationId xmlns:a16="http://schemas.microsoft.com/office/drawing/2014/main" id="{C1FAF093-1643-FEBA-25DD-A475838A09E1}"/>
              </a:ext>
            </a:extLst>
          </p:cNvPr>
          <p:cNvGrpSpPr/>
          <p:nvPr/>
        </p:nvGrpSpPr>
        <p:grpSpPr>
          <a:xfrm>
            <a:off x="3596603" y="5743124"/>
            <a:ext cx="2232697" cy="507696"/>
            <a:chOff x="619049" y="5580583"/>
            <a:chExt cx="2603767" cy="592074"/>
          </a:xfrm>
        </p:grpSpPr>
        <p:sp>
          <p:nvSpPr>
            <p:cNvPr id="65" name="Shape 12">
              <a:extLst>
                <a:ext uri="{FF2B5EF4-FFF2-40B4-BE49-F238E27FC236}">
                  <a16:creationId xmlns:a16="http://schemas.microsoft.com/office/drawing/2014/main" id="{119A2E5A-70E4-E557-B715-E8630CF8E9AB}"/>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sz="1200"/>
            </a:p>
          </p:txBody>
        </p:sp>
        <p:pic>
          <p:nvPicPr>
            <p:cNvPr id="66" name="Image 9" descr="preencoded.png">
              <a:extLst>
                <a:ext uri="{FF2B5EF4-FFF2-40B4-BE49-F238E27FC236}">
                  <a16:creationId xmlns:a16="http://schemas.microsoft.com/office/drawing/2014/main" id="{92FA528D-A1B8-3EBE-5DF6-77A25F1431BD}"/>
                </a:ext>
              </a:extLst>
            </p:cNvPr>
            <p:cNvPicPr>
              <a:picLocks noChangeAspect="1"/>
            </p:cNvPicPr>
            <p:nvPr/>
          </p:nvPicPr>
          <p:blipFill>
            <a:blip r:embed="rId14"/>
            <a:srcRect t="-17952" b="-17952"/>
            <a:stretch/>
          </p:blipFill>
          <p:spPr>
            <a:xfrm>
              <a:off x="800100" y="5769356"/>
              <a:ext cx="171907" cy="267005"/>
            </a:xfrm>
            <a:prstGeom prst="rect">
              <a:avLst/>
            </a:prstGeom>
          </p:spPr>
        </p:pic>
        <p:sp>
          <p:nvSpPr>
            <p:cNvPr id="67" name="Text 13">
              <a:extLst>
                <a:ext uri="{FF2B5EF4-FFF2-40B4-BE49-F238E27FC236}">
                  <a16:creationId xmlns:a16="http://schemas.microsoft.com/office/drawing/2014/main" id="{18DA3DB3-0268-CF3E-55F1-A28A8FD05CD6}"/>
                </a:ext>
              </a:extLst>
            </p:cNvPr>
            <p:cNvSpPr txBox="1"/>
            <p:nvPr/>
          </p:nvSpPr>
          <p:spPr>
            <a:xfrm>
              <a:off x="1343253" y="5580583"/>
              <a:ext cx="1879563" cy="400964"/>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Panelist:</a:t>
              </a:r>
            </a:p>
            <a:p>
              <a:pPr marL="0" indent="0" algn="l">
                <a:buNone/>
              </a:pPr>
              <a:r>
                <a:rPr lang="en-US" sz="1000" b="1">
                  <a:solidFill>
                    <a:srgbClr val="1F2937"/>
                  </a:solidFill>
                  <a:latin typeface="Montserrat" pitchFamily="34" charset="0"/>
                  <a:ea typeface="Montserrat" pitchFamily="34" charset="-122"/>
                  <a:cs typeface="Montserrat" pitchFamily="34" charset="-120"/>
                </a:rPr>
                <a:t>Claire Karner, AICP </a:t>
              </a:r>
              <a:endParaRPr lang="en-US" sz="1000"/>
            </a:p>
          </p:txBody>
        </p:sp>
        <p:sp>
          <p:nvSpPr>
            <p:cNvPr id="68" name="Text 14">
              <a:extLst>
                <a:ext uri="{FF2B5EF4-FFF2-40B4-BE49-F238E27FC236}">
                  <a16:creationId xmlns:a16="http://schemas.microsoft.com/office/drawing/2014/main" id="{4DBDF922-089B-E3A0-B1D5-895E80D987DD}"/>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700">
                  <a:solidFill>
                    <a:srgbClr val="4B5563"/>
                  </a:solidFill>
                  <a:latin typeface="Montserrat" pitchFamily="34" charset="0"/>
                  <a:ea typeface="Montserrat" pitchFamily="34" charset="-122"/>
                  <a:cs typeface="Montserrat" pitchFamily="34" charset="-120"/>
                </a:rPr>
                <a:t>East Bay Township</a:t>
              </a:r>
              <a:endParaRPr lang="en-US" sz="700"/>
            </a:p>
          </p:txBody>
        </p:sp>
      </p:grpSp>
      <p:grpSp>
        <p:nvGrpSpPr>
          <p:cNvPr id="69" name="Group 68">
            <a:extLst>
              <a:ext uri="{FF2B5EF4-FFF2-40B4-BE49-F238E27FC236}">
                <a16:creationId xmlns:a16="http://schemas.microsoft.com/office/drawing/2014/main" id="{7FB3E4D3-66C7-6048-AF17-1278262DA500}"/>
              </a:ext>
            </a:extLst>
          </p:cNvPr>
          <p:cNvGrpSpPr/>
          <p:nvPr/>
        </p:nvGrpSpPr>
        <p:grpSpPr>
          <a:xfrm>
            <a:off x="5597311" y="5743252"/>
            <a:ext cx="2232697" cy="507696"/>
            <a:chOff x="619049" y="5580583"/>
            <a:chExt cx="2603767" cy="592074"/>
          </a:xfrm>
        </p:grpSpPr>
        <p:sp>
          <p:nvSpPr>
            <p:cNvPr id="70" name="Shape 12">
              <a:extLst>
                <a:ext uri="{FF2B5EF4-FFF2-40B4-BE49-F238E27FC236}">
                  <a16:creationId xmlns:a16="http://schemas.microsoft.com/office/drawing/2014/main" id="{C0E6BEE7-9CB4-4695-ECE2-36581A0F59CB}"/>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sz="1200"/>
            </a:p>
          </p:txBody>
        </p:sp>
        <p:pic>
          <p:nvPicPr>
            <p:cNvPr id="71" name="Image 9" descr="preencoded.png">
              <a:extLst>
                <a:ext uri="{FF2B5EF4-FFF2-40B4-BE49-F238E27FC236}">
                  <a16:creationId xmlns:a16="http://schemas.microsoft.com/office/drawing/2014/main" id="{E3BB896B-7634-9EBE-C008-06A825ABE7FB}"/>
                </a:ext>
              </a:extLst>
            </p:cNvPr>
            <p:cNvPicPr>
              <a:picLocks noChangeAspect="1"/>
            </p:cNvPicPr>
            <p:nvPr/>
          </p:nvPicPr>
          <p:blipFill>
            <a:blip r:embed="rId14"/>
            <a:srcRect t="-17952" b="-17952"/>
            <a:stretch/>
          </p:blipFill>
          <p:spPr>
            <a:xfrm>
              <a:off x="800100" y="5769356"/>
              <a:ext cx="171907" cy="267005"/>
            </a:xfrm>
            <a:prstGeom prst="rect">
              <a:avLst/>
            </a:prstGeom>
          </p:spPr>
        </p:pic>
        <p:sp>
          <p:nvSpPr>
            <p:cNvPr id="72" name="Text 13">
              <a:extLst>
                <a:ext uri="{FF2B5EF4-FFF2-40B4-BE49-F238E27FC236}">
                  <a16:creationId xmlns:a16="http://schemas.microsoft.com/office/drawing/2014/main" id="{79714AC3-BF16-C87C-1526-C8AC805A29F3}"/>
                </a:ext>
              </a:extLst>
            </p:cNvPr>
            <p:cNvSpPr txBox="1"/>
            <p:nvPr/>
          </p:nvSpPr>
          <p:spPr>
            <a:xfrm>
              <a:off x="1343253" y="5580583"/>
              <a:ext cx="1879563" cy="400964"/>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Panelist:</a:t>
              </a:r>
            </a:p>
            <a:p>
              <a:pPr marL="0" indent="0" algn="l">
                <a:buNone/>
              </a:pPr>
              <a:r>
                <a:rPr lang="en-US" sz="1000" b="1">
                  <a:solidFill>
                    <a:srgbClr val="1F2937"/>
                  </a:solidFill>
                  <a:latin typeface="Montserrat" pitchFamily="34" charset="0"/>
                  <a:ea typeface="Montserrat" pitchFamily="34" charset="-122"/>
                  <a:cs typeface="Montserrat" pitchFamily="34" charset="-120"/>
                </a:rPr>
                <a:t>Angie Doucette</a:t>
              </a:r>
              <a:endParaRPr lang="en-US" sz="1000"/>
            </a:p>
          </p:txBody>
        </p:sp>
        <p:sp>
          <p:nvSpPr>
            <p:cNvPr id="73" name="Text 14">
              <a:extLst>
                <a:ext uri="{FF2B5EF4-FFF2-40B4-BE49-F238E27FC236}">
                  <a16:creationId xmlns:a16="http://schemas.microsoft.com/office/drawing/2014/main" id="{1C09775F-4678-6205-5759-F2D85BF53D47}"/>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700">
                  <a:solidFill>
                    <a:srgbClr val="4B5563"/>
                  </a:solidFill>
                  <a:latin typeface="Montserrat" pitchFamily="34" charset="0"/>
                  <a:ea typeface="Montserrat" pitchFamily="34" charset="-122"/>
                  <a:cs typeface="Montserrat" pitchFamily="34" charset="-120"/>
                </a:rPr>
                <a:t>American Farmland Trust</a:t>
              </a:r>
              <a:endParaRPr lang="en-US" sz="700"/>
            </a:p>
          </p:txBody>
        </p:sp>
      </p:grpSp>
      <p:grpSp>
        <p:nvGrpSpPr>
          <p:cNvPr id="74" name="Group 73">
            <a:extLst>
              <a:ext uri="{FF2B5EF4-FFF2-40B4-BE49-F238E27FC236}">
                <a16:creationId xmlns:a16="http://schemas.microsoft.com/office/drawing/2014/main" id="{1BF93AA5-CC4B-FBD0-5D43-DAF349394893}"/>
              </a:ext>
            </a:extLst>
          </p:cNvPr>
          <p:cNvGrpSpPr/>
          <p:nvPr/>
        </p:nvGrpSpPr>
        <p:grpSpPr>
          <a:xfrm>
            <a:off x="7582356" y="5746303"/>
            <a:ext cx="2232697" cy="507696"/>
            <a:chOff x="619049" y="5580583"/>
            <a:chExt cx="2603767" cy="592074"/>
          </a:xfrm>
        </p:grpSpPr>
        <p:sp>
          <p:nvSpPr>
            <p:cNvPr id="75" name="Shape 12">
              <a:extLst>
                <a:ext uri="{FF2B5EF4-FFF2-40B4-BE49-F238E27FC236}">
                  <a16:creationId xmlns:a16="http://schemas.microsoft.com/office/drawing/2014/main" id="{31A0534E-2AEC-3CA4-991C-140955D3E537}"/>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sz="1200"/>
            </a:p>
          </p:txBody>
        </p:sp>
        <p:pic>
          <p:nvPicPr>
            <p:cNvPr id="76" name="Image 9" descr="preencoded.png">
              <a:extLst>
                <a:ext uri="{FF2B5EF4-FFF2-40B4-BE49-F238E27FC236}">
                  <a16:creationId xmlns:a16="http://schemas.microsoft.com/office/drawing/2014/main" id="{9D0A2276-B86A-0013-0811-117DE61342ED}"/>
                </a:ext>
              </a:extLst>
            </p:cNvPr>
            <p:cNvPicPr>
              <a:picLocks noChangeAspect="1"/>
            </p:cNvPicPr>
            <p:nvPr/>
          </p:nvPicPr>
          <p:blipFill>
            <a:blip r:embed="rId14"/>
            <a:srcRect t="-17952" b="-17952"/>
            <a:stretch/>
          </p:blipFill>
          <p:spPr>
            <a:xfrm>
              <a:off x="800100" y="5769356"/>
              <a:ext cx="171907" cy="267005"/>
            </a:xfrm>
            <a:prstGeom prst="rect">
              <a:avLst/>
            </a:prstGeom>
          </p:spPr>
        </p:pic>
        <p:sp>
          <p:nvSpPr>
            <p:cNvPr id="77" name="Text 13">
              <a:extLst>
                <a:ext uri="{FF2B5EF4-FFF2-40B4-BE49-F238E27FC236}">
                  <a16:creationId xmlns:a16="http://schemas.microsoft.com/office/drawing/2014/main" id="{5B32D9C4-43E9-AC67-D48C-9099BDE7307F}"/>
                </a:ext>
              </a:extLst>
            </p:cNvPr>
            <p:cNvSpPr txBox="1"/>
            <p:nvPr/>
          </p:nvSpPr>
          <p:spPr>
            <a:xfrm>
              <a:off x="1343253" y="5580583"/>
              <a:ext cx="1879563" cy="400964"/>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Panelist:</a:t>
              </a:r>
            </a:p>
            <a:p>
              <a:pPr marL="0" indent="0" algn="l">
                <a:buNone/>
              </a:pPr>
              <a:r>
                <a:rPr lang="en-US" sz="1000" b="1">
                  <a:solidFill>
                    <a:srgbClr val="1F2937"/>
                  </a:solidFill>
                  <a:latin typeface="Montserrat" pitchFamily="34" charset="0"/>
                  <a:ea typeface="Montserrat" pitchFamily="34" charset="-122"/>
                  <a:cs typeface="Montserrat" pitchFamily="34" charset="-120"/>
                </a:rPr>
                <a:t>Chris Bardenhagen </a:t>
              </a:r>
              <a:endParaRPr lang="en-US" sz="1000"/>
            </a:p>
          </p:txBody>
        </p:sp>
        <p:sp>
          <p:nvSpPr>
            <p:cNvPr id="78" name="Text 14">
              <a:extLst>
                <a:ext uri="{FF2B5EF4-FFF2-40B4-BE49-F238E27FC236}">
                  <a16:creationId xmlns:a16="http://schemas.microsoft.com/office/drawing/2014/main" id="{7C0BC563-8500-8E69-A48E-D428D49C75F9}"/>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700">
                  <a:solidFill>
                    <a:srgbClr val="4B5563"/>
                  </a:solidFill>
                  <a:latin typeface="Montserrat" pitchFamily="34" charset="0"/>
                  <a:ea typeface="Montserrat" pitchFamily="34" charset="-122"/>
                  <a:cs typeface="Montserrat" pitchFamily="34" charset="-120"/>
                </a:rPr>
                <a:t>Michigan State University</a:t>
              </a:r>
              <a:endParaRPr lang="en-US" sz="700"/>
            </a:p>
          </p:txBody>
        </p:sp>
      </p:grpSp>
      <p:pic>
        <p:nvPicPr>
          <p:cNvPr id="3074" name="Picture 2" descr="Free Sprouting plant sunlight Image - Growth, Plant, Sunlight ...">
            <a:extLst>
              <a:ext uri="{FF2B5EF4-FFF2-40B4-BE49-F238E27FC236}">
                <a16:creationId xmlns:a16="http://schemas.microsoft.com/office/drawing/2014/main" id="{89638267-1F4C-FF6E-648A-1E36285381FF}"/>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12182" r="9831"/>
          <a:stretch>
            <a:fillRect/>
          </a:stretch>
        </p:blipFill>
        <p:spPr bwMode="auto">
          <a:xfrm>
            <a:off x="8367793" y="928116"/>
            <a:ext cx="3442902" cy="4414723"/>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E1955F47-55EB-4D42-866F-36AAEC9E3BF8}"/>
              </a:ext>
            </a:extLst>
          </p:cNvPr>
          <p:cNvGrpSpPr/>
          <p:nvPr/>
        </p:nvGrpSpPr>
        <p:grpSpPr>
          <a:xfrm>
            <a:off x="9701824" y="5739944"/>
            <a:ext cx="2232697" cy="507696"/>
            <a:chOff x="619049" y="5580583"/>
            <a:chExt cx="2603767" cy="592074"/>
          </a:xfrm>
        </p:grpSpPr>
        <p:sp>
          <p:nvSpPr>
            <p:cNvPr id="29" name="Shape 12">
              <a:extLst>
                <a:ext uri="{FF2B5EF4-FFF2-40B4-BE49-F238E27FC236}">
                  <a16:creationId xmlns:a16="http://schemas.microsoft.com/office/drawing/2014/main" id="{FE0449C6-E698-B42E-DD79-F9956348ABFC}"/>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sz="1200"/>
            </a:p>
          </p:txBody>
        </p:sp>
        <p:pic>
          <p:nvPicPr>
            <p:cNvPr id="30" name="Image 9" descr="preencoded.png">
              <a:extLst>
                <a:ext uri="{FF2B5EF4-FFF2-40B4-BE49-F238E27FC236}">
                  <a16:creationId xmlns:a16="http://schemas.microsoft.com/office/drawing/2014/main" id="{3A0AC24E-9E1D-781F-2914-2E23CB67B670}"/>
                </a:ext>
              </a:extLst>
            </p:cNvPr>
            <p:cNvPicPr>
              <a:picLocks noChangeAspect="1"/>
            </p:cNvPicPr>
            <p:nvPr/>
          </p:nvPicPr>
          <p:blipFill>
            <a:blip r:embed="rId14"/>
            <a:srcRect t="-17952" b="-17952"/>
            <a:stretch/>
          </p:blipFill>
          <p:spPr>
            <a:xfrm>
              <a:off x="800100" y="5769356"/>
              <a:ext cx="171907" cy="267005"/>
            </a:xfrm>
            <a:prstGeom prst="rect">
              <a:avLst/>
            </a:prstGeom>
          </p:spPr>
        </p:pic>
        <p:sp>
          <p:nvSpPr>
            <p:cNvPr id="31" name="Text 13">
              <a:extLst>
                <a:ext uri="{FF2B5EF4-FFF2-40B4-BE49-F238E27FC236}">
                  <a16:creationId xmlns:a16="http://schemas.microsoft.com/office/drawing/2014/main" id="{9DA9CCF0-0CC8-C24F-8D4D-3B8EF7509549}"/>
                </a:ext>
              </a:extLst>
            </p:cNvPr>
            <p:cNvSpPr txBox="1"/>
            <p:nvPr/>
          </p:nvSpPr>
          <p:spPr>
            <a:xfrm>
              <a:off x="1343253" y="5580583"/>
              <a:ext cx="1879563" cy="400964"/>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Panelist:</a:t>
              </a:r>
            </a:p>
            <a:p>
              <a:pPr marL="0" indent="0" algn="l">
                <a:buNone/>
              </a:pPr>
              <a:r>
                <a:rPr lang="en-US" sz="1000" b="1">
                  <a:solidFill>
                    <a:srgbClr val="1F2937"/>
                  </a:solidFill>
                  <a:latin typeface="Montserrat" pitchFamily="34" charset="0"/>
                  <a:ea typeface="Montserrat" pitchFamily="34" charset="-122"/>
                  <a:cs typeface="Montserrat" pitchFamily="34" charset="-120"/>
                </a:rPr>
                <a:t>Kim Hayes</a:t>
              </a:r>
              <a:endParaRPr lang="en-US" sz="1000"/>
            </a:p>
          </p:txBody>
        </p:sp>
        <p:sp>
          <p:nvSpPr>
            <p:cNvPr id="32" name="Text 14">
              <a:extLst>
                <a:ext uri="{FF2B5EF4-FFF2-40B4-BE49-F238E27FC236}">
                  <a16:creationId xmlns:a16="http://schemas.microsoft.com/office/drawing/2014/main" id="{F7789A56-2E90-F598-754D-D701A1ED761A}"/>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700">
                  <a:solidFill>
                    <a:srgbClr val="4B5563"/>
                  </a:solidFill>
                  <a:latin typeface="Montserrat" pitchFamily="34" charset="0"/>
                  <a:ea typeface="Montserrat" pitchFamily="34" charset="-122"/>
                  <a:cs typeface="Montserrat" pitchFamily="34" charset="-120"/>
                </a:rPr>
                <a:t>Leelanau Conservancy</a:t>
              </a:r>
              <a:endParaRPr lang="en-US" sz="700"/>
            </a:p>
          </p:txBody>
        </p:sp>
      </p:grpSp>
      <p:pic>
        <p:nvPicPr>
          <p:cNvPr id="27" name="Picture 26">
            <a:extLst>
              <a:ext uri="{FF2B5EF4-FFF2-40B4-BE49-F238E27FC236}">
                <a16:creationId xmlns:a16="http://schemas.microsoft.com/office/drawing/2014/main" id="{9D6D4F49-923B-18E5-C398-883206FA546F}"/>
              </a:ext>
            </a:extLst>
          </p:cNvPr>
          <p:cNvPicPr>
            <a:picLocks noChangeAspect="1"/>
          </p:cNvPicPr>
          <p:nvPr/>
        </p:nvPicPr>
        <p:blipFill>
          <a:blip r:embed="rId16"/>
          <a:stretch>
            <a:fillRect/>
          </a:stretch>
        </p:blipFill>
        <p:spPr>
          <a:xfrm>
            <a:off x="7018860" y="1241755"/>
            <a:ext cx="993728" cy="9937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9D5F9-BF7E-9EE3-F5F5-EE770CE1723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2FD50325-AAFE-A0DE-4B09-56D8BB6511FA}"/>
              </a:ext>
            </a:extLst>
          </p:cNvPr>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pic>
        <p:nvPicPr>
          <p:cNvPr id="3" name="Image 0" descr="preencoded.png">
            <a:extLst>
              <a:ext uri="{FF2B5EF4-FFF2-40B4-BE49-F238E27FC236}">
                <a16:creationId xmlns:a16="http://schemas.microsoft.com/office/drawing/2014/main" id="{E5E5986D-43B8-B2A8-B7E4-30763CBA0F73}"/>
              </a:ext>
            </a:extLst>
          </p:cNvPr>
          <p:cNvPicPr>
            <a:picLocks noChangeAspect="1"/>
          </p:cNvPicPr>
          <p:nvPr/>
        </p:nvPicPr>
        <p:blipFill>
          <a:blip r:embed="rId3"/>
          <a:srcRect t="-1" b="-1"/>
          <a:stretch/>
        </p:blipFill>
        <p:spPr>
          <a:xfrm>
            <a:off x="-24409" y="0"/>
            <a:ext cx="12191695" cy="6858000"/>
          </a:xfrm>
          <a:prstGeom prst="rect">
            <a:avLst/>
          </a:prstGeom>
        </p:spPr>
      </p:pic>
      <p:sp>
        <p:nvSpPr>
          <p:cNvPr id="4" name="Shape 1">
            <a:extLst>
              <a:ext uri="{FF2B5EF4-FFF2-40B4-BE49-F238E27FC236}">
                <a16:creationId xmlns:a16="http://schemas.microsoft.com/office/drawing/2014/main" id="{F2E346C9-5CFE-E439-46BF-80F6555EC313}"/>
              </a:ext>
            </a:extLst>
          </p:cNvPr>
          <p:cNvSpPr/>
          <p:nvPr/>
        </p:nvSpPr>
        <p:spPr>
          <a:xfrm>
            <a:off x="304495" y="914400"/>
            <a:ext cx="8762695" cy="5333695"/>
          </a:xfrm>
          <a:prstGeom prst="roundRect">
            <a:avLst>
              <a:gd name="adj" fmla="val 490"/>
            </a:avLst>
          </a:prstGeom>
          <a:noFill/>
          <a:ln w="25400">
            <a:solidFill>
              <a:srgbClr val="E5E7EB"/>
            </a:solidFill>
            <a:prstDash val="solid"/>
          </a:ln>
        </p:spPr>
        <p:txBody>
          <a:bodyPr/>
          <a:lstStyle/>
          <a:p>
            <a:endParaRPr lang="en-US"/>
          </a:p>
        </p:txBody>
      </p:sp>
      <p:pic>
        <p:nvPicPr>
          <p:cNvPr id="5" name="Image 1">
            <a:extLst>
              <a:ext uri="{FF2B5EF4-FFF2-40B4-BE49-F238E27FC236}">
                <a16:creationId xmlns:a16="http://schemas.microsoft.com/office/drawing/2014/main" id="{E061D10F-A37E-03E9-9AA4-FED77E461935}"/>
              </a:ext>
            </a:extLst>
          </p:cNvPr>
          <p:cNvPicPr>
            <a:picLocks noChangeAspect="1"/>
          </p:cNvPicPr>
          <p:nvPr/>
        </p:nvPicPr>
        <p:blipFill>
          <a:blip r:embed="rId4"/>
          <a:srcRect t="8614" b="8614"/>
          <a:stretch/>
        </p:blipFill>
        <p:spPr>
          <a:xfrm>
            <a:off x="323698" y="933602"/>
            <a:ext cx="8725205" cy="5296205"/>
          </a:xfrm>
          <a:prstGeom prst="rect">
            <a:avLst/>
          </a:prstGeom>
        </p:spPr>
      </p:pic>
      <p:pic>
        <p:nvPicPr>
          <p:cNvPr id="6" name="Image 2" descr="preencoded.png">
            <a:extLst>
              <a:ext uri="{FF2B5EF4-FFF2-40B4-BE49-F238E27FC236}">
                <a16:creationId xmlns:a16="http://schemas.microsoft.com/office/drawing/2014/main" id="{3C2303D1-452F-B6E2-91AC-CDB68CFD1171}"/>
              </a:ext>
            </a:extLst>
          </p:cNvPr>
          <p:cNvPicPr>
            <a:picLocks noChangeAspect="1"/>
          </p:cNvPicPr>
          <p:nvPr/>
        </p:nvPicPr>
        <p:blipFill>
          <a:blip r:embed="rId5"/>
          <a:srcRect t="-10" b="-10"/>
          <a:stretch/>
        </p:blipFill>
        <p:spPr>
          <a:xfrm>
            <a:off x="476402" y="1086307"/>
            <a:ext cx="1410005" cy="457200"/>
          </a:xfrm>
          <a:prstGeom prst="rect">
            <a:avLst/>
          </a:prstGeom>
        </p:spPr>
      </p:pic>
      <p:sp>
        <p:nvSpPr>
          <p:cNvPr id="7" name="Text 2">
            <a:extLst>
              <a:ext uri="{FF2B5EF4-FFF2-40B4-BE49-F238E27FC236}">
                <a16:creationId xmlns:a16="http://schemas.microsoft.com/office/drawing/2014/main" id="{74329DEC-4DE4-3997-E371-7D4BCA968C89}"/>
              </a:ext>
            </a:extLst>
          </p:cNvPr>
          <p:cNvSpPr txBox="1"/>
          <p:nvPr/>
        </p:nvSpPr>
        <p:spPr>
          <a:xfrm>
            <a:off x="590702" y="1162202"/>
            <a:ext cx="1191463"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40 Acres</a:t>
            </a:r>
            <a:endParaRPr lang="en-US" sz="900"/>
          </a:p>
        </p:txBody>
      </p:sp>
      <p:sp>
        <p:nvSpPr>
          <p:cNvPr id="8" name="Text 3">
            <a:extLst>
              <a:ext uri="{FF2B5EF4-FFF2-40B4-BE49-F238E27FC236}">
                <a16:creationId xmlns:a16="http://schemas.microsoft.com/office/drawing/2014/main" id="{B18200D6-3FCC-769A-A771-186A2F2340A6}"/>
              </a:ext>
            </a:extLst>
          </p:cNvPr>
          <p:cNvSpPr txBox="1"/>
          <p:nvPr/>
        </p:nvSpPr>
        <p:spPr>
          <a:xfrm>
            <a:off x="590702" y="1314907"/>
            <a:ext cx="141732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Approx. 1,320' × 1,320'</a:t>
            </a:r>
            <a:endParaRPr lang="en-US" sz="900"/>
          </a:p>
        </p:txBody>
      </p:sp>
      <p:sp>
        <p:nvSpPr>
          <p:cNvPr id="9" name="Shape 4">
            <a:extLst>
              <a:ext uri="{FF2B5EF4-FFF2-40B4-BE49-F238E27FC236}">
                <a16:creationId xmlns:a16="http://schemas.microsoft.com/office/drawing/2014/main" id="{920ECAB6-7F6F-4B06-6C88-E0CDF7209F4B}"/>
              </a:ext>
            </a:extLst>
          </p:cNvPr>
          <p:cNvSpPr/>
          <p:nvPr/>
        </p:nvSpPr>
        <p:spPr>
          <a:xfrm>
            <a:off x="527522" y="1601115"/>
            <a:ext cx="2521090" cy="4628692"/>
          </a:xfrm>
          <a:prstGeom prst="roundRect">
            <a:avLst>
              <a:gd name="adj" fmla="val 853"/>
            </a:avLst>
          </a:prstGeom>
          <a:noFill/>
          <a:ln w="76200">
            <a:solidFill>
              <a:srgbClr val="22C55E">
                <a:alpha val="30000"/>
              </a:srgbClr>
            </a:solidFill>
            <a:prstDash val="solid"/>
          </a:ln>
        </p:spPr>
        <p:txBody>
          <a:bodyPr/>
          <a:lstStyle/>
          <a:p>
            <a:endParaRPr lang="en-US"/>
          </a:p>
        </p:txBody>
      </p:sp>
      <p:grpSp>
        <p:nvGrpSpPr>
          <p:cNvPr id="74" name="Group 73">
            <a:extLst>
              <a:ext uri="{FF2B5EF4-FFF2-40B4-BE49-F238E27FC236}">
                <a16:creationId xmlns:a16="http://schemas.microsoft.com/office/drawing/2014/main" id="{AD73A27D-049F-996C-B640-8AB3B1A7D5D2}"/>
              </a:ext>
            </a:extLst>
          </p:cNvPr>
          <p:cNvGrpSpPr/>
          <p:nvPr/>
        </p:nvGrpSpPr>
        <p:grpSpPr>
          <a:xfrm>
            <a:off x="1307963" y="1975104"/>
            <a:ext cx="1095451" cy="229515"/>
            <a:chOff x="1181405" y="1790395"/>
            <a:chExt cx="1095451" cy="229515"/>
          </a:xfrm>
        </p:grpSpPr>
        <p:sp>
          <p:nvSpPr>
            <p:cNvPr id="10" name="Shape 5">
              <a:extLst>
                <a:ext uri="{FF2B5EF4-FFF2-40B4-BE49-F238E27FC236}">
                  <a16:creationId xmlns:a16="http://schemas.microsoft.com/office/drawing/2014/main" id="{1E8AF418-3EA4-8F30-65C7-31A7F1534860}"/>
                </a:ext>
              </a:extLst>
            </p:cNvPr>
            <p:cNvSpPr/>
            <p:nvPr/>
          </p:nvSpPr>
          <p:spPr>
            <a:xfrm>
              <a:off x="1181405" y="1790395"/>
              <a:ext cx="1095451" cy="181051"/>
            </a:xfrm>
            <a:prstGeom prst="roundRect">
              <a:avLst>
                <a:gd name="adj" fmla="val 212653"/>
              </a:avLst>
            </a:prstGeom>
            <a:solidFill>
              <a:srgbClr val="16A34A">
                <a:alpha val="80000"/>
              </a:srgbClr>
            </a:solidFill>
            <a:ln w="12700">
              <a:solidFill>
                <a:srgbClr val="FFFFFF">
                  <a:alpha val="0"/>
                </a:srgbClr>
              </a:solidFill>
              <a:prstDash val="solid"/>
            </a:ln>
          </p:spPr>
          <p:txBody>
            <a:bodyPr/>
            <a:lstStyle/>
            <a:p>
              <a:endParaRPr lang="en-US"/>
            </a:p>
          </p:txBody>
        </p:sp>
        <p:sp>
          <p:nvSpPr>
            <p:cNvPr id="11" name="Text 6">
              <a:extLst>
                <a:ext uri="{FF2B5EF4-FFF2-40B4-BE49-F238E27FC236}">
                  <a16:creationId xmlns:a16="http://schemas.microsoft.com/office/drawing/2014/main" id="{535E0978-2B0A-1E1C-3F59-6CF53280FDE0}"/>
                </a:ext>
              </a:extLst>
            </p:cNvPr>
            <p:cNvSpPr txBox="1"/>
            <p:nvPr/>
          </p:nvSpPr>
          <p:spPr>
            <a:xfrm>
              <a:off x="1181405" y="1790395"/>
              <a:ext cx="990295" cy="229515"/>
            </a:xfrm>
            <a:prstGeom prst="rect">
              <a:avLst/>
            </a:prstGeom>
            <a:solidFill>
              <a:srgbClr val="FFFFFF">
                <a:alpha val="0"/>
              </a:srgbClr>
            </a:solidFill>
            <a:ln>
              <a:solidFill>
                <a:srgbClr val="FFFFFF">
                  <a:alpha val="0"/>
                </a:srgbClr>
              </a:solidFill>
            </a:ln>
          </p:spPr>
          <p:txBody>
            <a:bodyPr wrap="square" lIns="76200" tIns="25400" rIns="76200" bIns="25400" rtlCol="0" anchor="ctr"/>
            <a:lstStyle/>
            <a:p>
              <a:pPr marL="0" indent="0" algn="l">
                <a:buNone/>
              </a:pPr>
              <a:r>
                <a:rPr lang="en-US" sz="800" kern="0" spc="38">
                  <a:solidFill>
                    <a:srgbClr val="FFFFFF"/>
                  </a:solidFill>
                  <a:latin typeface="Montserrat" pitchFamily="34" charset="0"/>
                  <a:ea typeface="Montserrat" pitchFamily="34" charset="-122"/>
                  <a:cs typeface="Montserrat" pitchFamily="34" charset="-120"/>
                </a:rPr>
                <a:t>Orchard Block</a:t>
              </a:r>
              <a:endParaRPr lang="en-US" sz="800"/>
            </a:p>
          </p:txBody>
        </p:sp>
      </p:grpSp>
      <p:grpSp>
        <p:nvGrpSpPr>
          <p:cNvPr id="75" name="Group 74">
            <a:extLst>
              <a:ext uri="{FF2B5EF4-FFF2-40B4-BE49-F238E27FC236}">
                <a16:creationId xmlns:a16="http://schemas.microsoft.com/office/drawing/2014/main" id="{44327675-4859-4C89-503D-94FED8BBE171}"/>
              </a:ext>
            </a:extLst>
          </p:cNvPr>
          <p:cNvGrpSpPr/>
          <p:nvPr/>
        </p:nvGrpSpPr>
        <p:grpSpPr>
          <a:xfrm>
            <a:off x="374817" y="4257447"/>
            <a:ext cx="1866291" cy="452628"/>
            <a:chOff x="161849" y="4058107"/>
            <a:chExt cx="1866291" cy="452628"/>
          </a:xfrm>
        </p:grpSpPr>
        <p:pic>
          <p:nvPicPr>
            <p:cNvPr id="12" name="Image 3" descr="preencoded.png">
              <a:extLst>
                <a:ext uri="{FF2B5EF4-FFF2-40B4-BE49-F238E27FC236}">
                  <a16:creationId xmlns:a16="http://schemas.microsoft.com/office/drawing/2014/main" id="{77ED2BC6-FCA8-65B0-52A7-2B077E659B7A}"/>
                </a:ext>
              </a:extLst>
            </p:cNvPr>
            <p:cNvPicPr>
              <a:picLocks noChangeAspect="1"/>
            </p:cNvPicPr>
            <p:nvPr/>
          </p:nvPicPr>
          <p:blipFill>
            <a:blip r:embed="rId6"/>
            <a:srcRect t="-21" b="-21"/>
            <a:stretch/>
          </p:blipFill>
          <p:spPr>
            <a:xfrm>
              <a:off x="161849" y="4058107"/>
              <a:ext cx="1828800" cy="452628"/>
            </a:xfrm>
            <a:prstGeom prst="rect">
              <a:avLst/>
            </a:prstGeom>
          </p:spPr>
        </p:pic>
        <p:pic>
          <p:nvPicPr>
            <p:cNvPr id="13" name="Image 4" descr="preencoded.png">
              <a:extLst>
                <a:ext uri="{FF2B5EF4-FFF2-40B4-BE49-F238E27FC236}">
                  <a16:creationId xmlns:a16="http://schemas.microsoft.com/office/drawing/2014/main" id="{2530636A-8E15-76C0-2586-02CF0818E747}"/>
                </a:ext>
              </a:extLst>
            </p:cNvPr>
            <p:cNvPicPr>
              <a:picLocks noChangeAspect="1"/>
            </p:cNvPicPr>
            <p:nvPr/>
          </p:nvPicPr>
          <p:blipFill>
            <a:blip r:embed="rId7"/>
            <a:srcRect t="-20060" b="-20060"/>
            <a:stretch/>
          </p:blipFill>
          <p:spPr>
            <a:xfrm>
              <a:off x="314554" y="4188866"/>
              <a:ext cx="152705" cy="190195"/>
            </a:xfrm>
            <a:prstGeom prst="rect">
              <a:avLst/>
            </a:prstGeom>
          </p:spPr>
        </p:pic>
        <p:sp>
          <p:nvSpPr>
            <p:cNvPr id="14" name="Text 7">
              <a:extLst>
                <a:ext uri="{FF2B5EF4-FFF2-40B4-BE49-F238E27FC236}">
                  <a16:creationId xmlns:a16="http://schemas.microsoft.com/office/drawing/2014/main" id="{012AE85B-755B-E2BA-E164-FB9DD2B381F2}"/>
                </a:ext>
              </a:extLst>
            </p:cNvPr>
            <p:cNvSpPr txBox="1"/>
            <p:nvPr/>
          </p:nvSpPr>
          <p:spPr>
            <a:xfrm>
              <a:off x="543154" y="4134002"/>
              <a:ext cx="1484986"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County Road Frontage</a:t>
              </a:r>
              <a:endParaRPr lang="en-US" sz="800"/>
            </a:p>
          </p:txBody>
        </p:sp>
        <p:sp>
          <p:nvSpPr>
            <p:cNvPr id="15" name="Text 8">
              <a:extLst>
                <a:ext uri="{FF2B5EF4-FFF2-40B4-BE49-F238E27FC236}">
                  <a16:creationId xmlns:a16="http://schemas.microsoft.com/office/drawing/2014/main" id="{D6E6DF2D-0BE5-8026-39B4-975D21DD5DB1}"/>
                </a:ext>
              </a:extLst>
            </p:cNvPr>
            <p:cNvSpPr txBox="1"/>
            <p:nvPr/>
          </p:nvSpPr>
          <p:spPr>
            <a:xfrm>
              <a:off x="543154" y="4291279"/>
              <a:ext cx="1474013"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Public access &amp; visibility</a:t>
              </a:r>
              <a:endParaRPr lang="en-US" sz="800"/>
            </a:p>
          </p:txBody>
        </p:sp>
      </p:grpSp>
      <p:sp>
        <p:nvSpPr>
          <p:cNvPr id="17" name="Shape 10">
            <a:extLst>
              <a:ext uri="{FF2B5EF4-FFF2-40B4-BE49-F238E27FC236}">
                <a16:creationId xmlns:a16="http://schemas.microsoft.com/office/drawing/2014/main" id="{B149B7DA-8E19-6267-DE58-09A547D736AE}"/>
              </a:ext>
            </a:extLst>
          </p:cNvPr>
          <p:cNvSpPr/>
          <p:nvPr/>
        </p:nvSpPr>
        <p:spPr>
          <a:xfrm>
            <a:off x="466788" y="1087975"/>
            <a:ext cx="38405" cy="457200"/>
          </a:xfrm>
          <a:prstGeom prst="roundRect">
            <a:avLst>
              <a:gd name="adj" fmla="val 793647"/>
            </a:avLst>
          </a:prstGeom>
          <a:solidFill>
            <a:srgbClr val="4A7C59"/>
          </a:solidFill>
          <a:ln w="12700">
            <a:solidFill>
              <a:srgbClr val="4A7C59">
                <a:alpha val="0"/>
              </a:srgbClr>
            </a:solidFill>
            <a:prstDash val="solid"/>
          </a:ln>
        </p:spPr>
        <p:txBody>
          <a:bodyPr/>
          <a:lstStyle/>
          <a:p>
            <a:endParaRPr lang="en-US"/>
          </a:p>
        </p:txBody>
      </p:sp>
      <p:grpSp>
        <p:nvGrpSpPr>
          <p:cNvPr id="73" name="Group 72">
            <a:extLst>
              <a:ext uri="{FF2B5EF4-FFF2-40B4-BE49-F238E27FC236}">
                <a16:creationId xmlns:a16="http://schemas.microsoft.com/office/drawing/2014/main" id="{0C50FE1A-547A-35D0-AC91-1BA4714B5C14}"/>
              </a:ext>
            </a:extLst>
          </p:cNvPr>
          <p:cNvGrpSpPr/>
          <p:nvPr/>
        </p:nvGrpSpPr>
        <p:grpSpPr>
          <a:xfrm>
            <a:off x="448056" y="2848356"/>
            <a:ext cx="1676095" cy="457200"/>
            <a:chOff x="448056" y="2848356"/>
            <a:chExt cx="1676095" cy="457200"/>
          </a:xfrm>
        </p:grpSpPr>
        <p:sp>
          <p:nvSpPr>
            <p:cNvPr id="16" name="Shape 9">
              <a:extLst>
                <a:ext uri="{FF2B5EF4-FFF2-40B4-BE49-F238E27FC236}">
                  <a16:creationId xmlns:a16="http://schemas.microsoft.com/office/drawing/2014/main" id="{B9541F2B-54E7-EEDC-BDAE-06F17B8EFF07}"/>
                </a:ext>
              </a:extLst>
            </p:cNvPr>
            <p:cNvSpPr/>
            <p:nvPr/>
          </p:nvSpPr>
          <p:spPr>
            <a:xfrm>
              <a:off x="448056" y="2848356"/>
              <a:ext cx="167609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18" name="Image 5" descr="preencoded.png">
              <a:extLst>
                <a:ext uri="{FF2B5EF4-FFF2-40B4-BE49-F238E27FC236}">
                  <a16:creationId xmlns:a16="http://schemas.microsoft.com/office/drawing/2014/main" id="{DDBBC572-AA56-A06C-788A-E5568782B6E9}"/>
                </a:ext>
              </a:extLst>
            </p:cNvPr>
            <p:cNvPicPr>
              <a:picLocks noChangeAspect="1"/>
            </p:cNvPicPr>
            <p:nvPr/>
          </p:nvPicPr>
          <p:blipFill>
            <a:blip r:embed="rId8"/>
            <a:srcRect t="-22800" b="-22800"/>
            <a:stretch/>
          </p:blipFill>
          <p:spPr>
            <a:xfrm>
              <a:off x="599846" y="2979116"/>
              <a:ext cx="114300" cy="190195"/>
            </a:xfrm>
            <a:prstGeom prst="rect">
              <a:avLst/>
            </a:prstGeom>
          </p:spPr>
        </p:pic>
        <p:sp>
          <p:nvSpPr>
            <p:cNvPr id="19" name="Text 11">
              <a:extLst>
                <a:ext uri="{FF2B5EF4-FFF2-40B4-BE49-F238E27FC236}">
                  <a16:creationId xmlns:a16="http://schemas.microsoft.com/office/drawing/2014/main" id="{7CBFF8F6-AD2A-7AA7-9D77-AB99D91E5DDC}"/>
                </a:ext>
              </a:extLst>
            </p:cNvPr>
            <p:cNvSpPr txBox="1"/>
            <p:nvPr/>
          </p:nvSpPr>
          <p:spPr>
            <a:xfrm>
              <a:off x="790956" y="2924252"/>
              <a:ext cx="1107338"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Power Available</a:t>
              </a:r>
              <a:endParaRPr lang="en-US" sz="800"/>
            </a:p>
          </p:txBody>
        </p:sp>
        <p:sp>
          <p:nvSpPr>
            <p:cNvPr id="20" name="Text 12">
              <a:extLst>
                <a:ext uri="{FF2B5EF4-FFF2-40B4-BE49-F238E27FC236}">
                  <a16:creationId xmlns:a16="http://schemas.microsoft.com/office/drawing/2014/main" id="{7DDCB04D-2705-281C-1710-60A3181DFF25}"/>
                </a:ext>
              </a:extLst>
            </p:cNvPr>
            <p:cNvSpPr txBox="1"/>
            <p:nvPr/>
          </p:nvSpPr>
          <p:spPr>
            <a:xfrm>
              <a:off x="790956" y="3081528"/>
              <a:ext cx="886054"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From roadway</a:t>
              </a:r>
              <a:endParaRPr lang="en-US" sz="800"/>
            </a:p>
          </p:txBody>
        </p:sp>
      </p:grpSp>
      <p:grpSp>
        <p:nvGrpSpPr>
          <p:cNvPr id="78" name="Group 77">
            <a:extLst>
              <a:ext uri="{FF2B5EF4-FFF2-40B4-BE49-F238E27FC236}">
                <a16:creationId xmlns:a16="http://schemas.microsoft.com/office/drawing/2014/main" id="{BA36E08D-7E04-3CB5-7540-A27D6C68AB75}"/>
              </a:ext>
            </a:extLst>
          </p:cNvPr>
          <p:cNvGrpSpPr/>
          <p:nvPr/>
        </p:nvGrpSpPr>
        <p:grpSpPr>
          <a:xfrm>
            <a:off x="3125420" y="2009851"/>
            <a:ext cx="1790395" cy="457200"/>
            <a:chOff x="6801306" y="2152498"/>
            <a:chExt cx="1790395" cy="457200"/>
          </a:xfrm>
        </p:grpSpPr>
        <p:sp>
          <p:nvSpPr>
            <p:cNvPr id="21" name="Shape 13">
              <a:extLst>
                <a:ext uri="{FF2B5EF4-FFF2-40B4-BE49-F238E27FC236}">
                  <a16:creationId xmlns:a16="http://schemas.microsoft.com/office/drawing/2014/main" id="{2A1F251C-DD9D-585E-81E1-4F5CBB86A2E2}"/>
                </a:ext>
              </a:extLst>
            </p:cNvPr>
            <p:cNvSpPr/>
            <p:nvPr/>
          </p:nvSpPr>
          <p:spPr>
            <a:xfrm>
              <a:off x="6801306" y="2152498"/>
              <a:ext cx="1790395" cy="457200"/>
            </a:xfrm>
            <a:prstGeom prst="roundRect">
              <a:avLst>
                <a:gd name="adj" fmla="val 50000"/>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23" name="Image 6" descr="preencoded.png">
              <a:extLst>
                <a:ext uri="{FF2B5EF4-FFF2-40B4-BE49-F238E27FC236}">
                  <a16:creationId xmlns:a16="http://schemas.microsoft.com/office/drawing/2014/main" id="{D11F5B53-5ED5-C832-26E1-B7058B66AED6}"/>
                </a:ext>
              </a:extLst>
            </p:cNvPr>
            <p:cNvPicPr>
              <a:picLocks noChangeAspect="1"/>
            </p:cNvPicPr>
            <p:nvPr/>
          </p:nvPicPr>
          <p:blipFill>
            <a:blip r:embed="rId9"/>
            <a:srcRect t="-21233" b="-21233"/>
            <a:stretch/>
          </p:blipFill>
          <p:spPr>
            <a:xfrm>
              <a:off x="6915607" y="2283257"/>
              <a:ext cx="133502" cy="190195"/>
            </a:xfrm>
            <a:prstGeom prst="rect">
              <a:avLst/>
            </a:prstGeom>
          </p:spPr>
        </p:pic>
        <p:sp>
          <p:nvSpPr>
            <p:cNvPr id="24" name="Text 15">
              <a:extLst>
                <a:ext uri="{FF2B5EF4-FFF2-40B4-BE49-F238E27FC236}">
                  <a16:creationId xmlns:a16="http://schemas.microsoft.com/office/drawing/2014/main" id="{6A502F84-D5AA-9203-2D3E-F0A685BD65EB}"/>
                </a:ext>
              </a:extLst>
            </p:cNvPr>
            <p:cNvSpPr txBox="1"/>
            <p:nvPr/>
          </p:nvSpPr>
          <p:spPr>
            <a:xfrm>
              <a:off x="7125005" y="2229307"/>
              <a:ext cx="790956"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Open Field</a:t>
              </a:r>
              <a:endParaRPr lang="en-US" sz="800"/>
            </a:p>
          </p:txBody>
        </p:sp>
        <p:sp>
          <p:nvSpPr>
            <p:cNvPr id="25" name="Text 16">
              <a:extLst>
                <a:ext uri="{FF2B5EF4-FFF2-40B4-BE49-F238E27FC236}">
                  <a16:creationId xmlns:a16="http://schemas.microsoft.com/office/drawing/2014/main" id="{73D63DC3-7A9B-E846-149B-AC96D244DC05}"/>
                </a:ext>
              </a:extLst>
            </p:cNvPr>
            <p:cNvSpPr txBox="1"/>
            <p:nvPr/>
          </p:nvSpPr>
          <p:spPr>
            <a:xfrm>
              <a:off x="7125005" y="2385670"/>
              <a:ext cx="1090879"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Flexible use area</a:t>
              </a:r>
              <a:endParaRPr lang="en-US" sz="800"/>
            </a:p>
          </p:txBody>
        </p:sp>
      </p:grpSp>
      <p:sp>
        <p:nvSpPr>
          <p:cNvPr id="26" name="Shape 17">
            <a:extLst>
              <a:ext uri="{FF2B5EF4-FFF2-40B4-BE49-F238E27FC236}">
                <a16:creationId xmlns:a16="http://schemas.microsoft.com/office/drawing/2014/main" id="{87C522CC-592E-6613-C0AA-B2A44DA260D7}"/>
              </a:ext>
            </a:extLst>
          </p:cNvPr>
          <p:cNvSpPr/>
          <p:nvPr/>
        </p:nvSpPr>
        <p:spPr>
          <a:xfrm>
            <a:off x="6762902" y="5224882"/>
            <a:ext cx="1828800"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28" name="Image 7" descr="preencoded.png">
            <a:extLst>
              <a:ext uri="{FF2B5EF4-FFF2-40B4-BE49-F238E27FC236}">
                <a16:creationId xmlns:a16="http://schemas.microsoft.com/office/drawing/2014/main" id="{05CF93F1-E572-1280-A68D-E3D36F495F4D}"/>
              </a:ext>
            </a:extLst>
          </p:cNvPr>
          <p:cNvPicPr>
            <a:picLocks noChangeAspect="1"/>
          </p:cNvPicPr>
          <p:nvPr/>
        </p:nvPicPr>
        <p:blipFill>
          <a:blip r:embed="rId10"/>
          <a:srcRect t="-22800" b="-22800"/>
          <a:stretch/>
        </p:blipFill>
        <p:spPr>
          <a:xfrm>
            <a:off x="6915607" y="5355641"/>
            <a:ext cx="114300" cy="190195"/>
          </a:xfrm>
          <a:prstGeom prst="rect">
            <a:avLst/>
          </a:prstGeom>
        </p:spPr>
      </p:pic>
      <p:sp>
        <p:nvSpPr>
          <p:cNvPr id="29" name="Text 19">
            <a:extLst>
              <a:ext uri="{FF2B5EF4-FFF2-40B4-BE49-F238E27FC236}">
                <a16:creationId xmlns:a16="http://schemas.microsoft.com/office/drawing/2014/main" id="{88C3300E-2124-DF50-DA3E-714898C75D05}"/>
              </a:ext>
            </a:extLst>
          </p:cNvPr>
          <p:cNvSpPr txBox="1"/>
          <p:nvPr/>
        </p:nvSpPr>
        <p:spPr>
          <a:xfrm>
            <a:off x="7105802" y="5300777"/>
            <a:ext cx="1010412"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Wooded Habitat</a:t>
            </a:r>
            <a:endParaRPr lang="en-US" sz="800"/>
          </a:p>
        </p:txBody>
      </p:sp>
      <p:sp>
        <p:nvSpPr>
          <p:cNvPr id="30" name="Text 20">
            <a:extLst>
              <a:ext uri="{FF2B5EF4-FFF2-40B4-BE49-F238E27FC236}">
                <a16:creationId xmlns:a16="http://schemas.microsoft.com/office/drawing/2014/main" id="{01F18D87-2BD0-347F-EC81-E1A0CC5EE881}"/>
              </a:ext>
            </a:extLst>
          </p:cNvPr>
          <p:cNvSpPr txBox="1"/>
          <p:nvPr/>
        </p:nvSpPr>
        <p:spPr>
          <a:xfrm>
            <a:off x="7105802" y="5458054"/>
            <a:ext cx="1201522"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16 acres conservation</a:t>
            </a:r>
            <a:endParaRPr lang="en-US" sz="800"/>
          </a:p>
        </p:txBody>
      </p:sp>
      <p:grpSp>
        <p:nvGrpSpPr>
          <p:cNvPr id="76" name="Group 75">
            <a:extLst>
              <a:ext uri="{FF2B5EF4-FFF2-40B4-BE49-F238E27FC236}">
                <a16:creationId xmlns:a16="http://schemas.microsoft.com/office/drawing/2014/main" id="{1653ECE2-B16C-77DB-73D9-03773020674A}"/>
              </a:ext>
            </a:extLst>
          </p:cNvPr>
          <p:cNvGrpSpPr/>
          <p:nvPr/>
        </p:nvGrpSpPr>
        <p:grpSpPr>
          <a:xfrm>
            <a:off x="7157009" y="3400654"/>
            <a:ext cx="1676095" cy="457200"/>
            <a:chOff x="3187260" y="5016028"/>
            <a:chExt cx="1676095" cy="457200"/>
          </a:xfrm>
        </p:grpSpPr>
        <p:sp>
          <p:nvSpPr>
            <p:cNvPr id="31" name="Shape 21">
              <a:extLst>
                <a:ext uri="{FF2B5EF4-FFF2-40B4-BE49-F238E27FC236}">
                  <a16:creationId xmlns:a16="http://schemas.microsoft.com/office/drawing/2014/main" id="{F67B11CC-EF10-5C03-A309-4A6D113A5CFA}"/>
                </a:ext>
              </a:extLst>
            </p:cNvPr>
            <p:cNvSpPr/>
            <p:nvPr/>
          </p:nvSpPr>
          <p:spPr>
            <a:xfrm>
              <a:off x="3187260" y="5016028"/>
              <a:ext cx="167609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33" name="Image 8" descr="preencoded.png">
              <a:extLst>
                <a:ext uri="{FF2B5EF4-FFF2-40B4-BE49-F238E27FC236}">
                  <a16:creationId xmlns:a16="http://schemas.microsoft.com/office/drawing/2014/main" id="{0C6F507B-D731-DB76-B9E5-4314E9E255DC}"/>
                </a:ext>
              </a:extLst>
            </p:cNvPr>
            <p:cNvPicPr>
              <a:picLocks noChangeAspect="1"/>
            </p:cNvPicPr>
            <p:nvPr/>
          </p:nvPicPr>
          <p:blipFill>
            <a:blip r:embed="rId11"/>
            <a:srcRect t="-20060" b="-20060"/>
            <a:stretch/>
          </p:blipFill>
          <p:spPr>
            <a:xfrm>
              <a:off x="3339965" y="5146787"/>
              <a:ext cx="152705" cy="190195"/>
            </a:xfrm>
            <a:prstGeom prst="rect">
              <a:avLst/>
            </a:prstGeom>
          </p:spPr>
        </p:pic>
        <p:sp>
          <p:nvSpPr>
            <p:cNvPr id="34" name="Text 23">
              <a:extLst>
                <a:ext uri="{FF2B5EF4-FFF2-40B4-BE49-F238E27FC236}">
                  <a16:creationId xmlns:a16="http://schemas.microsoft.com/office/drawing/2014/main" id="{B3BFEDFD-F78A-06D8-AAC2-5E1D6CB907B8}"/>
                </a:ext>
              </a:extLst>
            </p:cNvPr>
            <p:cNvSpPr txBox="1"/>
            <p:nvPr/>
          </p:nvSpPr>
          <p:spPr>
            <a:xfrm>
              <a:off x="3568565" y="5092838"/>
              <a:ext cx="1044245"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Creek/Floodway</a:t>
              </a:r>
              <a:endParaRPr lang="en-US" sz="800"/>
            </a:p>
          </p:txBody>
        </p:sp>
        <p:sp>
          <p:nvSpPr>
            <p:cNvPr id="35" name="Text 24">
              <a:extLst>
                <a:ext uri="{FF2B5EF4-FFF2-40B4-BE49-F238E27FC236}">
                  <a16:creationId xmlns:a16="http://schemas.microsoft.com/office/drawing/2014/main" id="{7D4C242B-2305-6886-74E7-9313A7798D9F}"/>
                </a:ext>
              </a:extLst>
            </p:cNvPr>
            <p:cNvSpPr txBox="1"/>
            <p:nvPr/>
          </p:nvSpPr>
          <p:spPr>
            <a:xfrm>
              <a:off x="3568565" y="5249200"/>
              <a:ext cx="1106424"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Seasonal drainage</a:t>
              </a:r>
              <a:endParaRPr lang="en-US" sz="800"/>
            </a:p>
          </p:txBody>
        </p:sp>
      </p:grpSp>
      <p:grpSp>
        <p:nvGrpSpPr>
          <p:cNvPr id="77" name="Group 76">
            <a:extLst>
              <a:ext uri="{FF2B5EF4-FFF2-40B4-BE49-F238E27FC236}">
                <a16:creationId xmlns:a16="http://schemas.microsoft.com/office/drawing/2014/main" id="{2CB93E4D-50F6-B508-704A-707103A78BAB}"/>
              </a:ext>
            </a:extLst>
          </p:cNvPr>
          <p:cNvGrpSpPr/>
          <p:nvPr/>
        </p:nvGrpSpPr>
        <p:grpSpPr>
          <a:xfrm>
            <a:off x="3433844" y="5277917"/>
            <a:ext cx="1524305" cy="457200"/>
            <a:chOff x="2018995" y="5128870"/>
            <a:chExt cx="1524305" cy="457200"/>
          </a:xfrm>
        </p:grpSpPr>
        <p:sp>
          <p:nvSpPr>
            <p:cNvPr id="36" name="Shape 25">
              <a:extLst>
                <a:ext uri="{FF2B5EF4-FFF2-40B4-BE49-F238E27FC236}">
                  <a16:creationId xmlns:a16="http://schemas.microsoft.com/office/drawing/2014/main" id="{42DBBF58-3B45-FC7E-96A3-71AECE1EC2A7}"/>
                </a:ext>
              </a:extLst>
            </p:cNvPr>
            <p:cNvSpPr/>
            <p:nvPr/>
          </p:nvSpPr>
          <p:spPr>
            <a:xfrm>
              <a:off x="2018995" y="5128870"/>
              <a:ext cx="152430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38" name="Image 9" descr="preencoded.png">
              <a:extLst>
                <a:ext uri="{FF2B5EF4-FFF2-40B4-BE49-F238E27FC236}">
                  <a16:creationId xmlns:a16="http://schemas.microsoft.com/office/drawing/2014/main" id="{AD43B7C3-6F4D-7243-6AD7-A6A471597009}"/>
                </a:ext>
              </a:extLst>
            </p:cNvPr>
            <p:cNvPicPr>
              <a:picLocks noChangeAspect="1"/>
            </p:cNvPicPr>
            <p:nvPr/>
          </p:nvPicPr>
          <p:blipFill>
            <a:blip r:embed="rId12"/>
            <a:srcRect t="-21233" b="-21233"/>
            <a:stretch/>
          </p:blipFill>
          <p:spPr>
            <a:xfrm>
              <a:off x="2171700" y="5260543"/>
              <a:ext cx="133502" cy="190195"/>
            </a:xfrm>
            <a:prstGeom prst="rect">
              <a:avLst/>
            </a:prstGeom>
          </p:spPr>
        </p:pic>
        <p:sp>
          <p:nvSpPr>
            <p:cNvPr id="39" name="Text 27">
              <a:extLst>
                <a:ext uri="{FF2B5EF4-FFF2-40B4-BE49-F238E27FC236}">
                  <a16:creationId xmlns:a16="http://schemas.microsoft.com/office/drawing/2014/main" id="{C70BEDB0-19D8-943B-5B36-9C37494458EB}"/>
                </a:ext>
              </a:extLst>
            </p:cNvPr>
            <p:cNvSpPr txBox="1"/>
            <p:nvPr/>
          </p:nvSpPr>
          <p:spPr>
            <a:xfrm>
              <a:off x="2381098" y="5205679"/>
              <a:ext cx="886054"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Gentle Slope</a:t>
              </a:r>
              <a:endParaRPr lang="en-US" sz="800"/>
            </a:p>
          </p:txBody>
        </p:sp>
        <p:sp>
          <p:nvSpPr>
            <p:cNvPr id="40" name="Text 28">
              <a:extLst>
                <a:ext uri="{FF2B5EF4-FFF2-40B4-BE49-F238E27FC236}">
                  <a16:creationId xmlns:a16="http://schemas.microsoft.com/office/drawing/2014/main" id="{D7335245-2261-676A-9710-B238E9D8417F}"/>
                </a:ext>
              </a:extLst>
            </p:cNvPr>
            <p:cNvSpPr txBox="1"/>
            <p:nvPr/>
          </p:nvSpPr>
          <p:spPr>
            <a:xfrm>
              <a:off x="2381098" y="5362956"/>
              <a:ext cx="849478"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Eastward fall</a:t>
              </a:r>
              <a:endParaRPr lang="en-US" sz="800"/>
            </a:p>
          </p:txBody>
        </p:sp>
      </p:grpSp>
      <p:pic>
        <p:nvPicPr>
          <p:cNvPr id="41" name="Image 10" descr="preencoded.png">
            <a:extLst>
              <a:ext uri="{FF2B5EF4-FFF2-40B4-BE49-F238E27FC236}">
                <a16:creationId xmlns:a16="http://schemas.microsoft.com/office/drawing/2014/main" id="{5E088867-92EA-A5C2-2D68-D2B375898984}"/>
              </a:ext>
            </a:extLst>
          </p:cNvPr>
          <p:cNvPicPr>
            <a:picLocks noChangeAspect="1"/>
          </p:cNvPicPr>
          <p:nvPr/>
        </p:nvPicPr>
        <p:blipFill>
          <a:blip r:embed="rId13"/>
          <a:srcRect l="-6" r="-6"/>
          <a:stretch/>
        </p:blipFill>
        <p:spPr>
          <a:xfrm>
            <a:off x="9448495" y="914400"/>
            <a:ext cx="2438705" cy="1828800"/>
          </a:xfrm>
          <a:prstGeom prst="rect">
            <a:avLst/>
          </a:prstGeom>
        </p:spPr>
      </p:pic>
      <p:sp>
        <p:nvSpPr>
          <p:cNvPr id="42" name="Text 29">
            <a:extLst>
              <a:ext uri="{FF2B5EF4-FFF2-40B4-BE49-F238E27FC236}">
                <a16:creationId xmlns:a16="http://schemas.microsoft.com/office/drawing/2014/main" id="{BF36D732-82B8-10E1-095E-C97B943C30C4}"/>
              </a:ext>
            </a:extLst>
          </p:cNvPr>
          <p:cNvSpPr txBox="1"/>
          <p:nvPr/>
        </p:nvSpPr>
        <p:spPr>
          <a:xfrm>
            <a:off x="9677095" y="11045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Site Overview</a:t>
            </a:r>
            <a:endParaRPr lang="en-US" sz="1000"/>
          </a:p>
        </p:txBody>
      </p:sp>
      <p:sp>
        <p:nvSpPr>
          <p:cNvPr id="43" name="Shape 30">
            <a:extLst>
              <a:ext uri="{FF2B5EF4-FFF2-40B4-BE49-F238E27FC236}">
                <a16:creationId xmlns:a16="http://schemas.microsoft.com/office/drawing/2014/main" id="{0E9846A2-5B97-B0AE-D577-CD6960C428A9}"/>
              </a:ext>
            </a:extLst>
          </p:cNvPr>
          <p:cNvSpPr/>
          <p:nvPr/>
        </p:nvSpPr>
        <p:spPr>
          <a:xfrm>
            <a:off x="9677095" y="1601114"/>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4" name="Text 31">
            <a:extLst>
              <a:ext uri="{FF2B5EF4-FFF2-40B4-BE49-F238E27FC236}">
                <a16:creationId xmlns:a16="http://schemas.microsoft.com/office/drawing/2014/main" id="{440F40F6-1D53-E150-2D1F-CB2F74BF56E6}"/>
              </a:ext>
            </a:extLst>
          </p:cNvPr>
          <p:cNvSpPr txBox="1"/>
          <p:nvPr/>
        </p:nvSpPr>
        <p:spPr>
          <a:xfrm>
            <a:off x="9677095" y="1410005"/>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Total: 40 acres</a:t>
            </a:r>
            <a:endParaRPr lang="en-US" sz="900"/>
          </a:p>
        </p:txBody>
      </p:sp>
      <p:sp>
        <p:nvSpPr>
          <p:cNvPr id="45" name="Shape 32">
            <a:extLst>
              <a:ext uri="{FF2B5EF4-FFF2-40B4-BE49-F238E27FC236}">
                <a16:creationId xmlns:a16="http://schemas.microsoft.com/office/drawing/2014/main" id="{C9FE0A78-00DE-1186-A1E7-3A56436DE160}"/>
              </a:ext>
            </a:extLst>
          </p:cNvPr>
          <p:cNvSpPr/>
          <p:nvPr/>
        </p:nvSpPr>
        <p:spPr>
          <a:xfrm>
            <a:off x="9677095" y="1877263"/>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6" name="Text 33">
            <a:extLst>
              <a:ext uri="{FF2B5EF4-FFF2-40B4-BE49-F238E27FC236}">
                <a16:creationId xmlns:a16="http://schemas.microsoft.com/office/drawing/2014/main" id="{D324FC84-5421-19AC-5ED0-FB46B568C762}"/>
              </a:ext>
            </a:extLst>
          </p:cNvPr>
          <p:cNvSpPr txBox="1"/>
          <p:nvPr/>
        </p:nvSpPr>
        <p:spPr>
          <a:xfrm>
            <a:off x="9677095" y="1686154"/>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Orchard: 11 acres</a:t>
            </a:r>
            <a:endParaRPr lang="en-US" sz="900"/>
          </a:p>
        </p:txBody>
      </p:sp>
      <p:sp>
        <p:nvSpPr>
          <p:cNvPr id="47" name="Shape 34">
            <a:extLst>
              <a:ext uri="{FF2B5EF4-FFF2-40B4-BE49-F238E27FC236}">
                <a16:creationId xmlns:a16="http://schemas.microsoft.com/office/drawing/2014/main" id="{421427BA-B936-6DDF-A82A-3EF15306B07B}"/>
              </a:ext>
            </a:extLst>
          </p:cNvPr>
          <p:cNvSpPr/>
          <p:nvPr/>
        </p:nvSpPr>
        <p:spPr>
          <a:xfrm>
            <a:off x="9677095" y="2153412"/>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8" name="Text 35">
            <a:extLst>
              <a:ext uri="{FF2B5EF4-FFF2-40B4-BE49-F238E27FC236}">
                <a16:creationId xmlns:a16="http://schemas.microsoft.com/office/drawing/2014/main" id="{B40FD4D6-DD3C-F328-B06A-6FE79B63C4E0}"/>
              </a:ext>
            </a:extLst>
          </p:cNvPr>
          <p:cNvSpPr txBox="1"/>
          <p:nvPr/>
        </p:nvSpPr>
        <p:spPr>
          <a:xfrm>
            <a:off x="9677095" y="1962302"/>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Open: 11 acres</a:t>
            </a:r>
            <a:endParaRPr lang="en-US" sz="900"/>
          </a:p>
        </p:txBody>
      </p:sp>
      <p:sp>
        <p:nvSpPr>
          <p:cNvPr id="49" name="Shape 36">
            <a:extLst>
              <a:ext uri="{FF2B5EF4-FFF2-40B4-BE49-F238E27FC236}">
                <a16:creationId xmlns:a16="http://schemas.microsoft.com/office/drawing/2014/main" id="{F7B1ED80-1969-D31A-7E67-F77B9BA0F18D}"/>
              </a:ext>
            </a:extLst>
          </p:cNvPr>
          <p:cNvSpPr/>
          <p:nvPr/>
        </p:nvSpPr>
        <p:spPr>
          <a:xfrm>
            <a:off x="9677095" y="2429561"/>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50" name="Text 37">
            <a:extLst>
              <a:ext uri="{FF2B5EF4-FFF2-40B4-BE49-F238E27FC236}">
                <a16:creationId xmlns:a16="http://schemas.microsoft.com/office/drawing/2014/main" id="{3FD994CB-B69F-3B08-6AD6-90BEA53D894C}"/>
              </a:ext>
            </a:extLst>
          </p:cNvPr>
          <p:cNvSpPr txBox="1"/>
          <p:nvPr/>
        </p:nvSpPr>
        <p:spPr>
          <a:xfrm>
            <a:off x="9677095" y="2238451"/>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Woods: 16 acres</a:t>
            </a:r>
            <a:endParaRPr lang="en-US" sz="900"/>
          </a:p>
        </p:txBody>
      </p:sp>
      <p:sp>
        <p:nvSpPr>
          <p:cNvPr id="51" name="Text 38">
            <a:extLst>
              <a:ext uri="{FF2B5EF4-FFF2-40B4-BE49-F238E27FC236}">
                <a16:creationId xmlns:a16="http://schemas.microsoft.com/office/drawing/2014/main" id="{380F85DB-1D32-56E5-D11A-6747B61B2430}"/>
              </a:ext>
            </a:extLst>
          </p:cNvPr>
          <p:cNvSpPr txBox="1"/>
          <p:nvPr/>
        </p:nvSpPr>
        <p:spPr>
          <a:xfrm>
            <a:off x="9677095" y="2514600"/>
            <a:ext cx="201991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Road: 2 acres</a:t>
            </a:r>
            <a:endParaRPr lang="en-US" sz="900"/>
          </a:p>
        </p:txBody>
      </p:sp>
      <p:pic>
        <p:nvPicPr>
          <p:cNvPr id="52" name="Image 11" descr="preencoded.png">
            <a:extLst>
              <a:ext uri="{FF2B5EF4-FFF2-40B4-BE49-F238E27FC236}">
                <a16:creationId xmlns:a16="http://schemas.microsoft.com/office/drawing/2014/main" id="{930A1EBC-F5CF-462C-1CC9-4FD107E85E1B}"/>
              </a:ext>
            </a:extLst>
          </p:cNvPr>
          <p:cNvPicPr>
            <a:picLocks noChangeAspect="1"/>
          </p:cNvPicPr>
          <p:nvPr/>
        </p:nvPicPr>
        <p:blipFill>
          <a:blip r:embed="rId14"/>
          <a:srcRect t="-10" b="-10"/>
          <a:stretch/>
        </p:blipFill>
        <p:spPr>
          <a:xfrm>
            <a:off x="9448495" y="2857500"/>
            <a:ext cx="2438705" cy="1429207"/>
          </a:xfrm>
          <a:prstGeom prst="rect">
            <a:avLst/>
          </a:prstGeom>
        </p:spPr>
      </p:pic>
      <p:sp>
        <p:nvSpPr>
          <p:cNvPr id="53" name="Text 39">
            <a:extLst>
              <a:ext uri="{FF2B5EF4-FFF2-40B4-BE49-F238E27FC236}">
                <a16:creationId xmlns:a16="http://schemas.microsoft.com/office/drawing/2014/main" id="{EF329EC4-7B4D-59A8-3EF6-C6F6B7049155}"/>
              </a:ext>
            </a:extLst>
          </p:cNvPr>
          <p:cNvSpPr txBox="1"/>
          <p:nvPr/>
        </p:nvSpPr>
        <p:spPr>
          <a:xfrm>
            <a:off x="9677095" y="30476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Development Zones</a:t>
            </a:r>
            <a:endParaRPr lang="en-US" sz="1000"/>
          </a:p>
        </p:txBody>
      </p:sp>
      <p:sp>
        <p:nvSpPr>
          <p:cNvPr id="54" name="Shape 40">
            <a:extLst>
              <a:ext uri="{FF2B5EF4-FFF2-40B4-BE49-F238E27FC236}">
                <a16:creationId xmlns:a16="http://schemas.microsoft.com/office/drawing/2014/main" id="{9F40C2D0-EA3F-2CA2-8F2B-D1DF1D3A6999}"/>
              </a:ext>
            </a:extLst>
          </p:cNvPr>
          <p:cNvSpPr/>
          <p:nvPr/>
        </p:nvSpPr>
        <p:spPr>
          <a:xfrm>
            <a:off x="9677095" y="3381451"/>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55" name="Text 41">
            <a:extLst>
              <a:ext uri="{FF2B5EF4-FFF2-40B4-BE49-F238E27FC236}">
                <a16:creationId xmlns:a16="http://schemas.microsoft.com/office/drawing/2014/main" id="{1D489969-21AE-0662-11F5-0411E9720195}"/>
              </a:ext>
            </a:extLst>
          </p:cNvPr>
          <p:cNvSpPr txBox="1"/>
          <p:nvPr/>
        </p:nvSpPr>
        <p:spPr>
          <a:xfrm>
            <a:off x="9887407" y="3353105"/>
            <a:ext cx="1388059"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Active agriculture</a:t>
            </a:r>
            <a:endParaRPr lang="en-US" sz="900"/>
          </a:p>
        </p:txBody>
      </p:sp>
      <p:sp>
        <p:nvSpPr>
          <p:cNvPr id="56" name="Shape 42">
            <a:extLst>
              <a:ext uri="{FF2B5EF4-FFF2-40B4-BE49-F238E27FC236}">
                <a16:creationId xmlns:a16="http://schemas.microsoft.com/office/drawing/2014/main" id="{25565470-98EB-1191-C324-2F6AC35F3E07}"/>
              </a:ext>
            </a:extLst>
          </p:cNvPr>
          <p:cNvSpPr/>
          <p:nvPr/>
        </p:nvSpPr>
        <p:spPr>
          <a:xfrm>
            <a:off x="9677095" y="3648456"/>
            <a:ext cx="95098" cy="95098"/>
          </a:xfrm>
          <a:prstGeom prst="ellipse">
            <a:avLst/>
          </a:prstGeom>
          <a:solidFill>
            <a:srgbClr val="EAB308"/>
          </a:solidFill>
          <a:ln w="12700">
            <a:solidFill>
              <a:srgbClr val="FFFFFF">
                <a:alpha val="0"/>
              </a:srgbClr>
            </a:solidFill>
            <a:prstDash val="solid"/>
          </a:ln>
        </p:spPr>
        <p:txBody>
          <a:bodyPr/>
          <a:lstStyle/>
          <a:p>
            <a:endParaRPr lang="en-US"/>
          </a:p>
        </p:txBody>
      </p:sp>
      <p:sp>
        <p:nvSpPr>
          <p:cNvPr id="57" name="Text 43">
            <a:extLst>
              <a:ext uri="{FF2B5EF4-FFF2-40B4-BE49-F238E27FC236}">
                <a16:creationId xmlns:a16="http://schemas.microsoft.com/office/drawing/2014/main" id="{34B07D12-DDB0-4058-8C86-3A13619533F4}"/>
              </a:ext>
            </a:extLst>
          </p:cNvPr>
          <p:cNvSpPr txBox="1"/>
          <p:nvPr/>
        </p:nvSpPr>
        <p:spPr>
          <a:xfrm>
            <a:off x="9887407" y="3619195"/>
            <a:ext cx="924458"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Flexible use</a:t>
            </a:r>
            <a:endParaRPr lang="en-US" sz="900"/>
          </a:p>
        </p:txBody>
      </p:sp>
      <p:sp>
        <p:nvSpPr>
          <p:cNvPr id="58" name="Shape 44">
            <a:extLst>
              <a:ext uri="{FF2B5EF4-FFF2-40B4-BE49-F238E27FC236}">
                <a16:creationId xmlns:a16="http://schemas.microsoft.com/office/drawing/2014/main" id="{AD7B7C5A-0425-3DC6-E684-9F33324840B1}"/>
              </a:ext>
            </a:extLst>
          </p:cNvPr>
          <p:cNvSpPr/>
          <p:nvPr/>
        </p:nvSpPr>
        <p:spPr>
          <a:xfrm>
            <a:off x="9677095" y="3914546"/>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59" name="Text 45">
            <a:extLst>
              <a:ext uri="{FF2B5EF4-FFF2-40B4-BE49-F238E27FC236}">
                <a16:creationId xmlns:a16="http://schemas.microsoft.com/office/drawing/2014/main" id="{83AAB175-EEE0-1FF6-A65A-5522EEB87C11}"/>
              </a:ext>
            </a:extLst>
          </p:cNvPr>
          <p:cNvSpPr txBox="1"/>
          <p:nvPr/>
        </p:nvSpPr>
        <p:spPr>
          <a:xfrm>
            <a:off x="9887407" y="3886200"/>
            <a:ext cx="93726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Conservation</a:t>
            </a:r>
            <a:endParaRPr lang="en-US" sz="900"/>
          </a:p>
        </p:txBody>
      </p:sp>
      <p:pic>
        <p:nvPicPr>
          <p:cNvPr id="64" name="Image 14" descr="preencoded.png">
            <a:extLst>
              <a:ext uri="{FF2B5EF4-FFF2-40B4-BE49-F238E27FC236}">
                <a16:creationId xmlns:a16="http://schemas.microsoft.com/office/drawing/2014/main" id="{6F6DC224-5948-47E5-6755-7CB9900A5097}"/>
              </a:ext>
            </a:extLst>
          </p:cNvPr>
          <p:cNvPicPr>
            <a:picLocks noChangeAspect="1"/>
          </p:cNvPicPr>
          <p:nvPr/>
        </p:nvPicPr>
        <p:blipFill>
          <a:blip r:embed="rId15"/>
          <a:srcRect t="-26" b="-26"/>
          <a:stretch/>
        </p:blipFill>
        <p:spPr>
          <a:xfrm>
            <a:off x="0" y="0"/>
            <a:ext cx="12191695" cy="609905"/>
          </a:xfrm>
          <a:prstGeom prst="rect">
            <a:avLst/>
          </a:prstGeom>
        </p:spPr>
      </p:pic>
      <p:pic>
        <p:nvPicPr>
          <p:cNvPr id="65" name="Image 15" descr="preencoded.png">
            <a:extLst>
              <a:ext uri="{FF2B5EF4-FFF2-40B4-BE49-F238E27FC236}">
                <a16:creationId xmlns:a16="http://schemas.microsoft.com/office/drawing/2014/main" id="{27DF2FB4-4FEC-8CEA-1B92-A14CBC88374B}"/>
              </a:ext>
            </a:extLst>
          </p:cNvPr>
          <p:cNvPicPr>
            <a:picLocks noChangeAspect="1"/>
          </p:cNvPicPr>
          <p:nvPr/>
        </p:nvPicPr>
        <p:blipFill>
          <a:blip r:embed="rId16"/>
          <a:srcRect t="-18437" b="-18437"/>
          <a:stretch/>
        </p:blipFill>
        <p:spPr>
          <a:xfrm>
            <a:off x="304495" y="171907"/>
            <a:ext cx="219456" cy="267005"/>
          </a:xfrm>
          <a:prstGeom prst="rect">
            <a:avLst/>
          </a:prstGeom>
        </p:spPr>
      </p:pic>
      <p:sp>
        <p:nvSpPr>
          <p:cNvPr id="66" name="Text 48">
            <a:extLst>
              <a:ext uri="{FF2B5EF4-FFF2-40B4-BE49-F238E27FC236}">
                <a16:creationId xmlns:a16="http://schemas.microsoft.com/office/drawing/2014/main" id="{E3D5E7E3-F797-8318-0A6E-899F4FF65C52}"/>
              </a:ext>
            </a:extLst>
          </p:cNvPr>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a:solidFill>
                  <a:srgbClr val="FFFFFF"/>
                </a:solidFill>
                <a:latin typeface="Montserrat" pitchFamily="34" charset="0"/>
                <a:ea typeface="Montserrat" pitchFamily="34" charset="-122"/>
                <a:cs typeface="Montserrat" pitchFamily="34" charset="-120"/>
              </a:rPr>
              <a:t>Hypothetical 40-Acre Base Map</a:t>
            </a:r>
            <a:endParaRPr lang="en-US" sz="1300"/>
          </a:p>
        </p:txBody>
      </p:sp>
      <p:sp>
        <p:nvSpPr>
          <p:cNvPr id="67" name="Text 49">
            <a:extLst>
              <a:ext uri="{FF2B5EF4-FFF2-40B4-BE49-F238E27FC236}">
                <a16:creationId xmlns:a16="http://schemas.microsoft.com/office/drawing/2014/main" id="{E5466EB8-7438-74F0-3AFA-C9BB2117E14D}"/>
              </a:ext>
            </a:extLst>
          </p:cNvPr>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a:solidFill>
                  <a:srgbClr val="D1D5DB"/>
                </a:solidFill>
                <a:latin typeface="Montserrat" pitchFamily="34" charset="0"/>
                <a:ea typeface="Montserrat" pitchFamily="34" charset="-122"/>
                <a:cs typeface="Montserrat" pitchFamily="34" charset="-120"/>
              </a:rPr>
              <a:t>Existing Conditions &amp; Site Structure Analysis</a:t>
            </a:r>
            <a:endParaRPr lang="en-US" sz="900"/>
          </a:p>
        </p:txBody>
      </p:sp>
      <p:sp>
        <p:nvSpPr>
          <p:cNvPr id="68" name="Text 50">
            <a:extLst>
              <a:ext uri="{FF2B5EF4-FFF2-40B4-BE49-F238E27FC236}">
                <a16:creationId xmlns:a16="http://schemas.microsoft.com/office/drawing/2014/main" id="{BAF02409-B3FE-8B04-729D-7434D96FE25D}"/>
              </a:ext>
            </a:extLst>
          </p:cNvPr>
          <p:cNvSpPr txBox="1"/>
          <p:nvPr/>
        </p:nvSpPr>
        <p:spPr>
          <a:xfrm>
            <a:off x="8680399" y="209398"/>
            <a:ext cx="3206801" cy="219456"/>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Location:</a:t>
            </a:r>
            <a:r>
              <a:rPr lang="en-US" sz="1000">
                <a:solidFill>
                  <a:srgbClr val="FFFFFF"/>
                </a:solidFill>
                <a:latin typeface="Montserrat" pitchFamily="34" charset="0"/>
                <a:ea typeface="Montserrat" pitchFamily="34" charset="-122"/>
                <a:cs typeface="Montserrat" pitchFamily="34" charset="-120"/>
              </a:rPr>
              <a:t> Northwest Michigan</a:t>
            </a:r>
            <a:endParaRPr lang="en-US" sz="1000"/>
          </a:p>
        </p:txBody>
      </p:sp>
      <p:sp>
        <p:nvSpPr>
          <p:cNvPr id="69" name="Shape 51">
            <a:extLst>
              <a:ext uri="{FF2B5EF4-FFF2-40B4-BE49-F238E27FC236}">
                <a16:creationId xmlns:a16="http://schemas.microsoft.com/office/drawing/2014/main" id="{6404CD00-288B-C100-7586-B0A7D2AE8174}"/>
              </a:ext>
            </a:extLst>
          </p:cNvPr>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a:extLst>
              <a:ext uri="{FF2B5EF4-FFF2-40B4-BE49-F238E27FC236}">
                <a16:creationId xmlns:a16="http://schemas.microsoft.com/office/drawing/2014/main" id="{E359C74E-BBAB-7C28-DF7A-544F36AB1CA8}"/>
              </a:ext>
            </a:extLst>
          </p:cNvPr>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a:extLst>
              <a:ext uri="{FF2B5EF4-FFF2-40B4-BE49-F238E27FC236}">
                <a16:creationId xmlns:a16="http://schemas.microsoft.com/office/drawing/2014/main" id="{A78D87A1-F969-6A7A-8B20-1AA7AC45ABEB}"/>
              </a:ext>
            </a:extLst>
          </p:cNvPr>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a:extLst>
              <a:ext uri="{FF2B5EF4-FFF2-40B4-BE49-F238E27FC236}">
                <a16:creationId xmlns:a16="http://schemas.microsoft.com/office/drawing/2014/main" id="{51E505CD-3C30-092D-C5DB-8385556ECDFF}"/>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10</a:t>
            </a:fld>
            <a:endParaRPr lang="en-US" sz="800"/>
          </a:p>
        </p:txBody>
      </p:sp>
      <p:grpSp>
        <p:nvGrpSpPr>
          <p:cNvPr id="32" name="Group 31">
            <a:extLst>
              <a:ext uri="{FF2B5EF4-FFF2-40B4-BE49-F238E27FC236}">
                <a16:creationId xmlns:a16="http://schemas.microsoft.com/office/drawing/2014/main" id="{12FE33B6-9E34-F0A1-E349-CE25584FB438}"/>
              </a:ext>
            </a:extLst>
          </p:cNvPr>
          <p:cNvGrpSpPr/>
          <p:nvPr/>
        </p:nvGrpSpPr>
        <p:grpSpPr>
          <a:xfrm>
            <a:off x="6048632" y="932935"/>
            <a:ext cx="2143903" cy="5270157"/>
            <a:chOff x="6048632" y="932935"/>
            <a:chExt cx="2143903" cy="5270157"/>
          </a:xfrm>
        </p:grpSpPr>
        <p:sp>
          <p:nvSpPr>
            <p:cNvPr id="22" name="Freeform: Shape 21">
              <a:extLst>
                <a:ext uri="{FF2B5EF4-FFF2-40B4-BE49-F238E27FC236}">
                  <a16:creationId xmlns:a16="http://schemas.microsoft.com/office/drawing/2014/main" id="{49BA59D8-9815-8D9C-DBD7-74C66B4BFBB7}"/>
                </a:ext>
              </a:extLst>
            </p:cNvPr>
            <p:cNvSpPr/>
            <p:nvPr/>
          </p:nvSpPr>
          <p:spPr>
            <a:xfrm>
              <a:off x="6048632" y="932935"/>
              <a:ext cx="2143903" cy="5270157"/>
            </a:xfrm>
            <a:custGeom>
              <a:avLst/>
              <a:gdLst>
                <a:gd name="csX0" fmla="*/ 0 w 2143903"/>
                <a:gd name="csY0" fmla="*/ 5270157 h 5270157"/>
                <a:gd name="csX1" fmla="*/ 24714 w 2143903"/>
                <a:gd name="csY1" fmla="*/ 5239265 h 5270157"/>
                <a:gd name="csX2" fmla="*/ 43249 w 2143903"/>
                <a:gd name="csY2" fmla="*/ 5208373 h 5270157"/>
                <a:gd name="csX3" fmla="*/ 67963 w 2143903"/>
                <a:gd name="csY3" fmla="*/ 5183660 h 5270157"/>
                <a:gd name="csX4" fmla="*/ 92676 w 2143903"/>
                <a:gd name="csY4" fmla="*/ 5115697 h 5270157"/>
                <a:gd name="csX5" fmla="*/ 129746 w 2143903"/>
                <a:gd name="csY5" fmla="*/ 5053914 h 5270157"/>
                <a:gd name="csX6" fmla="*/ 154460 w 2143903"/>
                <a:gd name="csY6" fmla="*/ 5029200 h 5270157"/>
                <a:gd name="csX7" fmla="*/ 185352 w 2143903"/>
                <a:gd name="csY7" fmla="*/ 4967416 h 5270157"/>
                <a:gd name="csX8" fmla="*/ 191530 w 2143903"/>
                <a:gd name="csY8" fmla="*/ 4948881 h 5270157"/>
                <a:gd name="csX9" fmla="*/ 210065 w 2143903"/>
                <a:gd name="csY9" fmla="*/ 4936524 h 5270157"/>
                <a:gd name="csX10" fmla="*/ 278027 w 2143903"/>
                <a:gd name="csY10" fmla="*/ 4874741 h 5270157"/>
                <a:gd name="csX11" fmla="*/ 290384 w 2143903"/>
                <a:gd name="csY11" fmla="*/ 4856206 h 5270157"/>
                <a:gd name="csX12" fmla="*/ 327454 w 2143903"/>
                <a:gd name="csY12" fmla="*/ 4831492 h 5270157"/>
                <a:gd name="csX13" fmla="*/ 389238 w 2143903"/>
                <a:gd name="csY13" fmla="*/ 4800600 h 5270157"/>
                <a:gd name="csX14" fmla="*/ 426309 w 2143903"/>
                <a:gd name="csY14" fmla="*/ 4757351 h 5270157"/>
                <a:gd name="csX15" fmla="*/ 463379 w 2143903"/>
                <a:gd name="csY15" fmla="*/ 4695568 h 5270157"/>
                <a:gd name="csX16" fmla="*/ 469557 w 2143903"/>
                <a:gd name="csY16" fmla="*/ 4652319 h 5270157"/>
                <a:gd name="csX17" fmla="*/ 488092 w 2143903"/>
                <a:gd name="csY17" fmla="*/ 4615249 h 5270157"/>
                <a:gd name="csX18" fmla="*/ 518984 w 2143903"/>
                <a:gd name="csY18" fmla="*/ 4547287 h 5270157"/>
                <a:gd name="csX19" fmla="*/ 543698 w 2143903"/>
                <a:gd name="csY19" fmla="*/ 4516395 h 5270157"/>
                <a:gd name="csX20" fmla="*/ 586946 w 2143903"/>
                <a:gd name="csY20" fmla="*/ 4442254 h 5270157"/>
                <a:gd name="csX21" fmla="*/ 605482 w 2143903"/>
                <a:gd name="csY21" fmla="*/ 4374292 h 5270157"/>
                <a:gd name="csX22" fmla="*/ 611660 w 2143903"/>
                <a:gd name="csY22" fmla="*/ 4312508 h 5270157"/>
                <a:gd name="csX23" fmla="*/ 617838 w 2143903"/>
                <a:gd name="csY23" fmla="*/ 4275438 h 5270157"/>
                <a:gd name="csX24" fmla="*/ 630195 w 2143903"/>
                <a:gd name="csY24" fmla="*/ 4195119 h 5270157"/>
                <a:gd name="csX25" fmla="*/ 642552 w 2143903"/>
                <a:gd name="csY25" fmla="*/ 4158049 h 5270157"/>
                <a:gd name="csX26" fmla="*/ 654909 w 2143903"/>
                <a:gd name="csY26" fmla="*/ 4083908 h 5270157"/>
                <a:gd name="csX27" fmla="*/ 685800 w 2143903"/>
                <a:gd name="csY27" fmla="*/ 3985054 h 5270157"/>
                <a:gd name="csX28" fmla="*/ 704336 w 2143903"/>
                <a:gd name="csY28" fmla="*/ 3886200 h 5270157"/>
                <a:gd name="csX29" fmla="*/ 729049 w 2143903"/>
                <a:gd name="csY29" fmla="*/ 3805881 h 5270157"/>
                <a:gd name="csX30" fmla="*/ 735227 w 2143903"/>
                <a:gd name="csY30" fmla="*/ 3781168 h 5270157"/>
                <a:gd name="csX31" fmla="*/ 766119 w 2143903"/>
                <a:gd name="csY31" fmla="*/ 3713206 h 5270157"/>
                <a:gd name="csX32" fmla="*/ 772298 w 2143903"/>
                <a:gd name="csY32" fmla="*/ 3688492 h 5270157"/>
                <a:gd name="csX33" fmla="*/ 790833 w 2143903"/>
                <a:gd name="csY33" fmla="*/ 3657600 h 5270157"/>
                <a:gd name="csX34" fmla="*/ 821725 w 2143903"/>
                <a:gd name="csY34" fmla="*/ 3577281 h 5270157"/>
                <a:gd name="csX35" fmla="*/ 858795 w 2143903"/>
                <a:gd name="csY35" fmla="*/ 3521676 h 5270157"/>
                <a:gd name="csX36" fmla="*/ 883509 w 2143903"/>
                <a:gd name="csY36" fmla="*/ 3472249 h 5270157"/>
                <a:gd name="csX37" fmla="*/ 914400 w 2143903"/>
                <a:gd name="csY37" fmla="*/ 3385751 h 5270157"/>
                <a:gd name="csX38" fmla="*/ 951471 w 2143903"/>
                <a:gd name="csY38" fmla="*/ 3268362 h 5270157"/>
                <a:gd name="csX39" fmla="*/ 963827 w 2143903"/>
                <a:gd name="csY39" fmla="*/ 3157151 h 5270157"/>
                <a:gd name="csX40" fmla="*/ 926757 w 2143903"/>
                <a:gd name="csY40" fmla="*/ 3008870 h 5270157"/>
                <a:gd name="csX41" fmla="*/ 889687 w 2143903"/>
                <a:gd name="csY41" fmla="*/ 2953265 h 5270157"/>
                <a:gd name="csX42" fmla="*/ 877330 w 2143903"/>
                <a:gd name="csY42" fmla="*/ 2928551 h 5270157"/>
                <a:gd name="csX43" fmla="*/ 858795 w 2143903"/>
                <a:gd name="csY43" fmla="*/ 2903838 h 5270157"/>
                <a:gd name="csX44" fmla="*/ 809368 w 2143903"/>
                <a:gd name="csY44" fmla="*/ 2798806 h 5270157"/>
                <a:gd name="csX45" fmla="*/ 803190 w 2143903"/>
                <a:gd name="csY45" fmla="*/ 2774092 h 5270157"/>
                <a:gd name="csX46" fmla="*/ 797011 w 2143903"/>
                <a:gd name="csY46" fmla="*/ 2724665 h 5270157"/>
                <a:gd name="csX47" fmla="*/ 803190 w 2143903"/>
                <a:gd name="csY47" fmla="*/ 2588741 h 5270157"/>
                <a:gd name="csX48" fmla="*/ 815546 w 2143903"/>
                <a:gd name="csY48" fmla="*/ 2551670 h 5270157"/>
                <a:gd name="csX49" fmla="*/ 846438 w 2143903"/>
                <a:gd name="csY49" fmla="*/ 2483708 h 5270157"/>
                <a:gd name="csX50" fmla="*/ 877330 w 2143903"/>
                <a:gd name="csY50" fmla="*/ 2452816 h 5270157"/>
                <a:gd name="csX51" fmla="*/ 926757 w 2143903"/>
                <a:gd name="csY51" fmla="*/ 2384854 h 5270157"/>
                <a:gd name="csX52" fmla="*/ 988541 w 2143903"/>
                <a:gd name="csY52" fmla="*/ 2323070 h 5270157"/>
                <a:gd name="csX53" fmla="*/ 1037968 w 2143903"/>
                <a:gd name="csY53" fmla="*/ 2242751 h 5270157"/>
                <a:gd name="csX54" fmla="*/ 1068860 w 2143903"/>
                <a:gd name="csY54" fmla="*/ 2205681 h 5270157"/>
                <a:gd name="csX55" fmla="*/ 1087395 w 2143903"/>
                <a:gd name="csY55" fmla="*/ 2168611 h 5270157"/>
                <a:gd name="csX56" fmla="*/ 1112109 w 2143903"/>
                <a:gd name="csY56" fmla="*/ 2150076 h 5270157"/>
                <a:gd name="csX57" fmla="*/ 1241854 w 2143903"/>
                <a:gd name="csY57" fmla="*/ 2007973 h 5270157"/>
                <a:gd name="csX58" fmla="*/ 1266568 w 2143903"/>
                <a:gd name="csY58" fmla="*/ 1970903 h 5270157"/>
                <a:gd name="csX59" fmla="*/ 1285103 w 2143903"/>
                <a:gd name="csY59" fmla="*/ 1940011 h 5270157"/>
                <a:gd name="csX60" fmla="*/ 1309817 w 2143903"/>
                <a:gd name="csY60" fmla="*/ 1909119 h 5270157"/>
                <a:gd name="csX61" fmla="*/ 1340709 w 2143903"/>
                <a:gd name="csY61" fmla="*/ 1865870 h 5270157"/>
                <a:gd name="csX62" fmla="*/ 1396314 w 2143903"/>
                <a:gd name="csY62" fmla="*/ 1797908 h 5270157"/>
                <a:gd name="csX63" fmla="*/ 1427206 w 2143903"/>
                <a:gd name="csY63" fmla="*/ 1742303 h 5270157"/>
                <a:gd name="csX64" fmla="*/ 1433384 w 2143903"/>
                <a:gd name="csY64" fmla="*/ 1705233 h 5270157"/>
                <a:gd name="csX65" fmla="*/ 1439563 w 2143903"/>
                <a:gd name="csY65" fmla="*/ 1674341 h 5270157"/>
                <a:gd name="csX66" fmla="*/ 1451919 w 2143903"/>
                <a:gd name="csY66" fmla="*/ 1563130 h 5270157"/>
                <a:gd name="csX67" fmla="*/ 1458098 w 2143903"/>
                <a:gd name="csY67" fmla="*/ 1526060 h 5270157"/>
                <a:gd name="csX68" fmla="*/ 1464276 w 2143903"/>
                <a:gd name="csY68" fmla="*/ 1470454 h 5270157"/>
                <a:gd name="csX69" fmla="*/ 1501346 w 2143903"/>
                <a:gd name="csY69" fmla="*/ 1383957 h 5270157"/>
                <a:gd name="csX70" fmla="*/ 1532238 w 2143903"/>
                <a:gd name="csY70" fmla="*/ 1278924 h 5270157"/>
                <a:gd name="csX71" fmla="*/ 1569309 w 2143903"/>
                <a:gd name="csY71" fmla="*/ 1167714 h 5270157"/>
                <a:gd name="csX72" fmla="*/ 1587844 w 2143903"/>
                <a:gd name="csY72" fmla="*/ 1130643 h 5270157"/>
                <a:gd name="csX73" fmla="*/ 1618736 w 2143903"/>
                <a:gd name="csY73" fmla="*/ 1056503 h 5270157"/>
                <a:gd name="csX74" fmla="*/ 1661984 w 2143903"/>
                <a:gd name="csY74" fmla="*/ 1019433 h 5270157"/>
                <a:gd name="csX75" fmla="*/ 1686698 w 2143903"/>
                <a:gd name="csY75" fmla="*/ 982362 h 5270157"/>
                <a:gd name="csX76" fmla="*/ 1711411 w 2143903"/>
                <a:gd name="csY76" fmla="*/ 932935 h 5270157"/>
                <a:gd name="csX77" fmla="*/ 1723768 w 2143903"/>
                <a:gd name="csY77" fmla="*/ 821724 h 5270157"/>
                <a:gd name="csX78" fmla="*/ 1729946 w 2143903"/>
                <a:gd name="csY78" fmla="*/ 531341 h 5270157"/>
                <a:gd name="csX79" fmla="*/ 1767017 w 2143903"/>
                <a:gd name="csY79" fmla="*/ 481914 h 5270157"/>
                <a:gd name="csX80" fmla="*/ 1797909 w 2143903"/>
                <a:gd name="csY80" fmla="*/ 444843 h 5270157"/>
                <a:gd name="csX81" fmla="*/ 1884406 w 2143903"/>
                <a:gd name="csY81" fmla="*/ 376881 h 5270157"/>
                <a:gd name="csX82" fmla="*/ 1933833 w 2143903"/>
                <a:gd name="csY82" fmla="*/ 333633 h 5270157"/>
                <a:gd name="csX83" fmla="*/ 1977082 w 2143903"/>
                <a:gd name="csY83" fmla="*/ 278027 h 5270157"/>
                <a:gd name="csX84" fmla="*/ 2026509 w 2143903"/>
                <a:gd name="csY84" fmla="*/ 216243 h 5270157"/>
                <a:gd name="csX85" fmla="*/ 2100649 w 2143903"/>
                <a:gd name="csY85" fmla="*/ 135924 h 5270157"/>
                <a:gd name="csX86" fmla="*/ 2106827 w 2143903"/>
                <a:gd name="csY86" fmla="*/ 117389 h 5270157"/>
                <a:gd name="csX87" fmla="*/ 2119184 w 2143903"/>
                <a:gd name="csY87" fmla="*/ 74141 h 5270157"/>
                <a:gd name="csX88" fmla="*/ 2131541 w 2143903"/>
                <a:gd name="csY88" fmla="*/ 43249 h 5270157"/>
                <a:gd name="csX89" fmla="*/ 2143898 w 2143903"/>
                <a:gd name="csY89" fmla="*/ 0 h 52701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Lst>
              <a:rect l="l" t="t" r="r" b="b"/>
              <a:pathLst>
                <a:path w="2143903" h="5270157">
                  <a:moveTo>
                    <a:pt x="0" y="5270157"/>
                  </a:moveTo>
                  <a:cubicBezTo>
                    <a:pt x="8238" y="5259860"/>
                    <a:pt x="17152" y="5250068"/>
                    <a:pt x="24714" y="5239265"/>
                  </a:cubicBezTo>
                  <a:cubicBezTo>
                    <a:pt x="31601" y="5229427"/>
                    <a:pt x="35876" y="5217852"/>
                    <a:pt x="43249" y="5208373"/>
                  </a:cubicBezTo>
                  <a:cubicBezTo>
                    <a:pt x="50402" y="5199177"/>
                    <a:pt x="59725" y="5191898"/>
                    <a:pt x="67963" y="5183660"/>
                  </a:cubicBezTo>
                  <a:cubicBezTo>
                    <a:pt x="72610" y="5169718"/>
                    <a:pt x="85031" y="5130031"/>
                    <a:pt x="92676" y="5115697"/>
                  </a:cubicBezTo>
                  <a:cubicBezTo>
                    <a:pt x="103978" y="5094506"/>
                    <a:pt x="112763" y="5070897"/>
                    <a:pt x="129746" y="5053914"/>
                  </a:cubicBezTo>
                  <a:cubicBezTo>
                    <a:pt x="137984" y="5045676"/>
                    <a:pt x="147307" y="5038396"/>
                    <a:pt x="154460" y="5029200"/>
                  </a:cubicBezTo>
                  <a:cubicBezTo>
                    <a:pt x="169815" y="5009457"/>
                    <a:pt x="176742" y="4990377"/>
                    <a:pt x="185352" y="4967416"/>
                  </a:cubicBezTo>
                  <a:cubicBezTo>
                    <a:pt x="187639" y="4961318"/>
                    <a:pt x="187462" y="4953966"/>
                    <a:pt x="191530" y="4948881"/>
                  </a:cubicBezTo>
                  <a:cubicBezTo>
                    <a:pt x="196169" y="4943083"/>
                    <a:pt x="204571" y="4941519"/>
                    <a:pt x="210065" y="4936524"/>
                  </a:cubicBezTo>
                  <a:cubicBezTo>
                    <a:pt x="285242" y="4868181"/>
                    <a:pt x="233572" y="4904376"/>
                    <a:pt x="278027" y="4874741"/>
                  </a:cubicBezTo>
                  <a:cubicBezTo>
                    <a:pt x="282146" y="4868563"/>
                    <a:pt x="284796" y="4861096"/>
                    <a:pt x="290384" y="4856206"/>
                  </a:cubicBezTo>
                  <a:cubicBezTo>
                    <a:pt x="301560" y="4846427"/>
                    <a:pt x="314925" y="4839465"/>
                    <a:pt x="327454" y="4831492"/>
                  </a:cubicBezTo>
                  <a:cubicBezTo>
                    <a:pt x="361638" y="4809738"/>
                    <a:pt x="352939" y="4815120"/>
                    <a:pt x="389238" y="4800600"/>
                  </a:cubicBezTo>
                  <a:cubicBezTo>
                    <a:pt x="406983" y="4782855"/>
                    <a:pt x="412043" y="4779543"/>
                    <a:pt x="426309" y="4757351"/>
                  </a:cubicBezTo>
                  <a:cubicBezTo>
                    <a:pt x="439296" y="4737149"/>
                    <a:pt x="463379" y="4695568"/>
                    <a:pt x="463379" y="4695568"/>
                  </a:cubicBezTo>
                  <a:cubicBezTo>
                    <a:pt x="465438" y="4681152"/>
                    <a:pt x="465274" y="4666238"/>
                    <a:pt x="469557" y="4652319"/>
                  </a:cubicBezTo>
                  <a:cubicBezTo>
                    <a:pt x="473620" y="4639115"/>
                    <a:pt x="482375" y="4627826"/>
                    <a:pt x="488092" y="4615249"/>
                  </a:cubicBezTo>
                  <a:cubicBezTo>
                    <a:pt x="501065" y="4586708"/>
                    <a:pt x="501113" y="4575370"/>
                    <a:pt x="518984" y="4547287"/>
                  </a:cubicBezTo>
                  <a:cubicBezTo>
                    <a:pt x="526064" y="4536162"/>
                    <a:pt x="536534" y="4527467"/>
                    <a:pt x="543698" y="4516395"/>
                  </a:cubicBezTo>
                  <a:cubicBezTo>
                    <a:pt x="559241" y="4492374"/>
                    <a:pt x="586946" y="4442254"/>
                    <a:pt x="586946" y="4442254"/>
                  </a:cubicBezTo>
                  <a:cubicBezTo>
                    <a:pt x="593125" y="4419600"/>
                    <a:pt x="601088" y="4397359"/>
                    <a:pt x="605482" y="4374292"/>
                  </a:cubicBezTo>
                  <a:cubicBezTo>
                    <a:pt x="609355" y="4353960"/>
                    <a:pt x="609093" y="4333046"/>
                    <a:pt x="611660" y="4312508"/>
                  </a:cubicBezTo>
                  <a:cubicBezTo>
                    <a:pt x="613214" y="4300078"/>
                    <a:pt x="616066" y="4287839"/>
                    <a:pt x="617838" y="4275438"/>
                  </a:cubicBezTo>
                  <a:cubicBezTo>
                    <a:pt x="621594" y="4249143"/>
                    <a:pt x="623117" y="4221072"/>
                    <a:pt x="630195" y="4195119"/>
                  </a:cubicBezTo>
                  <a:cubicBezTo>
                    <a:pt x="633622" y="4182553"/>
                    <a:pt x="638433" y="4170406"/>
                    <a:pt x="642552" y="4158049"/>
                  </a:cubicBezTo>
                  <a:cubicBezTo>
                    <a:pt x="646671" y="4133335"/>
                    <a:pt x="649106" y="4108281"/>
                    <a:pt x="654909" y="4083908"/>
                  </a:cubicBezTo>
                  <a:cubicBezTo>
                    <a:pt x="684516" y="3959557"/>
                    <a:pt x="663218" y="4088929"/>
                    <a:pt x="685800" y="3985054"/>
                  </a:cubicBezTo>
                  <a:cubicBezTo>
                    <a:pt x="692922" y="3952294"/>
                    <a:pt x="693735" y="3918005"/>
                    <a:pt x="704336" y="3886200"/>
                  </a:cubicBezTo>
                  <a:cubicBezTo>
                    <a:pt x="717970" y="3845295"/>
                    <a:pt x="717100" y="3849695"/>
                    <a:pt x="729049" y="3805881"/>
                  </a:cubicBezTo>
                  <a:cubicBezTo>
                    <a:pt x="731283" y="3797689"/>
                    <a:pt x="732542" y="3789223"/>
                    <a:pt x="735227" y="3781168"/>
                  </a:cubicBezTo>
                  <a:cubicBezTo>
                    <a:pt x="754085" y="3724593"/>
                    <a:pt x="740917" y="3776210"/>
                    <a:pt x="766119" y="3713206"/>
                  </a:cubicBezTo>
                  <a:cubicBezTo>
                    <a:pt x="769273" y="3705322"/>
                    <a:pt x="768849" y="3696252"/>
                    <a:pt x="772298" y="3688492"/>
                  </a:cubicBezTo>
                  <a:cubicBezTo>
                    <a:pt x="777175" y="3677518"/>
                    <a:pt x="785864" y="3668532"/>
                    <a:pt x="790833" y="3657600"/>
                  </a:cubicBezTo>
                  <a:cubicBezTo>
                    <a:pt x="844663" y="3539174"/>
                    <a:pt x="754091" y="3712551"/>
                    <a:pt x="821725" y="3577281"/>
                  </a:cubicBezTo>
                  <a:cubicBezTo>
                    <a:pt x="857774" y="3505183"/>
                    <a:pt x="822580" y="3583758"/>
                    <a:pt x="858795" y="3521676"/>
                  </a:cubicBezTo>
                  <a:cubicBezTo>
                    <a:pt x="868077" y="3505765"/>
                    <a:pt x="875719" y="3488941"/>
                    <a:pt x="883509" y="3472249"/>
                  </a:cubicBezTo>
                  <a:cubicBezTo>
                    <a:pt x="912691" y="3409715"/>
                    <a:pt x="893203" y="3449342"/>
                    <a:pt x="914400" y="3385751"/>
                  </a:cubicBezTo>
                  <a:cubicBezTo>
                    <a:pt x="927594" y="3346168"/>
                    <a:pt x="946010" y="3310230"/>
                    <a:pt x="951471" y="3268362"/>
                  </a:cubicBezTo>
                  <a:cubicBezTo>
                    <a:pt x="956295" y="3231377"/>
                    <a:pt x="963827" y="3157151"/>
                    <a:pt x="963827" y="3157151"/>
                  </a:cubicBezTo>
                  <a:cubicBezTo>
                    <a:pt x="951167" y="3089630"/>
                    <a:pt x="952278" y="3064165"/>
                    <a:pt x="926757" y="3008870"/>
                  </a:cubicBezTo>
                  <a:cubicBezTo>
                    <a:pt x="909830" y="2972194"/>
                    <a:pt x="909505" y="2984974"/>
                    <a:pt x="889687" y="2953265"/>
                  </a:cubicBezTo>
                  <a:cubicBezTo>
                    <a:pt x="884806" y="2945455"/>
                    <a:pt x="882211" y="2936361"/>
                    <a:pt x="877330" y="2928551"/>
                  </a:cubicBezTo>
                  <a:cubicBezTo>
                    <a:pt x="871873" y="2919819"/>
                    <a:pt x="863843" y="2912813"/>
                    <a:pt x="858795" y="2903838"/>
                  </a:cubicBezTo>
                  <a:cubicBezTo>
                    <a:pt x="847467" y="2883700"/>
                    <a:pt x="819664" y="2829694"/>
                    <a:pt x="809368" y="2798806"/>
                  </a:cubicBezTo>
                  <a:cubicBezTo>
                    <a:pt x="806683" y="2790750"/>
                    <a:pt x="804586" y="2782468"/>
                    <a:pt x="803190" y="2774092"/>
                  </a:cubicBezTo>
                  <a:cubicBezTo>
                    <a:pt x="800460" y="2757714"/>
                    <a:pt x="799071" y="2741141"/>
                    <a:pt x="797011" y="2724665"/>
                  </a:cubicBezTo>
                  <a:cubicBezTo>
                    <a:pt x="799071" y="2679357"/>
                    <a:pt x="798358" y="2633838"/>
                    <a:pt x="803190" y="2588741"/>
                  </a:cubicBezTo>
                  <a:cubicBezTo>
                    <a:pt x="804578" y="2575790"/>
                    <a:pt x="811095" y="2563911"/>
                    <a:pt x="815546" y="2551670"/>
                  </a:cubicBezTo>
                  <a:cubicBezTo>
                    <a:pt x="821279" y="2535903"/>
                    <a:pt x="837587" y="2495879"/>
                    <a:pt x="846438" y="2483708"/>
                  </a:cubicBezTo>
                  <a:cubicBezTo>
                    <a:pt x="855003" y="2471931"/>
                    <a:pt x="868108" y="2464087"/>
                    <a:pt x="877330" y="2452816"/>
                  </a:cubicBezTo>
                  <a:cubicBezTo>
                    <a:pt x="906322" y="2417382"/>
                    <a:pt x="895464" y="2416147"/>
                    <a:pt x="926757" y="2384854"/>
                  </a:cubicBezTo>
                  <a:cubicBezTo>
                    <a:pt x="983384" y="2328227"/>
                    <a:pt x="933137" y="2396943"/>
                    <a:pt x="988541" y="2323070"/>
                  </a:cubicBezTo>
                  <a:cubicBezTo>
                    <a:pt x="1050495" y="2240464"/>
                    <a:pt x="974546" y="2334360"/>
                    <a:pt x="1037968" y="2242751"/>
                  </a:cubicBezTo>
                  <a:cubicBezTo>
                    <a:pt x="1047124" y="2229526"/>
                    <a:pt x="1059938" y="2219064"/>
                    <a:pt x="1068860" y="2205681"/>
                  </a:cubicBezTo>
                  <a:cubicBezTo>
                    <a:pt x="1076523" y="2194186"/>
                    <a:pt x="1078913" y="2179516"/>
                    <a:pt x="1087395" y="2168611"/>
                  </a:cubicBezTo>
                  <a:cubicBezTo>
                    <a:pt x="1093717" y="2160483"/>
                    <a:pt x="1104542" y="2157061"/>
                    <a:pt x="1112109" y="2150076"/>
                  </a:cubicBezTo>
                  <a:cubicBezTo>
                    <a:pt x="1147198" y="2117686"/>
                    <a:pt x="1219276" y="2041839"/>
                    <a:pt x="1241854" y="2007973"/>
                  </a:cubicBezTo>
                  <a:cubicBezTo>
                    <a:pt x="1250092" y="1995616"/>
                    <a:pt x="1258595" y="1983432"/>
                    <a:pt x="1266568" y="1970903"/>
                  </a:cubicBezTo>
                  <a:cubicBezTo>
                    <a:pt x="1273015" y="1960772"/>
                    <a:pt x="1278216" y="1949849"/>
                    <a:pt x="1285103" y="1940011"/>
                  </a:cubicBezTo>
                  <a:cubicBezTo>
                    <a:pt x="1292665" y="1929208"/>
                    <a:pt x="1301905" y="1919669"/>
                    <a:pt x="1309817" y="1909119"/>
                  </a:cubicBezTo>
                  <a:cubicBezTo>
                    <a:pt x="1320447" y="1894946"/>
                    <a:pt x="1329764" y="1879801"/>
                    <a:pt x="1340709" y="1865870"/>
                  </a:cubicBezTo>
                  <a:cubicBezTo>
                    <a:pt x="1344450" y="1861108"/>
                    <a:pt x="1388097" y="1812699"/>
                    <a:pt x="1396314" y="1797908"/>
                  </a:cubicBezTo>
                  <a:cubicBezTo>
                    <a:pt x="1436764" y="1725098"/>
                    <a:pt x="1379484" y="1805931"/>
                    <a:pt x="1427206" y="1742303"/>
                  </a:cubicBezTo>
                  <a:cubicBezTo>
                    <a:pt x="1429265" y="1729946"/>
                    <a:pt x="1431143" y="1717558"/>
                    <a:pt x="1433384" y="1705233"/>
                  </a:cubicBezTo>
                  <a:cubicBezTo>
                    <a:pt x="1435263" y="1694901"/>
                    <a:pt x="1437966" y="1684720"/>
                    <a:pt x="1439563" y="1674341"/>
                  </a:cubicBezTo>
                  <a:cubicBezTo>
                    <a:pt x="1447938" y="1619904"/>
                    <a:pt x="1444550" y="1622080"/>
                    <a:pt x="1451919" y="1563130"/>
                  </a:cubicBezTo>
                  <a:cubicBezTo>
                    <a:pt x="1453473" y="1550700"/>
                    <a:pt x="1456442" y="1538477"/>
                    <a:pt x="1458098" y="1526060"/>
                  </a:cubicBezTo>
                  <a:cubicBezTo>
                    <a:pt x="1460563" y="1507574"/>
                    <a:pt x="1458846" y="1488295"/>
                    <a:pt x="1464276" y="1470454"/>
                  </a:cubicBezTo>
                  <a:cubicBezTo>
                    <a:pt x="1473409" y="1440444"/>
                    <a:pt x="1494541" y="1414579"/>
                    <a:pt x="1501346" y="1383957"/>
                  </a:cubicBezTo>
                  <a:cubicBezTo>
                    <a:pt x="1535649" y="1229594"/>
                    <a:pt x="1490236" y="1421731"/>
                    <a:pt x="1532238" y="1278924"/>
                  </a:cubicBezTo>
                  <a:cubicBezTo>
                    <a:pt x="1561071" y="1180893"/>
                    <a:pt x="1523983" y="1264840"/>
                    <a:pt x="1569309" y="1167714"/>
                  </a:cubicBezTo>
                  <a:cubicBezTo>
                    <a:pt x="1575151" y="1155195"/>
                    <a:pt x="1582531" y="1143396"/>
                    <a:pt x="1587844" y="1130643"/>
                  </a:cubicBezTo>
                  <a:cubicBezTo>
                    <a:pt x="1597623" y="1107174"/>
                    <a:pt x="1601742" y="1076895"/>
                    <a:pt x="1618736" y="1056503"/>
                  </a:cubicBezTo>
                  <a:cubicBezTo>
                    <a:pt x="1630891" y="1041917"/>
                    <a:pt x="1649154" y="1033429"/>
                    <a:pt x="1661984" y="1019433"/>
                  </a:cubicBezTo>
                  <a:cubicBezTo>
                    <a:pt x="1672019" y="1008485"/>
                    <a:pt x="1679330" y="995257"/>
                    <a:pt x="1686698" y="982362"/>
                  </a:cubicBezTo>
                  <a:cubicBezTo>
                    <a:pt x="1695837" y="966369"/>
                    <a:pt x="1711411" y="932935"/>
                    <a:pt x="1711411" y="932935"/>
                  </a:cubicBezTo>
                  <a:cubicBezTo>
                    <a:pt x="1716881" y="894648"/>
                    <a:pt x="1722405" y="861264"/>
                    <a:pt x="1723768" y="821724"/>
                  </a:cubicBezTo>
                  <a:cubicBezTo>
                    <a:pt x="1727104" y="724965"/>
                    <a:pt x="1724261" y="627990"/>
                    <a:pt x="1729946" y="531341"/>
                  </a:cubicBezTo>
                  <a:cubicBezTo>
                    <a:pt x="1731101" y="511698"/>
                    <a:pt x="1756549" y="493545"/>
                    <a:pt x="1767017" y="481914"/>
                  </a:cubicBezTo>
                  <a:cubicBezTo>
                    <a:pt x="1777777" y="469958"/>
                    <a:pt x="1786535" y="456217"/>
                    <a:pt x="1797909" y="444843"/>
                  </a:cubicBezTo>
                  <a:cubicBezTo>
                    <a:pt x="1846006" y="396746"/>
                    <a:pt x="1833733" y="418340"/>
                    <a:pt x="1884406" y="376881"/>
                  </a:cubicBezTo>
                  <a:cubicBezTo>
                    <a:pt x="2001700" y="280913"/>
                    <a:pt x="1824402" y="415704"/>
                    <a:pt x="1933833" y="333633"/>
                  </a:cubicBezTo>
                  <a:cubicBezTo>
                    <a:pt x="1957004" y="287291"/>
                    <a:pt x="1932876" y="329034"/>
                    <a:pt x="1977082" y="278027"/>
                  </a:cubicBezTo>
                  <a:cubicBezTo>
                    <a:pt x="1994355" y="258096"/>
                    <a:pt x="2008987" y="235955"/>
                    <a:pt x="2026509" y="216243"/>
                  </a:cubicBezTo>
                  <a:cubicBezTo>
                    <a:pt x="2144000" y="84065"/>
                    <a:pt x="2028137" y="226567"/>
                    <a:pt x="2100649" y="135924"/>
                  </a:cubicBezTo>
                  <a:cubicBezTo>
                    <a:pt x="2102708" y="129746"/>
                    <a:pt x="2104956" y="123627"/>
                    <a:pt x="2106827" y="117389"/>
                  </a:cubicBezTo>
                  <a:cubicBezTo>
                    <a:pt x="2111135" y="103028"/>
                    <a:pt x="2114443" y="88364"/>
                    <a:pt x="2119184" y="74141"/>
                  </a:cubicBezTo>
                  <a:cubicBezTo>
                    <a:pt x="2122691" y="63620"/>
                    <a:pt x="2127751" y="53672"/>
                    <a:pt x="2131541" y="43249"/>
                  </a:cubicBezTo>
                  <a:cubicBezTo>
                    <a:pt x="2144549" y="7477"/>
                    <a:pt x="2143898" y="18690"/>
                    <a:pt x="2143898" y="0"/>
                  </a:cubicBezTo>
                </a:path>
              </a:pathLst>
            </a:custGeom>
            <a:noFill/>
            <a:ln w="76200">
              <a:solidFill>
                <a:srgbClr val="4472C4">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C7E14929-F63A-D1F4-54F0-2F7E24883328}"/>
                </a:ext>
              </a:extLst>
            </p:cNvPr>
            <p:cNvSpPr/>
            <p:nvPr/>
          </p:nvSpPr>
          <p:spPr>
            <a:xfrm>
              <a:off x="6635176" y="5356654"/>
              <a:ext cx="704738" cy="834081"/>
            </a:xfrm>
            <a:custGeom>
              <a:avLst/>
              <a:gdLst>
                <a:gd name="csX0" fmla="*/ 704738 w 704738"/>
                <a:gd name="csY0" fmla="*/ 834081 h 834081"/>
                <a:gd name="csX1" fmla="*/ 642954 w 704738"/>
                <a:gd name="csY1" fmla="*/ 766119 h 834081"/>
                <a:gd name="csX2" fmla="*/ 612062 w 704738"/>
                <a:gd name="csY2" fmla="*/ 729049 h 834081"/>
                <a:gd name="csX3" fmla="*/ 581170 w 704738"/>
                <a:gd name="csY3" fmla="*/ 685800 h 834081"/>
                <a:gd name="csX4" fmla="*/ 537921 w 704738"/>
                <a:gd name="csY4" fmla="*/ 654908 h 834081"/>
                <a:gd name="csX5" fmla="*/ 525565 w 704738"/>
                <a:gd name="csY5" fmla="*/ 636373 h 834081"/>
                <a:gd name="csX6" fmla="*/ 500851 w 704738"/>
                <a:gd name="csY6" fmla="*/ 617838 h 834081"/>
                <a:gd name="csX7" fmla="*/ 494673 w 704738"/>
                <a:gd name="csY7" fmla="*/ 599303 h 834081"/>
                <a:gd name="csX8" fmla="*/ 476138 w 704738"/>
                <a:gd name="csY8" fmla="*/ 580768 h 834081"/>
                <a:gd name="csX9" fmla="*/ 463781 w 704738"/>
                <a:gd name="csY9" fmla="*/ 562232 h 834081"/>
                <a:gd name="csX10" fmla="*/ 451424 w 704738"/>
                <a:gd name="csY10" fmla="*/ 531341 h 834081"/>
                <a:gd name="csX11" fmla="*/ 426710 w 704738"/>
                <a:gd name="csY11" fmla="*/ 512805 h 834081"/>
                <a:gd name="csX12" fmla="*/ 414354 w 704738"/>
                <a:gd name="csY12" fmla="*/ 488092 h 834081"/>
                <a:gd name="csX13" fmla="*/ 377283 w 704738"/>
                <a:gd name="csY13" fmla="*/ 457200 h 834081"/>
                <a:gd name="csX14" fmla="*/ 358748 w 704738"/>
                <a:gd name="csY14" fmla="*/ 451022 h 834081"/>
                <a:gd name="csX15" fmla="*/ 266073 w 704738"/>
                <a:gd name="csY15" fmla="*/ 426308 h 834081"/>
                <a:gd name="csX16" fmla="*/ 216646 w 704738"/>
                <a:gd name="csY16" fmla="*/ 413951 h 834081"/>
                <a:gd name="csX17" fmla="*/ 185754 w 704738"/>
                <a:gd name="csY17" fmla="*/ 407773 h 834081"/>
                <a:gd name="csX18" fmla="*/ 167219 w 704738"/>
                <a:gd name="csY18" fmla="*/ 389238 h 834081"/>
                <a:gd name="csX19" fmla="*/ 148683 w 704738"/>
                <a:gd name="csY19" fmla="*/ 376881 h 834081"/>
                <a:gd name="csX20" fmla="*/ 136327 w 704738"/>
                <a:gd name="csY20" fmla="*/ 358346 h 834081"/>
                <a:gd name="csX21" fmla="*/ 105435 w 704738"/>
                <a:gd name="csY21" fmla="*/ 333632 h 834081"/>
                <a:gd name="csX22" fmla="*/ 74543 w 704738"/>
                <a:gd name="csY22" fmla="*/ 290384 h 834081"/>
                <a:gd name="csX23" fmla="*/ 62186 w 704738"/>
                <a:gd name="csY23" fmla="*/ 265670 h 834081"/>
                <a:gd name="csX24" fmla="*/ 31294 w 704738"/>
                <a:gd name="csY24" fmla="*/ 216243 h 834081"/>
                <a:gd name="csX25" fmla="*/ 6581 w 704738"/>
                <a:gd name="csY25" fmla="*/ 172995 h 834081"/>
                <a:gd name="csX26" fmla="*/ 6581 w 704738"/>
                <a:gd name="csY26" fmla="*/ 74141 h 834081"/>
                <a:gd name="csX27" fmla="*/ 12759 w 704738"/>
                <a:gd name="csY27" fmla="*/ 43249 h 834081"/>
                <a:gd name="csX28" fmla="*/ 18938 w 704738"/>
                <a:gd name="csY28" fmla="*/ 18535 h 834081"/>
                <a:gd name="csX29" fmla="*/ 18938 w 704738"/>
                <a:gd name="csY29" fmla="*/ 0 h 8340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704738" h="834081">
                  <a:moveTo>
                    <a:pt x="704738" y="834081"/>
                  </a:moveTo>
                  <a:cubicBezTo>
                    <a:pt x="649101" y="764535"/>
                    <a:pt x="715861" y="845653"/>
                    <a:pt x="642954" y="766119"/>
                  </a:cubicBezTo>
                  <a:cubicBezTo>
                    <a:pt x="632085" y="754262"/>
                    <a:pt x="621869" y="741798"/>
                    <a:pt x="612062" y="729049"/>
                  </a:cubicBezTo>
                  <a:cubicBezTo>
                    <a:pt x="601260" y="715007"/>
                    <a:pt x="593022" y="698968"/>
                    <a:pt x="581170" y="685800"/>
                  </a:cubicBezTo>
                  <a:cubicBezTo>
                    <a:pt x="575425" y="679416"/>
                    <a:pt x="547062" y="661002"/>
                    <a:pt x="537921" y="654908"/>
                  </a:cubicBezTo>
                  <a:cubicBezTo>
                    <a:pt x="533802" y="648730"/>
                    <a:pt x="530815" y="641623"/>
                    <a:pt x="525565" y="636373"/>
                  </a:cubicBezTo>
                  <a:cubicBezTo>
                    <a:pt x="518284" y="629092"/>
                    <a:pt x="507443" y="625749"/>
                    <a:pt x="500851" y="617838"/>
                  </a:cubicBezTo>
                  <a:cubicBezTo>
                    <a:pt x="496682" y="612835"/>
                    <a:pt x="498285" y="604722"/>
                    <a:pt x="494673" y="599303"/>
                  </a:cubicBezTo>
                  <a:cubicBezTo>
                    <a:pt x="489826" y="592033"/>
                    <a:pt x="481732" y="587480"/>
                    <a:pt x="476138" y="580768"/>
                  </a:cubicBezTo>
                  <a:cubicBezTo>
                    <a:pt x="471384" y="575063"/>
                    <a:pt x="467102" y="568874"/>
                    <a:pt x="463781" y="562232"/>
                  </a:cubicBezTo>
                  <a:cubicBezTo>
                    <a:pt x="458821" y="552313"/>
                    <a:pt x="458078" y="540213"/>
                    <a:pt x="451424" y="531341"/>
                  </a:cubicBezTo>
                  <a:cubicBezTo>
                    <a:pt x="445245" y="523103"/>
                    <a:pt x="434948" y="518984"/>
                    <a:pt x="426710" y="512805"/>
                  </a:cubicBezTo>
                  <a:cubicBezTo>
                    <a:pt x="422591" y="504567"/>
                    <a:pt x="419707" y="495586"/>
                    <a:pt x="414354" y="488092"/>
                  </a:cubicBezTo>
                  <a:cubicBezTo>
                    <a:pt x="406762" y="477464"/>
                    <a:pt x="389326" y="463221"/>
                    <a:pt x="377283" y="457200"/>
                  </a:cubicBezTo>
                  <a:cubicBezTo>
                    <a:pt x="371458" y="454288"/>
                    <a:pt x="364926" y="453081"/>
                    <a:pt x="358748" y="451022"/>
                  </a:cubicBezTo>
                  <a:cubicBezTo>
                    <a:pt x="320388" y="412662"/>
                    <a:pt x="355418" y="439710"/>
                    <a:pt x="266073" y="426308"/>
                  </a:cubicBezTo>
                  <a:cubicBezTo>
                    <a:pt x="249278" y="423789"/>
                    <a:pt x="233194" y="417770"/>
                    <a:pt x="216646" y="413951"/>
                  </a:cubicBezTo>
                  <a:cubicBezTo>
                    <a:pt x="206414" y="411590"/>
                    <a:pt x="196051" y="409832"/>
                    <a:pt x="185754" y="407773"/>
                  </a:cubicBezTo>
                  <a:cubicBezTo>
                    <a:pt x="179576" y="401595"/>
                    <a:pt x="173931" y="394832"/>
                    <a:pt x="167219" y="389238"/>
                  </a:cubicBezTo>
                  <a:cubicBezTo>
                    <a:pt x="161514" y="384484"/>
                    <a:pt x="153934" y="382132"/>
                    <a:pt x="148683" y="376881"/>
                  </a:cubicBezTo>
                  <a:cubicBezTo>
                    <a:pt x="143433" y="371631"/>
                    <a:pt x="141577" y="363597"/>
                    <a:pt x="136327" y="358346"/>
                  </a:cubicBezTo>
                  <a:cubicBezTo>
                    <a:pt x="127002" y="349021"/>
                    <a:pt x="115732" y="341870"/>
                    <a:pt x="105435" y="333632"/>
                  </a:cubicBezTo>
                  <a:cubicBezTo>
                    <a:pt x="71566" y="265897"/>
                    <a:pt x="116292" y="348832"/>
                    <a:pt x="74543" y="290384"/>
                  </a:cubicBezTo>
                  <a:cubicBezTo>
                    <a:pt x="69190" y="282889"/>
                    <a:pt x="66659" y="273721"/>
                    <a:pt x="62186" y="265670"/>
                  </a:cubicBezTo>
                  <a:cubicBezTo>
                    <a:pt x="23735" y="196457"/>
                    <a:pt x="60265" y="264528"/>
                    <a:pt x="31294" y="216243"/>
                  </a:cubicBezTo>
                  <a:cubicBezTo>
                    <a:pt x="22751" y="202006"/>
                    <a:pt x="14819" y="187411"/>
                    <a:pt x="6581" y="172995"/>
                  </a:cubicBezTo>
                  <a:cubicBezTo>
                    <a:pt x="-2169" y="120501"/>
                    <a:pt x="-2219" y="140142"/>
                    <a:pt x="6581" y="74141"/>
                  </a:cubicBezTo>
                  <a:cubicBezTo>
                    <a:pt x="7969" y="63732"/>
                    <a:pt x="10481" y="53500"/>
                    <a:pt x="12759" y="43249"/>
                  </a:cubicBezTo>
                  <a:cubicBezTo>
                    <a:pt x="14601" y="34960"/>
                    <a:pt x="17737" y="26941"/>
                    <a:pt x="18938" y="18535"/>
                  </a:cubicBezTo>
                  <a:cubicBezTo>
                    <a:pt x="19812" y="12419"/>
                    <a:pt x="18938" y="6178"/>
                    <a:pt x="18938" y="0"/>
                  </a:cubicBezTo>
                </a:path>
              </a:pathLst>
            </a:custGeom>
            <a:noFill/>
            <a:ln w="76200">
              <a:solidFill>
                <a:srgbClr val="4472C4">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F5C91F2B-6AF3-153B-2876-BBA5AB451933}"/>
              </a:ext>
            </a:extLst>
          </p:cNvPr>
          <p:cNvGrpSpPr/>
          <p:nvPr/>
        </p:nvGrpSpPr>
        <p:grpSpPr>
          <a:xfrm>
            <a:off x="9448495" y="4843578"/>
            <a:ext cx="2438705" cy="1411832"/>
            <a:chOff x="9448495" y="5171847"/>
            <a:chExt cx="2438705" cy="1411832"/>
          </a:xfrm>
        </p:grpSpPr>
        <p:pic>
          <p:nvPicPr>
            <p:cNvPr id="79" name="Image 12" descr="preencoded.png">
              <a:extLst>
                <a:ext uri="{FF2B5EF4-FFF2-40B4-BE49-F238E27FC236}">
                  <a16:creationId xmlns:a16="http://schemas.microsoft.com/office/drawing/2014/main" id="{C6E0D96D-8F52-5633-3546-6B5F35C881E6}"/>
                </a:ext>
              </a:extLst>
            </p:cNvPr>
            <p:cNvPicPr>
              <a:picLocks noChangeAspect="1"/>
            </p:cNvPicPr>
            <p:nvPr/>
          </p:nvPicPr>
          <p:blipFill>
            <a:blip r:embed="rId17"/>
            <a:srcRect t="-1" b="-1"/>
            <a:stretch/>
          </p:blipFill>
          <p:spPr>
            <a:xfrm>
              <a:off x="9448495" y="5171847"/>
              <a:ext cx="2438705" cy="1411832"/>
            </a:xfrm>
            <a:prstGeom prst="rect">
              <a:avLst/>
            </a:prstGeom>
          </p:spPr>
        </p:pic>
        <p:sp>
          <p:nvSpPr>
            <p:cNvPr id="80" name="Text 46">
              <a:extLst>
                <a:ext uri="{FF2B5EF4-FFF2-40B4-BE49-F238E27FC236}">
                  <a16:creationId xmlns:a16="http://schemas.microsoft.com/office/drawing/2014/main" id="{DB8521BF-BBE0-07A3-A7E7-AC9A3526D0ED}"/>
                </a:ext>
              </a:extLst>
            </p:cNvPr>
            <p:cNvSpPr txBox="1"/>
            <p:nvPr/>
          </p:nvSpPr>
          <p:spPr>
            <a:xfrm>
              <a:off x="9838944" y="5371186"/>
              <a:ext cx="1848917" cy="152705"/>
            </a:xfrm>
            <a:prstGeom prst="rect">
              <a:avLst/>
            </a:prstGeom>
            <a:noFill/>
            <a:ln/>
          </p:spPr>
          <p:txBody>
            <a:bodyPr wrap="square" lIns="0" tIns="0" rIns="0" bIns="0" rtlCol="0" anchor="ctr"/>
            <a:lstStyle/>
            <a:p>
              <a:pPr marL="0" indent="0" algn="l">
                <a:buNone/>
              </a:pPr>
              <a:r>
                <a:rPr lang="en-US" sz="900" b="1">
                  <a:solidFill>
                    <a:srgbClr val="166534"/>
                  </a:solidFill>
                  <a:latin typeface="Montserrat" pitchFamily="34" charset="0"/>
                  <a:ea typeface="Montserrat" pitchFamily="34" charset="-122"/>
                  <a:cs typeface="Montserrat" pitchFamily="34" charset="-120"/>
                </a:rPr>
                <a:t> CONSERVATION </a:t>
              </a:r>
              <a:endParaRPr lang="en-US" sz="900"/>
            </a:p>
          </p:txBody>
        </p:sp>
        <p:pic>
          <p:nvPicPr>
            <p:cNvPr id="81" name="Image 13" descr="preencoded.png">
              <a:extLst>
                <a:ext uri="{FF2B5EF4-FFF2-40B4-BE49-F238E27FC236}">
                  <a16:creationId xmlns:a16="http://schemas.microsoft.com/office/drawing/2014/main" id="{49E00A80-D934-D786-4102-5D0053CC12C6}"/>
                </a:ext>
              </a:extLst>
            </p:cNvPr>
            <p:cNvPicPr>
              <a:picLocks noChangeAspect="1"/>
            </p:cNvPicPr>
            <p:nvPr/>
          </p:nvPicPr>
          <p:blipFill>
            <a:blip r:embed="rId18"/>
            <a:srcRect/>
            <a:stretch/>
          </p:blipFill>
          <p:spPr>
            <a:xfrm>
              <a:off x="9648749" y="5390389"/>
              <a:ext cx="114300" cy="114300"/>
            </a:xfrm>
            <a:prstGeom prst="rect">
              <a:avLst/>
            </a:prstGeom>
          </p:spPr>
        </p:pic>
        <p:sp>
          <p:nvSpPr>
            <p:cNvPr id="82" name="Text 47">
              <a:extLst>
                <a:ext uri="{FF2B5EF4-FFF2-40B4-BE49-F238E27FC236}">
                  <a16:creationId xmlns:a16="http://schemas.microsoft.com/office/drawing/2014/main" id="{A6F49FEE-DAE1-02FC-A754-8929AF48DC8A}"/>
                </a:ext>
              </a:extLst>
            </p:cNvPr>
            <p:cNvSpPr txBox="1"/>
            <p:nvPr/>
          </p:nvSpPr>
          <p:spPr>
            <a:xfrm>
              <a:off x="9648749" y="5599786"/>
              <a:ext cx="2039112" cy="916685"/>
            </a:xfrm>
            <a:prstGeom prst="rect">
              <a:avLst/>
            </a:prstGeom>
            <a:noFill/>
            <a:ln/>
          </p:spPr>
          <p:txBody>
            <a:bodyPr wrap="square" lIns="0" tIns="0" rIns="0" bIns="0" rtlCol="0" anchor="ctr"/>
            <a:lstStyle/>
            <a:p>
              <a:pPr marL="0" indent="0" algn="l">
                <a:buNone/>
              </a:pPr>
              <a:r>
                <a:rPr lang="en-US" sz="900">
                  <a:solidFill>
                    <a:srgbClr val="15803D"/>
                  </a:solidFill>
                  <a:latin typeface="Montserrat" pitchFamily="34" charset="0"/>
                  <a:ea typeface="Montserrat" pitchFamily="34" charset="-122"/>
                  <a:cs typeface="Montserrat" pitchFamily="34" charset="-120"/>
                </a:rPr>
                <a:t>16 acres of wooded habitat with seasonal creek protection area.</a:t>
              </a:r>
            </a:p>
            <a:p>
              <a:pPr marL="0" indent="0" algn="l">
                <a:buNone/>
              </a:pPr>
              <a:endParaRPr lang="en-US" sz="900">
                <a:solidFill>
                  <a:srgbClr val="15803D"/>
                </a:solidFill>
                <a:latin typeface="Montserrat" pitchFamily="34" charset="0"/>
              </a:endParaRPr>
            </a:p>
            <a:p>
              <a:pPr marL="0" indent="0" algn="l">
                <a:buNone/>
              </a:pPr>
              <a:r>
                <a:rPr lang="en-US" sz="900">
                  <a:solidFill>
                    <a:srgbClr val="15803D"/>
                  </a:solidFill>
                  <a:latin typeface="Montserrat" pitchFamily="34" charset="0"/>
                </a:rPr>
                <a:t>AND</a:t>
              </a:r>
            </a:p>
            <a:p>
              <a:pPr marL="0" indent="0" algn="l">
                <a:buNone/>
              </a:pPr>
              <a:endParaRPr lang="en-US" sz="900">
                <a:solidFill>
                  <a:srgbClr val="15803D"/>
                </a:solidFill>
                <a:latin typeface="Montserrat" pitchFamily="34" charset="0"/>
              </a:endParaRPr>
            </a:p>
            <a:p>
              <a:pPr marL="0" indent="0" algn="l">
                <a:buNone/>
              </a:pPr>
              <a:r>
                <a:rPr lang="en-US" sz="900">
                  <a:solidFill>
                    <a:srgbClr val="15803D"/>
                  </a:solidFill>
                  <a:latin typeface="Montserrat" pitchFamily="34" charset="0"/>
                </a:rPr>
                <a:t>11 acres of farm orchards for active farming</a:t>
              </a:r>
              <a:endParaRPr lang="en-US" sz="900"/>
            </a:p>
          </p:txBody>
        </p:sp>
      </p:grpSp>
    </p:spTree>
    <p:extLst>
      <p:ext uri="{BB962C8B-B14F-4D97-AF65-F5344CB8AC3E}">
        <p14:creationId xmlns:p14="http://schemas.microsoft.com/office/powerpoint/2010/main" val="3002854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t="-5" b="-5"/>
          <a:stretch/>
        </p:blipFill>
        <p:spPr>
          <a:xfrm>
            <a:off x="381305" y="976578"/>
            <a:ext cx="7762342" cy="972009"/>
          </a:xfrm>
          <a:prstGeom prst="rect">
            <a:avLst/>
          </a:prstGeom>
        </p:spPr>
      </p:pic>
      <p:pic>
        <p:nvPicPr>
          <p:cNvPr id="5" name="Image 3" descr="preencoded.png"/>
          <p:cNvPicPr>
            <a:picLocks noChangeAspect="1"/>
          </p:cNvPicPr>
          <p:nvPr/>
        </p:nvPicPr>
        <p:blipFill>
          <a:blip r:embed="rId5"/>
          <a:srcRect/>
          <a:stretch/>
        </p:blipFill>
        <p:spPr>
          <a:xfrm>
            <a:off x="694944" y="1205179"/>
            <a:ext cx="609905" cy="609905"/>
          </a:xfrm>
          <a:prstGeom prst="rect">
            <a:avLst/>
          </a:prstGeom>
        </p:spPr>
      </p:pic>
      <p:pic>
        <p:nvPicPr>
          <p:cNvPr id="6" name="Image 4" descr="preencoded.png"/>
          <p:cNvPicPr>
            <a:picLocks noChangeAspect="1"/>
          </p:cNvPicPr>
          <p:nvPr/>
        </p:nvPicPr>
        <p:blipFill>
          <a:blip r:embed="rId6"/>
          <a:srcRect t="-16659" b="-16659"/>
          <a:stretch/>
        </p:blipFill>
        <p:spPr>
          <a:xfrm>
            <a:off x="871423" y="1357884"/>
            <a:ext cx="256946" cy="304495"/>
          </a:xfrm>
          <a:prstGeom prst="rect">
            <a:avLst/>
          </a:prstGeom>
        </p:spPr>
      </p:pic>
      <p:sp>
        <p:nvSpPr>
          <p:cNvPr id="7" name="Text 0"/>
          <p:cNvSpPr txBox="1"/>
          <p:nvPr/>
        </p:nvSpPr>
        <p:spPr>
          <a:xfrm>
            <a:off x="1533449" y="1071677"/>
            <a:ext cx="6534302" cy="305410"/>
          </a:xfrm>
          <a:prstGeom prst="rect">
            <a:avLst/>
          </a:prstGeom>
          <a:noFill/>
          <a:ln/>
        </p:spPr>
        <p:txBody>
          <a:bodyPr wrap="square" lIns="0" tIns="0" rIns="0" bIns="0" rtlCol="0" anchor="ctr"/>
          <a:lstStyle/>
          <a:p>
            <a:pPr marL="0" indent="0" algn="l">
              <a:buNone/>
            </a:pPr>
            <a:r>
              <a:rPr lang="en-US" sz="1800" b="1">
                <a:solidFill>
                  <a:srgbClr val="1F2937"/>
                </a:solidFill>
                <a:latin typeface="Montserrat" pitchFamily="34" charset="0"/>
                <a:ea typeface="Montserrat" pitchFamily="34" charset="-122"/>
                <a:cs typeface="Montserrat" pitchFamily="34" charset="-120"/>
              </a:rPr>
              <a:t>Land Use Allocation</a:t>
            </a:r>
            <a:endParaRPr lang="en-US" sz="1800"/>
          </a:p>
        </p:txBody>
      </p:sp>
      <p:sp>
        <p:nvSpPr>
          <p:cNvPr id="8" name="Text 1"/>
          <p:cNvSpPr txBox="1"/>
          <p:nvPr/>
        </p:nvSpPr>
        <p:spPr>
          <a:xfrm>
            <a:off x="1533449" y="1452982"/>
            <a:ext cx="6534302" cy="495605"/>
          </a:xfrm>
          <a:prstGeom prst="rect">
            <a:avLst/>
          </a:prstGeom>
          <a:noFill/>
          <a:ln/>
        </p:spPr>
        <p:txBody>
          <a:bodyPr wrap="square" lIns="0" tIns="0" rIns="0" bIns="0" rtlCol="0" anchor="ctr"/>
          <a:lstStyle/>
          <a:p>
            <a:pPr marL="0" indent="0" algn="l">
              <a:buNone/>
            </a:pPr>
            <a:r>
              <a:rPr lang="en-US" sz="1200">
                <a:solidFill>
                  <a:srgbClr val="4B5563"/>
                </a:solidFill>
                <a:latin typeface="Montserrat" pitchFamily="34" charset="0"/>
                <a:ea typeface="Montserrat" pitchFamily="34" charset="-122"/>
                <a:cs typeface="Montserrat" pitchFamily="34" charset="-120"/>
              </a:rPr>
              <a:t>Using the physical site analysis overlay (topography, soils, drainage, access, microclimate), the 40-acre site is allocated as follows:</a:t>
            </a:r>
            <a:endParaRPr lang="en-US" sz="1200"/>
          </a:p>
        </p:txBody>
      </p:sp>
      <p:pic>
        <p:nvPicPr>
          <p:cNvPr id="9" name="Image 5" descr="preencoded.png"/>
          <p:cNvPicPr>
            <a:picLocks noChangeAspect="1"/>
          </p:cNvPicPr>
          <p:nvPr/>
        </p:nvPicPr>
        <p:blipFill>
          <a:blip r:embed="rId7"/>
          <a:srcRect/>
          <a:stretch/>
        </p:blipFill>
        <p:spPr>
          <a:xfrm>
            <a:off x="381305" y="2048256"/>
            <a:ext cx="7739481" cy="4024274"/>
          </a:xfrm>
          <a:prstGeom prst="rect">
            <a:avLst/>
          </a:prstGeom>
        </p:spPr>
      </p:pic>
      <p:sp>
        <p:nvSpPr>
          <p:cNvPr id="10" name="Shape 2"/>
          <p:cNvSpPr/>
          <p:nvPr/>
        </p:nvSpPr>
        <p:spPr>
          <a:xfrm>
            <a:off x="619049" y="2286000"/>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8"/>
          <a:srcRect l="-33" r="-33"/>
          <a:stretch/>
        </p:blipFill>
        <p:spPr>
          <a:xfrm>
            <a:off x="724205" y="2400300"/>
            <a:ext cx="171907" cy="152705"/>
          </a:xfrm>
          <a:prstGeom prst="rect">
            <a:avLst/>
          </a:prstGeom>
        </p:spPr>
      </p:pic>
      <p:sp>
        <p:nvSpPr>
          <p:cNvPr id="12" name="Text 3"/>
          <p:cNvSpPr txBox="1"/>
          <p:nvPr/>
        </p:nvSpPr>
        <p:spPr>
          <a:xfrm>
            <a:off x="1114654" y="2342693"/>
            <a:ext cx="1914754" cy="267005"/>
          </a:xfrm>
          <a:prstGeom prst="rect">
            <a:avLst/>
          </a:prstGeom>
          <a:noFill/>
          <a:ln/>
        </p:spPr>
        <p:txBody>
          <a:bodyPr wrap="square" lIns="0" tIns="0" rIns="0" bIns="0" rtlCol="0" anchor="ctr"/>
          <a:lstStyle/>
          <a:p>
            <a:pPr marL="0" indent="0" algn="l">
              <a:buNone/>
            </a:pPr>
            <a:r>
              <a:rPr lang="en-US" sz="1300" b="1">
                <a:solidFill>
                  <a:srgbClr val="1F2937"/>
                </a:solidFill>
                <a:latin typeface="Montserrat" pitchFamily="34" charset="0"/>
                <a:ea typeface="Montserrat" pitchFamily="34" charset="-122"/>
                <a:cs typeface="Montserrat" pitchFamily="34" charset="-120"/>
              </a:rPr>
              <a:t>Land Use Breakdown</a:t>
            </a:r>
            <a:endParaRPr lang="en-US" sz="1300"/>
          </a:p>
        </p:txBody>
      </p:sp>
      <p:sp>
        <p:nvSpPr>
          <p:cNvPr id="13" name="Text 4"/>
          <p:cNvSpPr txBox="1"/>
          <p:nvPr/>
        </p:nvSpPr>
        <p:spPr>
          <a:xfrm>
            <a:off x="5867705" y="2324405"/>
            <a:ext cx="2085746" cy="228600"/>
          </a:xfrm>
          <a:prstGeom prst="rect">
            <a:avLst/>
          </a:prstGeom>
          <a:noFill/>
          <a:ln/>
        </p:spPr>
        <p:txBody>
          <a:bodyPr wrap="square" lIns="0" tIns="0" rIns="0" bIns="0" rtlCol="0" anchor="ctr"/>
          <a:lstStyle/>
          <a:p>
            <a:pPr marL="0" indent="0" algn="r">
              <a:buNone/>
            </a:pPr>
            <a:r>
              <a:rPr lang="en-US" sz="1200" b="1">
                <a:solidFill>
                  <a:srgbClr val="4B5563"/>
                </a:solidFill>
                <a:latin typeface="Montserrat" pitchFamily="34" charset="0"/>
                <a:ea typeface="Montserrat" pitchFamily="34" charset="-122"/>
                <a:cs typeface="Montserrat" pitchFamily="34" charset="-120"/>
              </a:rPr>
              <a:t>Total:</a:t>
            </a:r>
            <a:r>
              <a:rPr lang="en-US" sz="1200">
                <a:solidFill>
                  <a:srgbClr val="4B5563"/>
                </a:solidFill>
                <a:latin typeface="Montserrat" pitchFamily="34" charset="0"/>
                <a:ea typeface="Montserrat" pitchFamily="34" charset="-122"/>
                <a:cs typeface="Montserrat" pitchFamily="34" charset="-120"/>
              </a:rPr>
              <a:t> 40.0 acres (100%) </a:t>
            </a:r>
            <a:endParaRPr lang="en-US" sz="1200"/>
          </a:p>
        </p:txBody>
      </p:sp>
      <p:graphicFrame>
        <p:nvGraphicFramePr>
          <p:cNvPr id="14" name="Table 0"/>
          <p:cNvGraphicFramePr>
            <a:graphicFrameLocks noGrp="1"/>
          </p:cNvGraphicFramePr>
          <p:nvPr>
            <p:extLst>
              <p:ext uri="{D42A27DB-BD31-4B8C-83A1-F6EECF244321}">
                <p14:modId xmlns:p14="http://schemas.microsoft.com/office/powerpoint/2010/main" val="1357737489"/>
              </p:ext>
            </p:extLst>
          </p:nvPr>
        </p:nvGraphicFramePr>
        <p:xfrm>
          <a:off x="619049" y="2819095"/>
          <a:ext cx="7335317" cy="3020262"/>
        </p:xfrm>
        <a:graphic>
          <a:graphicData uri="http://schemas.openxmlformats.org/drawingml/2006/table">
            <a:tbl>
              <a:tblPr/>
              <a:tblGrid>
                <a:gridCol w="2232953">
                  <a:extLst>
                    <a:ext uri="{9D8B030D-6E8A-4147-A177-3AD203B41FA5}">
                      <a16:colId xmlns:a16="http://schemas.microsoft.com/office/drawing/2014/main" val="20000"/>
                    </a:ext>
                  </a:extLst>
                </a:gridCol>
                <a:gridCol w="821869">
                  <a:extLst>
                    <a:ext uri="{9D8B030D-6E8A-4147-A177-3AD203B41FA5}">
                      <a16:colId xmlns:a16="http://schemas.microsoft.com/office/drawing/2014/main" val="20001"/>
                    </a:ext>
                  </a:extLst>
                </a:gridCol>
                <a:gridCol w="1049176">
                  <a:extLst>
                    <a:ext uri="{9D8B030D-6E8A-4147-A177-3AD203B41FA5}">
                      <a16:colId xmlns:a16="http://schemas.microsoft.com/office/drawing/2014/main" val="20002"/>
                    </a:ext>
                  </a:extLst>
                </a:gridCol>
                <a:gridCol w="2018126">
                  <a:extLst>
                    <a:ext uri="{9D8B030D-6E8A-4147-A177-3AD203B41FA5}">
                      <a16:colId xmlns:a16="http://schemas.microsoft.com/office/drawing/2014/main" val="20003"/>
                    </a:ext>
                  </a:extLst>
                </a:gridCol>
                <a:gridCol w="1213193">
                  <a:extLst>
                    <a:ext uri="{9D8B030D-6E8A-4147-A177-3AD203B41FA5}">
                      <a16:colId xmlns:a16="http://schemas.microsoft.com/office/drawing/2014/main" val="20004"/>
                    </a:ext>
                  </a:extLst>
                </a:gridCol>
              </a:tblGrid>
              <a:tr h="431466">
                <a:tc>
                  <a:txBody>
                    <a:bodyPr/>
                    <a:lstStyle/>
                    <a:p>
                      <a:pPr marL="0" indent="0" algn="l">
                        <a:buNone/>
                      </a:pPr>
                      <a:r>
                        <a:rPr lang="en-US" sz="975" b="1">
                          <a:solidFill>
                            <a:srgbClr val="FFFFFF"/>
                          </a:solidFill>
                          <a:latin typeface="Montserrat" pitchFamily="34" charset="0"/>
                          <a:ea typeface="Montserrat" pitchFamily="34" charset="-122"/>
                          <a:cs typeface="Montserrat" pitchFamily="34" charset="-120"/>
                        </a:rPr>
                        <a:t>Land Category</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0" cap="flat" cmpd="sng" algn="ctr">
                      <a:solidFill>
                        <a:srgbClr val="E5E7EB"/>
                      </a:solidFill>
                      <a:prstDash val="solid"/>
                      <a:round/>
                      <a:headEnd type="none" w="med" len="med"/>
                      <a:tailEnd type="none" w="med" len="med"/>
                    </a:lnB>
                    <a:solidFill>
                      <a:srgbClr val="335043"/>
                    </a:solidFill>
                  </a:tcPr>
                </a:tc>
                <a:tc>
                  <a:txBody>
                    <a:bodyPr/>
                    <a:lstStyle/>
                    <a:p>
                      <a:pPr marL="0" indent="0" algn="l">
                        <a:buNone/>
                      </a:pPr>
                      <a:r>
                        <a:rPr lang="en-US" sz="975" b="1">
                          <a:solidFill>
                            <a:srgbClr val="FFFFFF"/>
                          </a:solidFill>
                          <a:latin typeface="Montserrat" pitchFamily="34" charset="0"/>
                          <a:ea typeface="Montserrat" pitchFamily="34" charset="-122"/>
                          <a:cs typeface="Montserrat" pitchFamily="34" charset="-120"/>
                        </a:rPr>
                        <a:t>Acreage</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0" cap="flat" cmpd="sng" algn="ctr">
                      <a:solidFill>
                        <a:srgbClr val="E5E7EB"/>
                      </a:solidFill>
                      <a:prstDash val="solid"/>
                      <a:round/>
                      <a:headEnd type="none" w="med" len="med"/>
                      <a:tailEnd type="none" w="med" len="med"/>
                    </a:lnB>
                    <a:solidFill>
                      <a:srgbClr val="335043"/>
                    </a:solidFill>
                  </a:tcPr>
                </a:tc>
                <a:tc>
                  <a:txBody>
                    <a:bodyPr/>
                    <a:lstStyle/>
                    <a:p>
                      <a:pPr marL="0" indent="0" algn="l">
                        <a:buNone/>
                      </a:pPr>
                      <a:r>
                        <a:rPr lang="en-US" sz="975" b="1">
                          <a:solidFill>
                            <a:srgbClr val="FFFFFF"/>
                          </a:solidFill>
                          <a:latin typeface="Montserrat" pitchFamily="34" charset="0"/>
                          <a:ea typeface="Montserrat" pitchFamily="34" charset="-122"/>
                          <a:cs typeface="Montserrat" pitchFamily="34" charset="-120"/>
                        </a:rPr>
                        <a:t>Percentage</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0" cap="flat" cmpd="sng" algn="ctr">
                      <a:solidFill>
                        <a:srgbClr val="E5E7EB"/>
                      </a:solidFill>
                      <a:prstDash val="solid"/>
                      <a:round/>
                      <a:headEnd type="none" w="med" len="med"/>
                      <a:tailEnd type="none" w="med" len="med"/>
                    </a:lnB>
                    <a:solidFill>
                      <a:srgbClr val="335043"/>
                    </a:solidFill>
                  </a:tcPr>
                </a:tc>
                <a:tc>
                  <a:txBody>
                    <a:bodyPr/>
                    <a:lstStyle/>
                    <a:p>
                      <a:pPr marL="0" indent="0" algn="l">
                        <a:buNone/>
                      </a:pPr>
                      <a:r>
                        <a:rPr lang="en-US" sz="975" b="1">
                          <a:solidFill>
                            <a:srgbClr val="FFFFFF"/>
                          </a:solidFill>
                          <a:latin typeface="Montserrat" pitchFamily="34" charset="0"/>
                          <a:ea typeface="Montserrat" pitchFamily="34" charset="-122"/>
                          <a:cs typeface="Montserrat" pitchFamily="34" charset="-120"/>
                        </a:rPr>
                        <a:t>Function</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0" cap="flat" cmpd="sng" algn="ctr">
                      <a:solidFill>
                        <a:srgbClr val="E5E7EB"/>
                      </a:solidFill>
                      <a:prstDash val="solid"/>
                      <a:round/>
                      <a:headEnd type="none" w="med" len="med"/>
                      <a:tailEnd type="none" w="med" len="med"/>
                    </a:lnB>
                    <a:solidFill>
                      <a:srgbClr val="335043"/>
                    </a:solidFill>
                  </a:tcPr>
                </a:tc>
                <a:tc>
                  <a:txBody>
                    <a:bodyPr/>
                    <a:lstStyle/>
                    <a:p>
                      <a:pPr marL="0" indent="0" algn="l">
                        <a:buNone/>
                      </a:pPr>
                      <a:r>
                        <a:rPr lang="en-US" sz="975" b="1">
                          <a:solidFill>
                            <a:srgbClr val="FFFFFF"/>
                          </a:solidFill>
                          <a:latin typeface="Montserrat" pitchFamily="34" charset="0"/>
                          <a:ea typeface="Montserrat" pitchFamily="34" charset="-122"/>
                          <a:cs typeface="Montserrat" pitchFamily="34" charset="-120"/>
                        </a:rPr>
                        <a:t>Status</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0" cap="flat" cmpd="sng" algn="ctr">
                      <a:solidFill>
                        <a:srgbClr val="E5E7EB"/>
                      </a:solidFill>
                      <a:prstDash val="solid"/>
                      <a:round/>
                      <a:headEnd type="none" w="med" len="med"/>
                      <a:tailEnd type="none" w="med" len="med"/>
                    </a:lnB>
                    <a:solidFill>
                      <a:srgbClr val="335043"/>
                    </a:solidFill>
                  </a:tcPr>
                </a:tc>
                <a:extLst>
                  <a:ext uri="{0D108BD9-81ED-4DB2-BD59-A6C34878D82A}">
                    <a16:rowId xmlns:a16="http://schemas.microsoft.com/office/drawing/2014/main" val="10000"/>
                  </a:ext>
                </a:extLst>
              </a:tr>
              <a:tr h="431466">
                <a:tc>
                  <a:txBody>
                    <a:bodyPr/>
                    <a:lstStyle/>
                    <a:p>
                      <a:pPr marL="0" indent="0">
                        <a:buNone/>
                      </a:pPr>
                      <a:r>
                        <a:rPr lang="en-US" sz="975" b="1">
                          <a:solidFill>
                            <a:srgbClr val="1F2937"/>
                          </a:solidFill>
                          <a:latin typeface="Montserrat" pitchFamily="34" charset="0"/>
                          <a:ea typeface="Montserrat" pitchFamily="34" charset="-122"/>
                          <a:cs typeface="Montserrat" pitchFamily="34" charset="-120"/>
                        </a:rPr>
                        <a:t>Core Agricultural Production</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11.0 ac</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27.5%</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Orchards, specialty crops</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825" b="1">
                          <a:solidFill>
                            <a:srgbClr val="166534"/>
                          </a:solidFill>
                          <a:latin typeface="Montserrat" pitchFamily="34" charset="0"/>
                          <a:ea typeface="Montserrat" pitchFamily="34" charset="-122"/>
                          <a:cs typeface="Montserrat" pitchFamily="34" charset="-120"/>
                        </a:rPr>
                        <a:t>Active</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0"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extLst>
                  <a:ext uri="{0D108BD9-81ED-4DB2-BD59-A6C34878D82A}">
                    <a16:rowId xmlns:a16="http://schemas.microsoft.com/office/drawing/2014/main" val="10001"/>
                  </a:ext>
                </a:extLst>
              </a:tr>
              <a:tr h="431466">
                <a:tc>
                  <a:txBody>
                    <a:bodyPr/>
                    <a:lstStyle/>
                    <a:p>
                      <a:pPr marL="0" indent="0">
                        <a:buNone/>
                      </a:pPr>
                      <a:r>
                        <a:rPr lang="en-US" sz="975" b="1">
                          <a:solidFill>
                            <a:srgbClr val="1F2937"/>
                          </a:solidFill>
                          <a:latin typeface="Montserrat" pitchFamily="34" charset="0"/>
                          <a:ea typeface="Montserrat" pitchFamily="34" charset="-122"/>
                          <a:cs typeface="Montserrat" pitchFamily="34" charset="-120"/>
                        </a:rPr>
                        <a:t>Conservation / Woodland</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16.0 ac</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40.0%</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Wetlands, habitat, slopes</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825" b="1">
                          <a:solidFill>
                            <a:srgbClr val="166534"/>
                          </a:solidFill>
                          <a:latin typeface="Montserrat" pitchFamily="34" charset="0"/>
                          <a:ea typeface="Montserrat" pitchFamily="34" charset="-122"/>
                          <a:cs typeface="Montserrat" pitchFamily="34" charset="-120"/>
                        </a:rPr>
                        <a:t>Protected</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extLst>
                  <a:ext uri="{0D108BD9-81ED-4DB2-BD59-A6C34878D82A}">
                    <a16:rowId xmlns:a16="http://schemas.microsoft.com/office/drawing/2014/main" val="10002"/>
                  </a:ext>
                </a:extLst>
              </a:tr>
              <a:tr h="431466">
                <a:tc>
                  <a:txBody>
                    <a:bodyPr/>
                    <a:lstStyle/>
                    <a:p>
                      <a:pPr marL="0" indent="0">
                        <a:buNone/>
                      </a:pPr>
                      <a:r>
                        <a:rPr lang="en-US" sz="975" b="1">
                          <a:solidFill>
                            <a:srgbClr val="1F2937"/>
                          </a:solidFill>
                          <a:latin typeface="Montserrat" pitchFamily="34" charset="0"/>
                          <a:ea typeface="Montserrat" pitchFamily="34" charset="-122"/>
                          <a:cs typeface="Montserrat" pitchFamily="34" charset="-120"/>
                        </a:rPr>
                        <a:t>Pocket Neighborhood</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2.0 ac</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5.0%</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10–14 clustered homes</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825" b="1">
                          <a:solidFill>
                            <a:srgbClr val="1E40AF"/>
                          </a:solidFill>
                          <a:latin typeface="Montserrat" pitchFamily="34" charset="0"/>
                          <a:ea typeface="Montserrat" pitchFamily="34" charset="-122"/>
                          <a:cs typeface="Montserrat" pitchFamily="34" charset="-120"/>
                        </a:rPr>
                        <a:t>Development</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extLst>
                  <a:ext uri="{0D108BD9-81ED-4DB2-BD59-A6C34878D82A}">
                    <a16:rowId xmlns:a16="http://schemas.microsoft.com/office/drawing/2014/main" val="10003"/>
                  </a:ext>
                </a:extLst>
              </a:tr>
              <a:tr h="431466">
                <a:tc>
                  <a:txBody>
                    <a:bodyPr/>
                    <a:lstStyle/>
                    <a:p>
                      <a:pPr marL="0" indent="0">
                        <a:buNone/>
                      </a:pPr>
                      <a:r>
                        <a:rPr lang="en-US" sz="975" b="1">
                          <a:solidFill>
                            <a:srgbClr val="1F2937"/>
                          </a:solidFill>
                          <a:latin typeface="Montserrat" pitchFamily="34" charset="0"/>
                          <a:ea typeface="Montserrat" pitchFamily="34" charset="-122"/>
                          <a:cs typeface="Montserrat" pitchFamily="34" charset="-120"/>
                        </a:rPr>
                        <a:t>Agritourism &amp; Restaurant</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2.0 ac</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5.0%</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Hospitality anchor</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825" b="1">
                          <a:solidFill>
                            <a:srgbClr val="7E22CE"/>
                          </a:solidFill>
                          <a:latin typeface="Montserrat" pitchFamily="34" charset="0"/>
                          <a:ea typeface="Montserrat" pitchFamily="34" charset="-122"/>
                          <a:cs typeface="Montserrat" pitchFamily="34" charset="-120"/>
                        </a:rPr>
                        <a:t>Mixed Use</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extLst>
                  <a:ext uri="{0D108BD9-81ED-4DB2-BD59-A6C34878D82A}">
                    <a16:rowId xmlns:a16="http://schemas.microsoft.com/office/drawing/2014/main" val="10004"/>
                  </a:ext>
                </a:extLst>
              </a:tr>
              <a:tr h="431466">
                <a:tc>
                  <a:txBody>
                    <a:bodyPr/>
                    <a:lstStyle/>
                    <a:p>
                      <a:pPr marL="0" indent="0">
                        <a:buNone/>
                      </a:pPr>
                      <a:r>
                        <a:rPr lang="en-US" sz="975" b="1">
                          <a:solidFill>
                            <a:srgbClr val="1F2937"/>
                          </a:solidFill>
                          <a:latin typeface="Montserrat" pitchFamily="34" charset="0"/>
                          <a:ea typeface="Montserrat" pitchFamily="34" charset="-122"/>
                          <a:cs typeface="Montserrat" pitchFamily="34" charset="-120"/>
                        </a:rPr>
                        <a:t>Event / Circulation</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3.0 ac</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7.5%</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Barn, parking, access</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tc>
                  <a:txBody>
                    <a:bodyPr/>
                    <a:lstStyle/>
                    <a:p>
                      <a:pPr marL="0" indent="0">
                        <a:buNone/>
                      </a:pPr>
                      <a:r>
                        <a:rPr lang="en-US" sz="825" b="1">
                          <a:solidFill>
                            <a:srgbClr val="A16207"/>
                          </a:solidFill>
                          <a:latin typeface="Montserrat" pitchFamily="34" charset="0"/>
                          <a:ea typeface="Montserrat" pitchFamily="34" charset="-122"/>
                          <a:cs typeface="Montserrat" pitchFamily="34" charset="-120"/>
                        </a:rPr>
                        <a:t>Planning</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tcPr>
                </a:tc>
                <a:extLst>
                  <a:ext uri="{0D108BD9-81ED-4DB2-BD59-A6C34878D82A}">
                    <a16:rowId xmlns:a16="http://schemas.microsoft.com/office/drawing/2014/main" val="10005"/>
                  </a:ext>
                </a:extLst>
              </a:tr>
              <a:tr h="431466">
                <a:tc>
                  <a:txBody>
                    <a:bodyPr/>
                    <a:lstStyle/>
                    <a:p>
                      <a:pPr marL="0" indent="0">
                        <a:buNone/>
                      </a:pPr>
                      <a:r>
                        <a:rPr lang="en-US" sz="975" b="1">
                          <a:solidFill>
                            <a:srgbClr val="1F2937"/>
                          </a:solidFill>
                          <a:latin typeface="Montserrat" pitchFamily="34" charset="0"/>
                          <a:ea typeface="Montserrat" pitchFamily="34" charset="-122"/>
                          <a:cs typeface="Montserrat" pitchFamily="34" charset="-120"/>
                        </a:rPr>
                        <a:t>Seasonal Attractions</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6.0 ac</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15.0%</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975">
                          <a:solidFill>
                            <a:srgbClr val="000000"/>
                          </a:solidFill>
                          <a:latin typeface="Montserrat" pitchFamily="34" charset="0"/>
                          <a:ea typeface="Montserrat" pitchFamily="34" charset="-122"/>
                          <a:cs typeface="Montserrat" pitchFamily="34" charset="-120"/>
                        </a:rPr>
                        <a:t>Maze, pumpkin patch, etc.</a:t>
                      </a:r>
                      <a:endParaRPr lang="en-US" sz="975">
                        <a:latin typeface="Montserrat" charset="0"/>
                        <a:ea typeface="Montserrat" charset="0"/>
                        <a:cs typeface="Montserrat" charset="0"/>
                      </a:endParaRPr>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tc>
                  <a:txBody>
                    <a:bodyPr/>
                    <a:lstStyle/>
                    <a:p>
                      <a:pPr marL="0" indent="0">
                        <a:buNone/>
                      </a:pPr>
                      <a:r>
                        <a:rPr lang="en-US" sz="825" b="1">
                          <a:solidFill>
                            <a:srgbClr val="C2410C"/>
                          </a:solidFill>
                          <a:latin typeface="Montserrat" pitchFamily="34" charset="0"/>
                          <a:ea typeface="Montserrat" pitchFamily="34" charset="-122"/>
                          <a:cs typeface="Montserrat" pitchFamily="34" charset="-120"/>
                        </a:rPr>
                        <a:t>Seasonal</a:t>
                      </a:r>
                      <a:endParaRPr lang="en-US" sz="1200"/>
                    </a:p>
                  </a:txBody>
                  <a:tcPr marL="114300" marR="114300" marT="114300" marB="114300" anchor="ctr">
                    <a:lnL w="0" cap="flat" cmpd="sng" algn="ctr">
                      <a:solidFill>
                        <a:srgbClr val="E5E7EB"/>
                      </a:solidFill>
                      <a:prstDash val="solid"/>
                      <a:round/>
                      <a:headEnd type="none" w="med" len="med"/>
                      <a:tailEnd type="none" w="med" len="med"/>
                    </a:lnL>
                    <a:lnR w="0" cap="flat" cmpd="sng" algn="ctr">
                      <a:solidFill>
                        <a:srgbClr val="E5E7EB"/>
                      </a:solidFill>
                      <a:prstDash val="solid"/>
                      <a:round/>
                      <a:headEnd type="none" w="med" len="med"/>
                      <a:tailEnd type="none" w="med" len="med"/>
                    </a:lnR>
                    <a:lnT w="9525" cap="flat" cmpd="sng" algn="ctr">
                      <a:solidFill>
                        <a:srgbClr val="E5E7EB"/>
                      </a:solidFill>
                      <a:prstDash val="solid"/>
                      <a:round/>
                      <a:headEnd type="none" w="med" len="med"/>
                      <a:tailEnd type="none" w="med" len="med"/>
                    </a:lnT>
                    <a:lnB w="9525" cap="flat" cmpd="sng" algn="ctr">
                      <a:solidFill>
                        <a:srgbClr val="E5E7EB"/>
                      </a:solidFill>
                      <a:prstDash val="solid"/>
                      <a:round/>
                      <a:headEnd type="none" w="med" len="med"/>
                      <a:tailEnd type="none" w="med" len="med"/>
                    </a:lnB>
                    <a:solidFill>
                      <a:srgbClr val="4A7C59">
                        <a:alpha val="5000"/>
                      </a:srgbClr>
                    </a:solidFill>
                  </a:tcPr>
                </a:tc>
                <a:extLst>
                  <a:ext uri="{0D108BD9-81ED-4DB2-BD59-A6C34878D82A}">
                    <a16:rowId xmlns:a16="http://schemas.microsoft.com/office/drawing/2014/main" val="10006"/>
                  </a:ext>
                </a:extLst>
              </a:tr>
            </a:tbl>
          </a:graphicData>
        </a:graphic>
      </p:graphicFrame>
      <p:sp>
        <p:nvSpPr>
          <p:cNvPr id="15" name="Shape 5"/>
          <p:cNvSpPr/>
          <p:nvPr/>
        </p:nvSpPr>
        <p:spPr>
          <a:xfrm>
            <a:off x="8287205" y="2483806"/>
            <a:ext cx="3510383" cy="656539"/>
          </a:xfrm>
          <a:prstGeom prst="roundRect">
            <a:avLst>
              <a:gd name="adj" fmla="val 11814"/>
            </a:avLst>
          </a:prstGeom>
          <a:solidFill>
            <a:srgbClr val="4A7C59">
              <a:alpha val="10000"/>
            </a:srgbClr>
          </a:solidFill>
          <a:ln w="12700">
            <a:solidFill>
              <a:srgbClr val="4A7C59">
                <a:alpha val="30000"/>
              </a:srgbClr>
            </a:solidFill>
            <a:prstDash val="solid"/>
          </a:ln>
        </p:spPr>
        <p:txBody>
          <a:bodyPr/>
          <a:lstStyle/>
          <a:p>
            <a:endParaRPr lang="en-US"/>
          </a:p>
        </p:txBody>
      </p:sp>
      <p:sp>
        <p:nvSpPr>
          <p:cNvPr id="16" name="Text 6"/>
          <p:cNvSpPr txBox="1"/>
          <p:nvPr/>
        </p:nvSpPr>
        <p:spPr>
          <a:xfrm>
            <a:off x="8287207" y="2647645"/>
            <a:ext cx="2039112" cy="342900"/>
          </a:xfrm>
          <a:prstGeom prst="rect">
            <a:avLst/>
          </a:prstGeom>
          <a:noFill/>
          <a:ln/>
        </p:spPr>
        <p:txBody>
          <a:bodyPr wrap="square" lIns="0" tIns="0" rIns="0" bIns="0" rtlCol="0" anchor="ctr"/>
          <a:lstStyle/>
          <a:p>
            <a:pPr marL="0" indent="0" algn="ctr">
              <a:buNone/>
            </a:pPr>
            <a:r>
              <a:rPr lang="en-US" sz="2200" b="1">
                <a:solidFill>
                  <a:srgbClr val="16A34A"/>
                </a:solidFill>
                <a:latin typeface="Montserrat" pitchFamily="34" charset="0"/>
                <a:ea typeface="Montserrat" pitchFamily="34" charset="-122"/>
                <a:cs typeface="Montserrat" pitchFamily="34" charset="-120"/>
              </a:rPr>
              <a:t>68%</a:t>
            </a:r>
            <a:endParaRPr lang="en-US" sz="2200"/>
          </a:p>
        </p:txBody>
      </p:sp>
      <p:sp>
        <p:nvSpPr>
          <p:cNvPr id="17" name="Text 7"/>
          <p:cNvSpPr txBox="1"/>
          <p:nvPr/>
        </p:nvSpPr>
        <p:spPr>
          <a:xfrm>
            <a:off x="9513465" y="2695328"/>
            <a:ext cx="2039112" cy="191110"/>
          </a:xfrm>
          <a:prstGeom prst="rect">
            <a:avLst/>
          </a:prstGeom>
          <a:noFill/>
          <a:ln/>
        </p:spPr>
        <p:txBody>
          <a:bodyPr wrap="square" lIns="0" tIns="0" rIns="0" bIns="0" rtlCol="0" anchor="ctr"/>
          <a:lstStyle/>
          <a:p>
            <a:pPr marL="0" indent="0" algn="ctr">
              <a:buNone/>
            </a:pPr>
            <a:r>
              <a:rPr lang="en-US" sz="1000" b="1" kern="0" spc="26">
                <a:solidFill>
                  <a:srgbClr val="4B5563"/>
                </a:solidFill>
                <a:latin typeface="Montserrat" pitchFamily="34" charset="0"/>
                <a:ea typeface="Montserrat" pitchFamily="34" charset="-122"/>
                <a:cs typeface="Montserrat" pitchFamily="34" charset="-120"/>
              </a:rPr>
              <a:t>Protected Land</a:t>
            </a:r>
            <a:endParaRPr lang="en-US" sz="1000"/>
          </a:p>
        </p:txBody>
      </p:sp>
      <p:sp>
        <p:nvSpPr>
          <p:cNvPr id="19" name="Text 9"/>
          <p:cNvSpPr txBox="1"/>
          <p:nvPr/>
        </p:nvSpPr>
        <p:spPr>
          <a:xfrm>
            <a:off x="8287207" y="3488163"/>
            <a:ext cx="2039112" cy="342900"/>
          </a:xfrm>
          <a:prstGeom prst="rect">
            <a:avLst/>
          </a:prstGeom>
          <a:noFill/>
          <a:ln/>
        </p:spPr>
        <p:txBody>
          <a:bodyPr wrap="square" lIns="0" tIns="0" rIns="0" bIns="0" rtlCol="0" anchor="ctr"/>
          <a:lstStyle/>
          <a:p>
            <a:pPr marL="0" indent="0" algn="ctr">
              <a:buNone/>
            </a:pPr>
            <a:r>
              <a:rPr lang="en-US" sz="2200" b="1">
                <a:solidFill>
                  <a:srgbClr val="2563EB"/>
                </a:solidFill>
                <a:latin typeface="Montserrat" pitchFamily="34" charset="0"/>
                <a:ea typeface="Montserrat" pitchFamily="34" charset="-122"/>
                <a:cs typeface="Montserrat" pitchFamily="34" charset="-120"/>
              </a:rPr>
              <a:t>32%</a:t>
            </a:r>
            <a:endParaRPr lang="en-US" sz="2200"/>
          </a:p>
        </p:txBody>
      </p:sp>
      <p:sp>
        <p:nvSpPr>
          <p:cNvPr id="20" name="Text 10"/>
          <p:cNvSpPr txBox="1"/>
          <p:nvPr/>
        </p:nvSpPr>
        <p:spPr>
          <a:xfrm>
            <a:off x="9513465" y="3533240"/>
            <a:ext cx="2039112" cy="191110"/>
          </a:xfrm>
          <a:prstGeom prst="rect">
            <a:avLst/>
          </a:prstGeom>
          <a:noFill/>
          <a:ln/>
        </p:spPr>
        <p:txBody>
          <a:bodyPr wrap="square" lIns="0" tIns="0" rIns="0" bIns="0" rtlCol="0" anchor="ctr"/>
          <a:lstStyle/>
          <a:p>
            <a:pPr marL="0" indent="0" algn="ctr">
              <a:buNone/>
            </a:pPr>
            <a:r>
              <a:rPr lang="en-US" sz="1000" b="1" kern="0" spc="26">
                <a:solidFill>
                  <a:srgbClr val="4B5563"/>
                </a:solidFill>
                <a:latin typeface="Montserrat" pitchFamily="34" charset="0"/>
                <a:ea typeface="Montserrat" pitchFamily="34" charset="-122"/>
                <a:cs typeface="Montserrat" pitchFamily="34" charset="-120"/>
              </a:rPr>
              <a:t>Activated Land</a:t>
            </a:r>
            <a:endParaRPr lang="en-US" sz="1000"/>
          </a:p>
        </p:txBody>
      </p:sp>
      <p:sp>
        <p:nvSpPr>
          <p:cNvPr id="22" name="Text 12"/>
          <p:cNvSpPr txBox="1"/>
          <p:nvPr/>
        </p:nvSpPr>
        <p:spPr>
          <a:xfrm>
            <a:off x="8271241" y="4325704"/>
            <a:ext cx="2039112" cy="342900"/>
          </a:xfrm>
          <a:prstGeom prst="rect">
            <a:avLst/>
          </a:prstGeom>
          <a:noFill/>
          <a:ln/>
        </p:spPr>
        <p:txBody>
          <a:bodyPr wrap="square" lIns="0" tIns="0" rIns="0" bIns="0" rtlCol="0" anchor="ctr"/>
          <a:lstStyle/>
          <a:p>
            <a:pPr marL="0" indent="0" algn="ctr">
              <a:buNone/>
            </a:pPr>
            <a:r>
              <a:rPr lang="en-US" sz="2200" b="1">
                <a:solidFill>
                  <a:srgbClr val="9333EA"/>
                </a:solidFill>
                <a:latin typeface="Montserrat" pitchFamily="34" charset="0"/>
                <a:ea typeface="Montserrat" pitchFamily="34" charset="-122"/>
                <a:cs typeface="Montserrat" pitchFamily="34" charset="-120"/>
              </a:rPr>
              <a:t>$1M+</a:t>
            </a:r>
            <a:endParaRPr lang="en-US" sz="2200"/>
          </a:p>
        </p:txBody>
      </p:sp>
      <p:sp>
        <p:nvSpPr>
          <p:cNvPr id="23" name="Text 13"/>
          <p:cNvSpPr txBox="1"/>
          <p:nvPr/>
        </p:nvSpPr>
        <p:spPr>
          <a:xfrm>
            <a:off x="9578340" y="4359586"/>
            <a:ext cx="2039112" cy="191110"/>
          </a:xfrm>
          <a:prstGeom prst="rect">
            <a:avLst/>
          </a:prstGeom>
          <a:noFill/>
          <a:ln/>
        </p:spPr>
        <p:txBody>
          <a:bodyPr wrap="square" lIns="0" tIns="0" rIns="0" bIns="0" rtlCol="0" anchor="ctr"/>
          <a:lstStyle/>
          <a:p>
            <a:pPr marL="0" indent="0" algn="ctr">
              <a:buNone/>
            </a:pPr>
            <a:r>
              <a:rPr lang="en-US" sz="1000" b="1" kern="0" spc="26">
                <a:solidFill>
                  <a:srgbClr val="4B5563"/>
                </a:solidFill>
                <a:latin typeface="Montserrat" pitchFamily="34" charset="0"/>
                <a:ea typeface="Montserrat" pitchFamily="34" charset="-122"/>
                <a:cs typeface="Montserrat" pitchFamily="34" charset="-120"/>
              </a:rPr>
              <a:t>Revenue Potential</a:t>
            </a:r>
            <a:endParaRPr lang="en-US" sz="1000"/>
          </a:p>
        </p:txBody>
      </p:sp>
      <p:pic>
        <p:nvPicPr>
          <p:cNvPr id="36" name="Image 9" descr="preencoded.png"/>
          <p:cNvPicPr>
            <a:picLocks noChangeAspect="1"/>
          </p:cNvPicPr>
          <p:nvPr/>
        </p:nvPicPr>
        <p:blipFill>
          <a:blip r:embed="rId9"/>
          <a:srcRect t="-16" b="-16"/>
          <a:stretch/>
        </p:blipFill>
        <p:spPr>
          <a:xfrm>
            <a:off x="8287207" y="973218"/>
            <a:ext cx="3524098" cy="1440180"/>
          </a:xfrm>
          <a:prstGeom prst="rect">
            <a:avLst/>
          </a:prstGeom>
        </p:spPr>
      </p:pic>
      <p:sp>
        <p:nvSpPr>
          <p:cNvPr id="37" name="Text 24"/>
          <p:cNvSpPr txBox="1"/>
          <p:nvPr/>
        </p:nvSpPr>
        <p:spPr>
          <a:xfrm>
            <a:off x="8524951" y="1107633"/>
            <a:ext cx="30486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Protected vs Activated</a:t>
            </a:r>
            <a:endParaRPr lang="en-US" sz="1000"/>
          </a:p>
        </p:txBody>
      </p:sp>
      <p:sp>
        <p:nvSpPr>
          <p:cNvPr id="38" name="Text 25"/>
          <p:cNvSpPr txBox="1"/>
          <p:nvPr/>
        </p:nvSpPr>
        <p:spPr>
          <a:xfrm>
            <a:off x="8524951" y="1450533"/>
            <a:ext cx="1205179"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Protected (68%)</a:t>
            </a:r>
            <a:endParaRPr lang="en-US" sz="900"/>
          </a:p>
        </p:txBody>
      </p:sp>
      <p:sp>
        <p:nvSpPr>
          <p:cNvPr id="39" name="Text 26"/>
          <p:cNvSpPr txBox="1"/>
          <p:nvPr/>
        </p:nvSpPr>
        <p:spPr>
          <a:xfrm>
            <a:off x="10989259" y="1450533"/>
            <a:ext cx="797357" cy="152705"/>
          </a:xfrm>
          <a:prstGeom prst="rect">
            <a:avLst/>
          </a:prstGeom>
          <a:noFill/>
          <a:ln/>
        </p:spPr>
        <p:txBody>
          <a:bodyPr wrap="square" lIns="0" tIns="0" rIns="0" bIns="0" rtlCol="0" anchor="ctr"/>
          <a:lstStyle/>
          <a:p>
            <a:pPr marL="0" indent="0" algn="l">
              <a:buNone/>
            </a:pPr>
            <a:r>
              <a:rPr lang="en-US" sz="900" b="1">
                <a:solidFill>
                  <a:srgbClr val="16A34A"/>
                </a:solidFill>
                <a:latin typeface="Montserrat" pitchFamily="34" charset="0"/>
                <a:ea typeface="Montserrat" pitchFamily="34" charset="-122"/>
                <a:cs typeface="Montserrat" pitchFamily="34" charset="-120"/>
              </a:rPr>
              <a:t>27.2 acres</a:t>
            </a:r>
            <a:endParaRPr lang="en-US" sz="900"/>
          </a:p>
        </p:txBody>
      </p:sp>
      <p:pic>
        <p:nvPicPr>
          <p:cNvPr id="40" name="Image 10" descr="preencoded.png"/>
          <p:cNvPicPr>
            <a:picLocks noChangeAspect="1"/>
          </p:cNvPicPr>
          <p:nvPr/>
        </p:nvPicPr>
        <p:blipFill>
          <a:blip r:embed="rId10"/>
          <a:srcRect l="-75" r="-75"/>
          <a:stretch/>
        </p:blipFill>
        <p:spPr>
          <a:xfrm>
            <a:off x="8524951" y="1679133"/>
            <a:ext cx="3047695" cy="95098"/>
          </a:xfrm>
          <a:prstGeom prst="rect">
            <a:avLst/>
          </a:prstGeom>
        </p:spPr>
      </p:pic>
      <p:pic>
        <p:nvPicPr>
          <p:cNvPr id="41" name="Image 11" descr="preencoded.png"/>
          <p:cNvPicPr>
            <a:picLocks noChangeAspect="1"/>
          </p:cNvPicPr>
          <p:nvPr/>
        </p:nvPicPr>
        <p:blipFill>
          <a:blip r:embed="rId11"/>
          <a:srcRect l="-89" r="-89"/>
          <a:stretch/>
        </p:blipFill>
        <p:spPr>
          <a:xfrm>
            <a:off x="8524951" y="1679133"/>
            <a:ext cx="2072945" cy="95098"/>
          </a:xfrm>
          <a:prstGeom prst="rect">
            <a:avLst/>
          </a:prstGeom>
        </p:spPr>
      </p:pic>
      <p:sp>
        <p:nvSpPr>
          <p:cNvPr id="42" name="Text 27"/>
          <p:cNvSpPr txBox="1"/>
          <p:nvPr/>
        </p:nvSpPr>
        <p:spPr>
          <a:xfrm>
            <a:off x="8524951" y="1964426"/>
            <a:ext cx="1198778"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Activated (32%)</a:t>
            </a:r>
            <a:endParaRPr lang="en-US" sz="900"/>
          </a:p>
        </p:txBody>
      </p:sp>
      <p:sp>
        <p:nvSpPr>
          <p:cNvPr id="43" name="Text 28"/>
          <p:cNvSpPr txBox="1"/>
          <p:nvPr/>
        </p:nvSpPr>
        <p:spPr>
          <a:xfrm>
            <a:off x="11001146" y="1964426"/>
            <a:ext cx="796442" cy="152705"/>
          </a:xfrm>
          <a:prstGeom prst="rect">
            <a:avLst/>
          </a:prstGeom>
          <a:noFill/>
          <a:ln/>
        </p:spPr>
        <p:txBody>
          <a:bodyPr wrap="square" lIns="0" tIns="0" rIns="0" bIns="0" rtlCol="0" anchor="ctr"/>
          <a:lstStyle/>
          <a:p>
            <a:pPr marL="0" indent="0" algn="l">
              <a:buNone/>
            </a:pPr>
            <a:r>
              <a:rPr lang="en-US" sz="900" b="1">
                <a:solidFill>
                  <a:srgbClr val="2563EB"/>
                </a:solidFill>
                <a:latin typeface="Montserrat" pitchFamily="34" charset="0"/>
                <a:ea typeface="Montserrat" pitchFamily="34" charset="-122"/>
                <a:cs typeface="Montserrat" pitchFamily="34" charset="-120"/>
              </a:rPr>
              <a:t>12.8 acres</a:t>
            </a:r>
            <a:endParaRPr lang="en-US" sz="900"/>
          </a:p>
        </p:txBody>
      </p:sp>
      <p:pic>
        <p:nvPicPr>
          <p:cNvPr id="44" name="Image 12" descr="preencoded.png"/>
          <p:cNvPicPr>
            <a:picLocks noChangeAspect="1"/>
          </p:cNvPicPr>
          <p:nvPr/>
        </p:nvPicPr>
        <p:blipFill>
          <a:blip r:embed="rId10"/>
          <a:srcRect l="-75" r="-75"/>
          <a:stretch/>
        </p:blipFill>
        <p:spPr>
          <a:xfrm>
            <a:off x="8524951" y="2193026"/>
            <a:ext cx="3047695" cy="95098"/>
          </a:xfrm>
          <a:prstGeom prst="rect">
            <a:avLst/>
          </a:prstGeom>
        </p:spPr>
      </p:pic>
      <p:pic>
        <p:nvPicPr>
          <p:cNvPr id="45" name="Image 13" descr="preencoded.png"/>
          <p:cNvPicPr>
            <a:picLocks noChangeAspect="1"/>
          </p:cNvPicPr>
          <p:nvPr/>
        </p:nvPicPr>
        <p:blipFill>
          <a:blip r:embed="rId12"/>
          <a:srcRect l="-100" r="-100"/>
          <a:stretch/>
        </p:blipFill>
        <p:spPr>
          <a:xfrm>
            <a:off x="8524951" y="2193026"/>
            <a:ext cx="975665" cy="95098"/>
          </a:xfrm>
          <a:prstGeom prst="rect">
            <a:avLst/>
          </a:prstGeom>
        </p:spPr>
      </p:pic>
      <p:sp>
        <p:nvSpPr>
          <p:cNvPr id="46" name="Shape 29"/>
          <p:cNvSpPr/>
          <p:nvPr/>
        </p:nvSpPr>
        <p:spPr>
          <a:xfrm>
            <a:off x="8287207" y="5024676"/>
            <a:ext cx="3499408" cy="1011327"/>
          </a:xfrm>
          <a:prstGeom prst="roundRect">
            <a:avLst>
              <a:gd name="adj" fmla="val 9831"/>
            </a:avLst>
          </a:prstGeom>
          <a:solidFill>
            <a:srgbClr val="F0FDF4"/>
          </a:solidFill>
          <a:ln w="12700">
            <a:solidFill>
              <a:srgbClr val="BBF7D0"/>
            </a:solidFill>
            <a:prstDash val="solid"/>
          </a:ln>
        </p:spPr>
        <p:txBody>
          <a:bodyPr/>
          <a:lstStyle/>
          <a:p>
            <a:endParaRPr lang="en-US"/>
          </a:p>
        </p:txBody>
      </p:sp>
      <p:sp>
        <p:nvSpPr>
          <p:cNvPr id="47" name="Text 30"/>
          <p:cNvSpPr txBox="1"/>
          <p:nvPr/>
        </p:nvSpPr>
        <p:spPr>
          <a:xfrm>
            <a:off x="8676742" y="5191888"/>
            <a:ext cx="2934310" cy="152705"/>
          </a:xfrm>
          <a:prstGeom prst="rect">
            <a:avLst/>
          </a:prstGeom>
          <a:noFill/>
          <a:ln/>
        </p:spPr>
        <p:txBody>
          <a:bodyPr wrap="square" lIns="0" tIns="0" rIns="0" bIns="0" rtlCol="0" anchor="ctr"/>
          <a:lstStyle/>
          <a:p>
            <a:pPr marL="0" indent="0" algn="l">
              <a:buNone/>
            </a:pPr>
            <a:r>
              <a:rPr lang="en-US" sz="900" b="1">
                <a:solidFill>
                  <a:srgbClr val="166534"/>
                </a:solidFill>
                <a:latin typeface="Montserrat" pitchFamily="34" charset="0"/>
                <a:ea typeface="Montserrat" pitchFamily="34" charset="-122"/>
                <a:cs typeface="Montserrat" pitchFamily="34" charset="-120"/>
              </a:rPr>
              <a:t> CONSERVATION PRIORITY </a:t>
            </a:r>
            <a:endParaRPr lang="en-US" sz="900"/>
          </a:p>
        </p:txBody>
      </p:sp>
      <p:pic>
        <p:nvPicPr>
          <p:cNvPr id="48" name="Image 14" descr="preencoded.png"/>
          <p:cNvPicPr>
            <a:picLocks noChangeAspect="1"/>
          </p:cNvPicPr>
          <p:nvPr/>
        </p:nvPicPr>
        <p:blipFill>
          <a:blip r:embed="rId13"/>
          <a:srcRect/>
          <a:stretch/>
        </p:blipFill>
        <p:spPr>
          <a:xfrm>
            <a:off x="8486546" y="5211090"/>
            <a:ext cx="114300" cy="114300"/>
          </a:xfrm>
          <a:prstGeom prst="rect">
            <a:avLst/>
          </a:prstGeom>
        </p:spPr>
      </p:pic>
      <p:sp>
        <p:nvSpPr>
          <p:cNvPr id="49" name="Text 31"/>
          <p:cNvSpPr txBox="1"/>
          <p:nvPr/>
        </p:nvSpPr>
        <p:spPr>
          <a:xfrm>
            <a:off x="8486546" y="5420488"/>
            <a:ext cx="3124505" cy="562356"/>
          </a:xfrm>
          <a:prstGeom prst="rect">
            <a:avLst/>
          </a:prstGeom>
          <a:noFill/>
          <a:ln/>
        </p:spPr>
        <p:txBody>
          <a:bodyPr wrap="square" lIns="0" tIns="0" rIns="0" bIns="0" rtlCol="0" anchor="ctr"/>
          <a:lstStyle/>
          <a:p>
            <a:pPr marL="0" indent="0" algn="l">
              <a:buNone/>
            </a:pPr>
            <a:r>
              <a:rPr lang="en-US" sz="900">
                <a:solidFill>
                  <a:srgbClr val="15803D"/>
                </a:solidFill>
                <a:latin typeface="Montserrat" pitchFamily="34" charset="0"/>
                <a:ea typeface="Montserrat" pitchFamily="34" charset="-122"/>
                <a:cs typeface="Montserrat" pitchFamily="34" charset="-120"/>
              </a:rPr>
              <a:t>68% of the land is permanently protected for conservation and agricultural use, ensuring long-term ecological sustainability.</a:t>
            </a:r>
            <a:endParaRPr lang="en-US" sz="900"/>
          </a:p>
        </p:txBody>
      </p:sp>
      <p:pic>
        <p:nvPicPr>
          <p:cNvPr id="50" name="Image 15" descr="preencoded.png"/>
          <p:cNvPicPr>
            <a:picLocks noChangeAspect="1"/>
          </p:cNvPicPr>
          <p:nvPr/>
        </p:nvPicPr>
        <p:blipFill>
          <a:blip r:embed="rId14"/>
          <a:srcRect l="-19" r="-19"/>
          <a:stretch/>
        </p:blipFill>
        <p:spPr>
          <a:xfrm>
            <a:off x="0" y="0"/>
            <a:ext cx="12191695" cy="761695"/>
          </a:xfrm>
          <a:prstGeom prst="rect">
            <a:avLst/>
          </a:prstGeom>
        </p:spPr>
      </p:pic>
      <p:pic>
        <p:nvPicPr>
          <p:cNvPr id="51" name="Image 16" descr="preencoded.png"/>
          <p:cNvPicPr>
            <a:picLocks noChangeAspect="1"/>
          </p:cNvPicPr>
          <p:nvPr/>
        </p:nvPicPr>
        <p:blipFill>
          <a:blip r:embed="rId15"/>
          <a:srcRect/>
          <a:stretch/>
        </p:blipFill>
        <p:spPr>
          <a:xfrm>
            <a:off x="381305" y="152705"/>
            <a:ext cx="457200" cy="457200"/>
          </a:xfrm>
          <a:prstGeom prst="rect">
            <a:avLst/>
          </a:prstGeom>
        </p:spPr>
      </p:pic>
      <p:pic>
        <p:nvPicPr>
          <p:cNvPr id="52" name="Image 17" descr="preencoded.png"/>
          <p:cNvPicPr>
            <a:picLocks noChangeAspect="1"/>
          </p:cNvPicPr>
          <p:nvPr/>
        </p:nvPicPr>
        <p:blipFill>
          <a:blip r:embed="rId16"/>
          <a:srcRect t="-18437" b="-18437"/>
          <a:stretch/>
        </p:blipFill>
        <p:spPr>
          <a:xfrm>
            <a:off x="500177" y="247802"/>
            <a:ext cx="219456" cy="267005"/>
          </a:xfrm>
          <a:prstGeom prst="rect">
            <a:avLst/>
          </a:prstGeom>
        </p:spPr>
      </p:pic>
      <p:sp>
        <p:nvSpPr>
          <p:cNvPr id="53" name="Text 32"/>
          <p:cNvSpPr txBox="1"/>
          <p:nvPr/>
        </p:nvSpPr>
        <p:spPr>
          <a:xfrm>
            <a:off x="990295" y="268834"/>
            <a:ext cx="2822753"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40-Acre Land Allocation</a:t>
            </a:r>
            <a:endParaRPr lang="en-US" sz="1500"/>
          </a:p>
        </p:txBody>
      </p:sp>
      <p:sp>
        <p:nvSpPr>
          <p:cNvPr id="55" name="Text 34"/>
          <p:cNvSpPr txBox="1"/>
          <p:nvPr/>
        </p:nvSpPr>
        <p:spPr>
          <a:xfrm>
            <a:off x="10386670" y="152705"/>
            <a:ext cx="1433779"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68% Protected</a:t>
            </a:r>
            <a:endParaRPr lang="en-US" sz="1300"/>
          </a:p>
        </p:txBody>
      </p:sp>
      <p:sp>
        <p:nvSpPr>
          <p:cNvPr id="56" name="Text 35"/>
          <p:cNvSpPr txBox="1"/>
          <p:nvPr/>
        </p:nvSpPr>
        <p:spPr>
          <a:xfrm>
            <a:off x="10524744" y="418795"/>
            <a:ext cx="1295705"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32% Activated</a:t>
            </a:r>
            <a:endParaRPr lang="en-US" sz="1000"/>
          </a:p>
        </p:txBody>
      </p:sp>
      <p:sp>
        <p:nvSpPr>
          <p:cNvPr id="57" name="Shape 36"/>
          <p:cNvSpPr/>
          <p:nvPr/>
        </p:nvSpPr>
        <p:spPr>
          <a:xfrm>
            <a:off x="0" y="6248095"/>
            <a:ext cx="12191695" cy="609905"/>
          </a:xfrm>
          <a:prstGeom prst="rect">
            <a:avLst/>
          </a:prstGeom>
          <a:solidFill>
            <a:srgbClr val="FFFFFF">
              <a:alpha val="95000"/>
            </a:srgbClr>
          </a:solidFill>
          <a:ln/>
        </p:spPr>
        <p:txBody>
          <a:bodyPr/>
          <a:lstStyle/>
          <a:p>
            <a:endParaRPr lang="en-US"/>
          </a:p>
        </p:txBody>
      </p:sp>
      <p:sp>
        <p:nvSpPr>
          <p:cNvPr id="58" name="Shape 37"/>
          <p:cNvSpPr/>
          <p:nvPr/>
        </p:nvSpPr>
        <p:spPr>
          <a:xfrm>
            <a:off x="0" y="624809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66" name="Shape 5">
            <a:extLst>
              <a:ext uri="{FF2B5EF4-FFF2-40B4-BE49-F238E27FC236}">
                <a16:creationId xmlns:a16="http://schemas.microsoft.com/office/drawing/2014/main" id="{FD743AF3-422B-8286-A1D0-DE9F61B923FD}"/>
              </a:ext>
            </a:extLst>
          </p:cNvPr>
          <p:cNvSpPr/>
          <p:nvPr/>
        </p:nvSpPr>
        <p:spPr>
          <a:xfrm>
            <a:off x="8287206" y="3315910"/>
            <a:ext cx="3499410" cy="656539"/>
          </a:xfrm>
          <a:prstGeom prst="roundRect">
            <a:avLst>
              <a:gd name="adj" fmla="val 11814"/>
            </a:avLst>
          </a:prstGeom>
          <a:solidFill>
            <a:srgbClr val="4A7C59">
              <a:alpha val="10000"/>
            </a:srgbClr>
          </a:solidFill>
          <a:ln w="12700">
            <a:solidFill>
              <a:srgbClr val="4A7C59">
                <a:alpha val="30000"/>
              </a:srgbClr>
            </a:solidFill>
            <a:prstDash val="solid"/>
          </a:ln>
        </p:spPr>
        <p:txBody>
          <a:bodyPr/>
          <a:lstStyle/>
          <a:p>
            <a:endParaRPr lang="en-US"/>
          </a:p>
        </p:txBody>
      </p:sp>
      <p:sp>
        <p:nvSpPr>
          <p:cNvPr id="67" name="Shape 5">
            <a:extLst>
              <a:ext uri="{FF2B5EF4-FFF2-40B4-BE49-F238E27FC236}">
                <a16:creationId xmlns:a16="http://schemas.microsoft.com/office/drawing/2014/main" id="{FCA12D37-74E8-4FE2-2F95-2EAE5D73AA9B}"/>
              </a:ext>
            </a:extLst>
          </p:cNvPr>
          <p:cNvSpPr/>
          <p:nvPr/>
        </p:nvSpPr>
        <p:spPr>
          <a:xfrm>
            <a:off x="8287206" y="4152290"/>
            <a:ext cx="3499409" cy="656539"/>
          </a:xfrm>
          <a:prstGeom prst="roundRect">
            <a:avLst>
              <a:gd name="adj" fmla="val 11814"/>
            </a:avLst>
          </a:prstGeom>
          <a:solidFill>
            <a:srgbClr val="4A7C59">
              <a:alpha val="10000"/>
            </a:srgbClr>
          </a:solidFill>
          <a:ln w="12700">
            <a:solidFill>
              <a:srgbClr val="4A7C59">
                <a:alpha val="30000"/>
              </a:srgbClr>
            </a:solidFill>
            <a:prstDash val="solid"/>
          </a:ln>
        </p:spPr>
        <p:txBody>
          <a:bodyPr/>
          <a:lstStyle/>
          <a:p>
            <a:endParaRPr lang="en-US"/>
          </a:p>
        </p:txBody>
      </p:sp>
      <p:sp>
        <p:nvSpPr>
          <p:cNvPr id="18" name="Text 54">
            <a:extLst>
              <a:ext uri="{FF2B5EF4-FFF2-40B4-BE49-F238E27FC236}">
                <a16:creationId xmlns:a16="http://schemas.microsoft.com/office/drawing/2014/main" id="{0F67E530-0C88-CAB5-3B12-13ED34C0C0B5}"/>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11</a:t>
            </a:fld>
            <a:endParaRPr lang="en-US" sz="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7EAB4-D6B1-1045-63DA-8D3BBFEF531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EBE3EA74-A5C0-F175-921B-A71071926C3D}"/>
              </a:ext>
            </a:extLst>
          </p:cNvPr>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pic>
        <p:nvPicPr>
          <p:cNvPr id="3" name="Image 0" descr="preencoded.png">
            <a:extLst>
              <a:ext uri="{FF2B5EF4-FFF2-40B4-BE49-F238E27FC236}">
                <a16:creationId xmlns:a16="http://schemas.microsoft.com/office/drawing/2014/main" id="{F0C5A67F-998C-42F8-0A8F-64249CF8C028}"/>
              </a:ext>
            </a:extLst>
          </p:cNvPr>
          <p:cNvPicPr>
            <a:picLocks noChangeAspect="1"/>
          </p:cNvPicPr>
          <p:nvPr/>
        </p:nvPicPr>
        <p:blipFill>
          <a:blip r:embed="rId3"/>
          <a:srcRect t="-1" b="-1"/>
          <a:stretch/>
        </p:blipFill>
        <p:spPr>
          <a:xfrm>
            <a:off x="0" y="0"/>
            <a:ext cx="12191695" cy="6858000"/>
          </a:xfrm>
          <a:prstGeom prst="rect">
            <a:avLst/>
          </a:prstGeom>
        </p:spPr>
      </p:pic>
      <p:sp>
        <p:nvSpPr>
          <p:cNvPr id="4" name="Shape 1">
            <a:extLst>
              <a:ext uri="{FF2B5EF4-FFF2-40B4-BE49-F238E27FC236}">
                <a16:creationId xmlns:a16="http://schemas.microsoft.com/office/drawing/2014/main" id="{6819507F-0B73-DD3E-FBE9-3807194E93D2}"/>
              </a:ext>
            </a:extLst>
          </p:cNvPr>
          <p:cNvSpPr/>
          <p:nvPr/>
        </p:nvSpPr>
        <p:spPr>
          <a:xfrm>
            <a:off x="304495" y="914400"/>
            <a:ext cx="8762695" cy="5333695"/>
          </a:xfrm>
          <a:prstGeom prst="roundRect">
            <a:avLst>
              <a:gd name="adj" fmla="val 490"/>
            </a:avLst>
          </a:prstGeom>
          <a:noFill/>
          <a:ln w="25400">
            <a:solidFill>
              <a:srgbClr val="E5E7EB"/>
            </a:solidFill>
            <a:prstDash val="solid"/>
          </a:ln>
        </p:spPr>
        <p:txBody>
          <a:bodyPr/>
          <a:lstStyle/>
          <a:p>
            <a:endParaRPr lang="en-US"/>
          </a:p>
        </p:txBody>
      </p:sp>
      <p:pic>
        <p:nvPicPr>
          <p:cNvPr id="5" name="Image 1">
            <a:extLst>
              <a:ext uri="{FF2B5EF4-FFF2-40B4-BE49-F238E27FC236}">
                <a16:creationId xmlns:a16="http://schemas.microsoft.com/office/drawing/2014/main" id="{39EC9F4F-4CC0-0370-8902-214CA46F6F65}"/>
              </a:ext>
            </a:extLst>
          </p:cNvPr>
          <p:cNvPicPr>
            <a:picLocks noChangeAspect="1"/>
          </p:cNvPicPr>
          <p:nvPr/>
        </p:nvPicPr>
        <p:blipFill>
          <a:blip r:embed="rId4"/>
          <a:srcRect t="8614" b="8614"/>
          <a:stretch/>
        </p:blipFill>
        <p:spPr>
          <a:xfrm>
            <a:off x="323698" y="933602"/>
            <a:ext cx="8725205" cy="5296205"/>
          </a:xfrm>
          <a:prstGeom prst="rect">
            <a:avLst/>
          </a:prstGeom>
        </p:spPr>
      </p:pic>
      <p:sp>
        <p:nvSpPr>
          <p:cNvPr id="9" name="Shape 4">
            <a:extLst>
              <a:ext uri="{FF2B5EF4-FFF2-40B4-BE49-F238E27FC236}">
                <a16:creationId xmlns:a16="http://schemas.microsoft.com/office/drawing/2014/main" id="{3A975C82-D33C-90AE-C711-2FEB6AE4E598}"/>
              </a:ext>
            </a:extLst>
          </p:cNvPr>
          <p:cNvSpPr/>
          <p:nvPr/>
        </p:nvSpPr>
        <p:spPr>
          <a:xfrm>
            <a:off x="527522" y="1634973"/>
            <a:ext cx="2521090" cy="4594834"/>
          </a:xfrm>
          <a:prstGeom prst="roundRect">
            <a:avLst>
              <a:gd name="adj" fmla="val 853"/>
            </a:avLst>
          </a:prstGeom>
          <a:noFill/>
          <a:ln w="76200">
            <a:solidFill>
              <a:srgbClr val="22C55E">
                <a:alpha val="30000"/>
              </a:srgbClr>
            </a:solidFill>
            <a:prstDash val="solid"/>
          </a:ln>
        </p:spPr>
        <p:txBody>
          <a:bodyPr/>
          <a:lstStyle/>
          <a:p>
            <a:endParaRPr lang="en-US"/>
          </a:p>
        </p:txBody>
      </p:sp>
      <p:grpSp>
        <p:nvGrpSpPr>
          <p:cNvPr id="74" name="Group 73">
            <a:extLst>
              <a:ext uri="{FF2B5EF4-FFF2-40B4-BE49-F238E27FC236}">
                <a16:creationId xmlns:a16="http://schemas.microsoft.com/office/drawing/2014/main" id="{48A2DB1A-A1DF-FF3D-4A55-D772A0FAA759}"/>
              </a:ext>
            </a:extLst>
          </p:cNvPr>
          <p:cNvGrpSpPr/>
          <p:nvPr/>
        </p:nvGrpSpPr>
        <p:grpSpPr>
          <a:xfrm>
            <a:off x="1307963" y="1975104"/>
            <a:ext cx="1095451" cy="229515"/>
            <a:chOff x="1181405" y="1790395"/>
            <a:chExt cx="1095451" cy="229515"/>
          </a:xfrm>
        </p:grpSpPr>
        <p:sp>
          <p:nvSpPr>
            <p:cNvPr id="10" name="Shape 5">
              <a:extLst>
                <a:ext uri="{FF2B5EF4-FFF2-40B4-BE49-F238E27FC236}">
                  <a16:creationId xmlns:a16="http://schemas.microsoft.com/office/drawing/2014/main" id="{20F946F9-9E37-712F-B12F-15D7D0A2FDF9}"/>
                </a:ext>
              </a:extLst>
            </p:cNvPr>
            <p:cNvSpPr/>
            <p:nvPr/>
          </p:nvSpPr>
          <p:spPr>
            <a:xfrm>
              <a:off x="1181405" y="1790395"/>
              <a:ext cx="1095451" cy="181051"/>
            </a:xfrm>
            <a:prstGeom prst="roundRect">
              <a:avLst>
                <a:gd name="adj" fmla="val 212653"/>
              </a:avLst>
            </a:prstGeom>
            <a:solidFill>
              <a:srgbClr val="16A34A">
                <a:alpha val="80000"/>
              </a:srgbClr>
            </a:solidFill>
            <a:ln w="12700">
              <a:solidFill>
                <a:srgbClr val="FFFFFF">
                  <a:alpha val="0"/>
                </a:srgbClr>
              </a:solidFill>
              <a:prstDash val="solid"/>
            </a:ln>
          </p:spPr>
          <p:txBody>
            <a:bodyPr/>
            <a:lstStyle/>
            <a:p>
              <a:endParaRPr lang="en-US"/>
            </a:p>
          </p:txBody>
        </p:sp>
        <p:sp>
          <p:nvSpPr>
            <p:cNvPr id="11" name="Text 6">
              <a:extLst>
                <a:ext uri="{FF2B5EF4-FFF2-40B4-BE49-F238E27FC236}">
                  <a16:creationId xmlns:a16="http://schemas.microsoft.com/office/drawing/2014/main" id="{39B08D16-503F-112C-52A4-6990EC790704}"/>
                </a:ext>
              </a:extLst>
            </p:cNvPr>
            <p:cNvSpPr txBox="1"/>
            <p:nvPr/>
          </p:nvSpPr>
          <p:spPr>
            <a:xfrm>
              <a:off x="1181405" y="1790395"/>
              <a:ext cx="990295" cy="229515"/>
            </a:xfrm>
            <a:prstGeom prst="rect">
              <a:avLst/>
            </a:prstGeom>
            <a:solidFill>
              <a:srgbClr val="FFFFFF">
                <a:alpha val="0"/>
              </a:srgbClr>
            </a:solidFill>
            <a:ln>
              <a:solidFill>
                <a:srgbClr val="FFFFFF">
                  <a:alpha val="0"/>
                </a:srgbClr>
              </a:solidFill>
            </a:ln>
          </p:spPr>
          <p:txBody>
            <a:bodyPr wrap="square" lIns="76200" tIns="25400" rIns="76200" bIns="25400" rtlCol="0" anchor="ctr"/>
            <a:lstStyle/>
            <a:p>
              <a:pPr marL="0" indent="0" algn="l">
                <a:buNone/>
              </a:pPr>
              <a:r>
                <a:rPr lang="en-US" sz="800" kern="0" spc="38">
                  <a:solidFill>
                    <a:srgbClr val="FFFFFF"/>
                  </a:solidFill>
                  <a:latin typeface="Montserrat" pitchFamily="34" charset="0"/>
                  <a:ea typeface="Montserrat" pitchFamily="34" charset="-122"/>
                  <a:cs typeface="Montserrat" pitchFamily="34" charset="-120"/>
                </a:rPr>
                <a:t>Orchard Block</a:t>
              </a:r>
              <a:endParaRPr lang="en-US" sz="800"/>
            </a:p>
          </p:txBody>
        </p:sp>
      </p:grpSp>
      <p:sp>
        <p:nvSpPr>
          <p:cNvPr id="26" name="Shape 17">
            <a:extLst>
              <a:ext uri="{FF2B5EF4-FFF2-40B4-BE49-F238E27FC236}">
                <a16:creationId xmlns:a16="http://schemas.microsoft.com/office/drawing/2014/main" id="{DB32F5ED-2FE8-2952-26EA-13AC61372B76}"/>
              </a:ext>
            </a:extLst>
          </p:cNvPr>
          <p:cNvSpPr/>
          <p:nvPr/>
        </p:nvSpPr>
        <p:spPr>
          <a:xfrm>
            <a:off x="6762902" y="5224882"/>
            <a:ext cx="1828800"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sp>
        <p:nvSpPr>
          <p:cNvPr id="29" name="Text 19">
            <a:extLst>
              <a:ext uri="{FF2B5EF4-FFF2-40B4-BE49-F238E27FC236}">
                <a16:creationId xmlns:a16="http://schemas.microsoft.com/office/drawing/2014/main" id="{E882A90B-0DA3-544D-790C-FB096B3E3057}"/>
              </a:ext>
            </a:extLst>
          </p:cNvPr>
          <p:cNvSpPr txBox="1"/>
          <p:nvPr/>
        </p:nvSpPr>
        <p:spPr>
          <a:xfrm>
            <a:off x="7105802" y="5300777"/>
            <a:ext cx="1010412"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Wooded Habitat</a:t>
            </a:r>
            <a:endParaRPr lang="en-US" sz="800"/>
          </a:p>
        </p:txBody>
      </p:sp>
      <p:sp>
        <p:nvSpPr>
          <p:cNvPr id="30" name="Text 20">
            <a:extLst>
              <a:ext uri="{FF2B5EF4-FFF2-40B4-BE49-F238E27FC236}">
                <a16:creationId xmlns:a16="http://schemas.microsoft.com/office/drawing/2014/main" id="{B9A829A6-0812-06E2-9D1A-2D4545923E3F}"/>
              </a:ext>
            </a:extLst>
          </p:cNvPr>
          <p:cNvSpPr txBox="1"/>
          <p:nvPr/>
        </p:nvSpPr>
        <p:spPr>
          <a:xfrm>
            <a:off x="7105802" y="5458054"/>
            <a:ext cx="1201522"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16 acres conservation</a:t>
            </a:r>
            <a:endParaRPr lang="en-US" sz="800"/>
          </a:p>
        </p:txBody>
      </p:sp>
      <p:grpSp>
        <p:nvGrpSpPr>
          <p:cNvPr id="76" name="Group 75">
            <a:extLst>
              <a:ext uri="{FF2B5EF4-FFF2-40B4-BE49-F238E27FC236}">
                <a16:creationId xmlns:a16="http://schemas.microsoft.com/office/drawing/2014/main" id="{EE32E500-E792-60CF-853C-EEE547CD9609}"/>
              </a:ext>
            </a:extLst>
          </p:cNvPr>
          <p:cNvGrpSpPr/>
          <p:nvPr/>
        </p:nvGrpSpPr>
        <p:grpSpPr>
          <a:xfrm>
            <a:off x="7157009" y="3400654"/>
            <a:ext cx="1676095" cy="457200"/>
            <a:chOff x="3187260" y="5016028"/>
            <a:chExt cx="1676095" cy="457200"/>
          </a:xfrm>
        </p:grpSpPr>
        <p:sp>
          <p:nvSpPr>
            <p:cNvPr id="31" name="Shape 21">
              <a:extLst>
                <a:ext uri="{FF2B5EF4-FFF2-40B4-BE49-F238E27FC236}">
                  <a16:creationId xmlns:a16="http://schemas.microsoft.com/office/drawing/2014/main" id="{1A83C371-A132-0267-4F30-4BF629BE8F2A}"/>
                </a:ext>
              </a:extLst>
            </p:cNvPr>
            <p:cNvSpPr/>
            <p:nvPr/>
          </p:nvSpPr>
          <p:spPr>
            <a:xfrm>
              <a:off x="3187260" y="5016028"/>
              <a:ext cx="167609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33" name="Image 8" descr="preencoded.png">
              <a:extLst>
                <a:ext uri="{FF2B5EF4-FFF2-40B4-BE49-F238E27FC236}">
                  <a16:creationId xmlns:a16="http://schemas.microsoft.com/office/drawing/2014/main" id="{C047A584-A204-99AF-C58C-EF48BACEFC03}"/>
                </a:ext>
              </a:extLst>
            </p:cNvPr>
            <p:cNvPicPr>
              <a:picLocks noChangeAspect="1"/>
            </p:cNvPicPr>
            <p:nvPr/>
          </p:nvPicPr>
          <p:blipFill>
            <a:blip r:embed="rId5"/>
            <a:srcRect t="-20060" b="-20060"/>
            <a:stretch/>
          </p:blipFill>
          <p:spPr>
            <a:xfrm>
              <a:off x="3339965" y="5146787"/>
              <a:ext cx="152705" cy="190195"/>
            </a:xfrm>
            <a:prstGeom prst="rect">
              <a:avLst/>
            </a:prstGeom>
          </p:spPr>
        </p:pic>
        <p:sp>
          <p:nvSpPr>
            <p:cNvPr id="34" name="Text 23">
              <a:extLst>
                <a:ext uri="{FF2B5EF4-FFF2-40B4-BE49-F238E27FC236}">
                  <a16:creationId xmlns:a16="http://schemas.microsoft.com/office/drawing/2014/main" id="{050C6BD1-9A44-682D-96F9-F5C5D2016AEF}"/>
                </a:ext>
              </a:extLst>
            </p:cNvPr>
            <p:cNvSpPr txBox="1"/>
            <p:nvPr/>
          </p:nvSpPr>
          <p:spPr>
            <a:xfrm>
              <a:off x="3568565" y="5092838"/>
              <a:ext cx="1044245"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Creek/Floodway</a:t>
              </a:r>
              <a:endParaRPr lang="en-US" sz="800"/>
            </a:p>
          </p:txBody>
        </p:sp>
        <p:sp>
          <p:nvSpPr>
            <p:cNvPr id="35" name="Text 24">
              <a:extLst>
                <a:ext uri="{FF2B5EF4-FFF2-40B4-BE49-F238E27FC236}">
                  <a16:creationId xmlns:a16="http://schemas.microsoft.com/office/drawing/2014/main" id="{358669A2-DCA9-DF40-D458-7BF79C25250B}"/>
                </a:ext>
              </a:extLst>
            </p:cNvPr>
            <p:cNvSpPr txBox="1"/>
            <p:nvPr/>
          </p:nvSpPr>
          <p:spPr>
            <a:xfrm>
              <a:off x="3568565" y="5249200"/>
              <a:ext cx="1106424"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Seasonal drainage</a:t>
              </a:r>
              <a:endParaRPr lang="en-US" sz="800"/>
            </a:p>
          </p:txBody>
        </p:sp>
      </p:grpSp>
      <p:pic>
        <p:nvPicPr>
          <p:cNvPr id="41" name="Image 10" descr="preencoded.png">
            <a:extLst>
              <a:ext uri="{FF2B5EF4-FFF2-40B4-BE49-F238E27FC236}">
                <a16:creationId xmlns:a16="http://schemas.microsoft.com/office/drawing/2014/main" id="{622FAC1D-5049-4F21-64DD-D4BBC036B384}"/>
              </a:ext>
            </a:extLst>
          </p:cNvPr>
          <p:cNvPicPr>
            <a:picLocks noChangeAspect="1"/>
          </p:cNvPicPr>
          <p:nvPr/>
        </p:nvPicPr>
        <p:blipFill>
          <a:blip r:embed="rId6"/>
          <a:srcRect l="-6" r="-6"/>
          <a:stretch/>
        </p:blipFill>
        <p:spPr>
          <a:xfrm>
            <a:off x="9448495" y="914400"/>
            <a:ext cx="2438705" cy="1828800"/>
          </a:xfrm>
          <a:prstGeom prst="rect">
            <a:avLst/>
          </a:prstGeom>
        </p:spPr>
      </p:pic>
      <p:sp>
        <p:nvSpPr>
          <p:cNvPr id="42" name="Text 29">
            <a:extLst>
              <a:ext uri="{FF2B5EF4-FFF2-40B4-BE49-F238E27FC236}">
                <a16:creationId xmlns:a16="http://schemas.microsoft.com/office/drawing/2014/main" id="{4DD5ECCF-795F-99A2-721D-EC033BB1F12E}"/>
              </a:ext>
            </a:extLst>
          </p:cNvPr>
          <p:cNvSpPr txBox="1"/>
          <p:nvPr/>
        </p:nvSpPr>
        <p:spPr>
          <a:xfrm>
            <a:off x="9677095" y="11045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Site Overview</a:t>
            </a:r>
            <a:endParaRPr lang="en-US" sz="1000"/>
          </a:p>
        </p:txBody>
      </p:sp>
      <p:sp>
        <p:nvSpPr>
          <p:cNvPr id="43" name="Shape 30">
            <a:extLst>
              <a:ext uri="{FF2B5EF4-FFF2-40B4-BE49-F238E27FC236}">
                <a16:creationId xmlns:a16="http://schemas.microsoft.com/office/drawing/2014/main" id="{0653B3AE-B10C-0A53-1C48-28AC82026525}"/>
              </a:ext>
            </a:extLst>
          </p:cNvPr>
          <p:cNvSpPr/>
          <p:nvPr/>
        </p:nvSpPr>
        <p:spPr>
          <a:xfrm>
            <a:off x="9677095" y="1601114"/>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4" name="Text 31">
            <a:extLst>
              <a:ext uri="{FF2B5EF4-FFF2-40B4-BE49-F238E27FC236}">
                <a16:creationId xmlns:a16="http://schemas.microsoft.com/office/drawing/2014/main" id="{6C95BD06-730A-025E-3AB9-AC8B9225DD52}"/>
              </a:ext>
            </a:extLst>
          </p:cNvPr>
          <p:cNvSpPr txBox="1"/>
          <p:nvPr/>
        </p:nvSpPr>
        <p:spPr>
          <a:xfrm>
            <a:off x="9677095" y="1410005"/>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Total: 40 acres</a:t>
            </a:r>
            <a:endParaRPr lang="en-US" sz="900"/>
          </a:p>
        </p:txBody>
      </p:sp>
      <p:sp>
        <p:nvSpPr>
          <p:cNvPr id="45" name="Shape 32">
            <a:extLst>
              <a:ext uri="{FF2B5EF4-FFF2-40B4-BE49-F238E27FC236}">
                <a16:creationId xmlns:a16="http://schemas.microsoft.com/office/drawing/2014/main" id="{381CE39B-27C8-C3D3-CE47-270A0DCF4313}"/>
              </a:ext>
            </a:extLst>
          </p:cNvPr>
          <p:cNvSpPr/>
          <p:nvPr/>
        </p:nvSpPr>
        <p:spPr>
          <a:xfrm>
            <a:off x="9677095" y="1877263"/>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6" name="Text 33">
            <a:extLst>
              <a:ext uri="{FF2B5EF4-FFF2-40B4-BE49-F238E27FC236}">
                <a16:creationId xmlns:a16="http://schemas.microsoft.com/office/drawing/2014/main" id="{CDC26E64-03B0-F7DA-5089-2059A83DBF51}"/>
              </a:ext>
            </a:extLst>
          </p:cNvPr>
          <p:cNvSpPr txBox="1"/>
          <p:nvPr/>
        </p:nvSpPr>
        <p:spPr>
          <a:xfrm>
            <a:off x="9677095" y="1686154"/>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Orchard: 11 acres</a:t>
            </a:r>
            <a:endParaRPr lang="en-US" sz="900"/>
          </a:p>
        </p:txBody>
      </p:sp>
      <p:sp>
        <p:nvSpPr>
          <p:cNvPr id="47" name="Shape 34">
            <a:extLst>
              <a:ext uri="{FF2B5EF4-FFF2-40B4-BE49-F238E27FC236}">
                <a16:creationId xmlns:a16="http://schemas.microsoft.com/office/drawing/2014/main" id="{058F8076-EF01-2BD2-3D73-3A8F5BBC821E}"/>
              </a:ext>
            </a:extLst>
          </p:cNvPr>
          <p:cNvSpPr/>
          <p:nvPr/>
        </p:nvSpPr>
        <p:spPr>
          <a:xfrm>
            <a:off x="9677095" y="2153412"/>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8" name="Text 35">
            <a:extLst>
              <a:ext uri="{FF2B5EF4-FFF2-40B4-BE49-F238E27FC236}">
                <a16:creationId xmlns:a16="http://schemas.microsoft.com/office/drawing/2014/main" id="{47DF0694-E70C-116D-7F6E-F13EC23C32C1}"/>
              </a:ext>
            </a:extLst>
          </p:cNvPr>
          <p:cNvSpPr txBox="1"/>
          <p:nvPr/>
        </p:nvSpPr>
        <p:spPr>
          <a:xfrm>
            <a:off x="9677095" y="1962302"/>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b="1">
                <a:solidFill>
                  <a:srgbClr val="4B5563"/>
                </a:solidFill>
                <a:latin typeface="Montserrat" pitchFamily="34" charset="0"/>
                <a:ea typeface="Montserrat" pitchFamily="34" charset="-122"/>
                <a:cs typeface="Montserrat" pitchFamily="34" charset="-120"/>
              </a:rPr>
              <a:t>Programmed: 11 acres</a:t>
            </a:r>
            <a:endParaRPr lang="en-US" sz="900" b="1"/>
          </a:p>
        </p:txBody>
      </p:sp>
      <p:sp>
        <p:nvSpPr>
          <p:cNvPr id="49" name="Shape 36">
            <a:extLst>
              <a:ext uri="{FF2B5EF4-FFF2-40B4-BE49-F238E27FC236}">
                <a16:creationId xmlns:a16="http://schemas.microsoft.com/office/drawing/2014/main" id="{CDDFA801-0658-F2AA-60A9-58AAC6951525}"/>
              </a:ext>
            </a:extLst>
          </p:cNvPr>
          <p:cNvSpPr/>
          <p:nvPr/>
        </p:nvSpPr>
        <p:spPr>
          <a:xfrm>
            <a:off x="9677095" y="2429561"/>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50" name="Text 37">
            <a:extLst>
              <a:ext uri="{FF2B5EF4-FFF2-40B4-BE49-F238E27FC236}">
                <a16:creationId xmlns:a16="http://schemas.microsoft.com/office/drawing/2014/main" id="{4B9ED31A-5153-E87D-1A30-1454D9946923}"/>
              </a:ext>
            </a:extLst>
          </p:cNvPr>
          <p:cNvSpPr txBox="1"/>
          <p:nvPr/>
        </p:nvSpPr>
        <p:spPr>
          <a:xfrm>
            <a:off x="9677095" y="2238451"/>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Woods: 16 acres</a:t>
            </a:r>
            <a:endParaRPr lang="en-US" sz="900"/>
          </a:p>
        </p:txBody>
      </p:sp>
      <p:sp>
        <p:nvSpPr>
          <p:cNvPr id="51" name="Text 38">
            <a:extLst>
              <a:ext uri="{FF2B5EF4-FFF2-40B4-BE49-F238E27FC236}">
                <a16:creationId xmlns:a16="http://schemas.microsoft.com/office/drawing/2014/main" id="{326F2F8B-AE03-690E-8632-E61D8DF0244E}"/>
              </a:ext>
            </a:extLst>
          </p:cNvPr>
          <p:cNvSpPr txBox="1"/>
          <p:nvPr/>
        </p:nvSpPr>
        <p:spPr>
          <a:xfrm>
            <a:off x="9677095" y="2514600"/>
            <a:ext cx="201991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Road: 2 acres</a:t>
            </a:r>
            <a:endParaRPr lang="en-US" sz="900"/>
          </a:p>
        </p:txBody>
      </p:sp>
      <p:pic>
        <p:nvPicPr>
          <p:cNvPr id="52" name="Image 11" descr="preencoded.png">
            <a:extLst>
              <a:ext uri="{FF2B5EF4-FFF2-40B4-BE49-F238E27FC236}">
                <a16:creationId xmlns:a16="http://schemas.microsoft.com/office/drawing/2014/main" id="{57025C77-8E06-4733-28DD-70639A77F15E}"/>
              </a:ext>
            </a:extLst>
          </p:cNvPr>
          <p:cNvPicPr>
            <a:picLocks noChangeAspect="1"/>
          </p:cNvPicPr>
          <p:nvPr/>
        </p:nvPicPr>
        <p:blipFill>
          <a:blip r:embed="rId7"/>
          <a:srcRect t="-10" b="-10"/>
          <a:stretch/>
        </p:blipFill>
        <p:spPr>
          <a:xfrm>
            <a:off x="9448495" y="2857500"/>
            <a:ext cx="2438705" cy="1866291"/>
          </a:xfrm>
          <a:prstGeom prst="rect">
            <a:avLst/>
          </a:prstGeom>
        </p:spPr>
      </p:pic>
      <p:sp>
        <p:nvSpPr>
          <p:cNvPr id="53" name="Text 39">
            <a:extLst>
              <a:ext uri="{FF2B5EF4-FFF2-40B4-BE49-F238E27FC236}">
                <a16:creationId xmlns:a16="http://schemas.microsoft.com/office/drawing/2014/main" id="{6D02018B-4605-57FF-D316-CC92AB8C581E}"/>
              </a:ext>
            </a:extLst>
          </p:cNvPr>
          <p:cNvSpPr txBox="1"/>
          <p:nvPr/>
        </p:nvSpPr>
        <p:spPr>
          <a:xfrm>
            <a:off x="9677095" y="30476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Programmed Space</a:t>
            </a:r>
            <a:endParaRPr lang="en-US" sz="1000"/>
          </a:p>
        </p:txBody>
      </p:sp>
      <p:sp>
        <p:nvSpPr>
          <p:cNvPr id="54" name="Shape 40">
            <a:extLst>
              <a:ext uri="{FF2B5EF4-FFF2-40B4-BE49-F238E27FC236}">
                <a16:creationId xmlns:a16="http://schemas.microsoft.com/office/drawing/2014/main" id="{41BBA1AB-0E1F-4CC7-B70C-6A9B492A43F2}"/>
              </a:ext>
            </a:extLst>
          </p:cNvPr>
          <p:cNvSpPr/>
          <p:nvPr/>
        </p:nvSpPr>
        <p:spPr>
          <a:xfrm>
            <a:off x="9677095" y="3381451"/>
            <a:ext cx="95098" cy="95098"/>
          </a:xfrm>
          <a:prstGeom prst="ellipse">
            <a:avLst/>
          </a:prstGeom>
          <a:solidFill>
            <a:srgbClr val="F6BD98"/>
          </a:solidFill>
          <a:ln w="12700">
            <a:solidFill>
              <a:srgbClr val="FFFFFF">
                <a:alpha val="0"/>
              </a:srgbClr>
            </a:solidFill>
            <a:prstDash val="solid"/>
          </a:ln>
        </p:spPr>
        <p:txBody>
          <a:bodyPr/>
          <a:lstStyle/>
          <a:p>
            <a:endParaRPr lang="en-US"/>
          </a:p>
        </p:txBody>
      </p:sp>
      <p:sp>
        <p:nvSpPr>
          <p:cNvPr id="55" name="Text 41">
            <a:extLst>
              <a:ext uri="{FF2B5EF4-FFF2-40B4-BE49-F238E27FC236}">
                <a16:creationId xmlns:a16="http://schemas.microsoft.com/office/drawing/2014/main" id="{9AD3CDB5-8E04-10A5-1BAF-77917E30DEBF}"/>
              </a:ext>
            </a:extLst>
          </p:cNvPr>
          <p:cNvSpPr txBox="1"/>
          <p:nvPr/>
        </p:nvSpPr>
        <p:spPr>
          <a:xfrm>
            <a:off x="9887407" y="3353105"/>
            <a:ext cx="1388059"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Market/Homestead</a:t>
            </a:r>
            <a:endParaRPr lang="en-US" sz="900"/>
          </a:p>
        </p:txBody>
      </p:sp>
      <p:sp>
        <p:nvSpPr>
          <p:cNvPr id="56" name="Shape 42">
            <a:extLst>
              <a:ext uri="{FF2B5EF4-FFF2-40B4-BE49-F238E27FC236}">
                <a16:creationId xmlns:a16="http://schemas.microsoft.com/office/drawing/2014/main" id="{A0AAFA20-975D-D8C1-13B6-916A05FD83F0}"/>
              </a:ext>
            </a:extLst>
          </p:cNvPr>
          <p:cNvSpPr/>
          <p:nvPr/>
        </p:nvSpPr>
        <p:spPr>
          <a:xfrm>
            <a:off x="9677095" y="3648456"/>
            <a:ext cx="95098" cy="95098"/>
          </a:xfrm>
          <a:prstGeom prst="ellipse">
            <a:avLst/>
          </a:prstGeom>
          <a:solidFill>
            <a:srgbClr val="A0A0A0"/>
          </a:solidFill>
          <a:ln w="12700">
            <a:solidFill>
              <a:srgbClr val="FFFFFF">
                <a:alpha val="0"/>
              </a:srgbClr>
            </a:solidFill>
            <a:prstDash val="solid"/>
          </a:ln>
        </p:spPr>
        <p:txBody>
          <a:bodyPr/>
          <a:lstStyle/>
          <a:p>
            <a:endParaRPr lang="en-US"/>
          </a:p>
        </p:txBody>
      </p:sp>
      <p:sp>
        <p:nvSpPr>
          <p:cNvPr id="57" name="Text 43">
            <a:extLst>
              <a:ext uri="{FF2B5EF4-FFF2-40B4-BE49-F238E27FC236}">
                <a16:creationId xmlns:a16="http://schemas.microsoft.com/office/drawing/2014/main" id="{20502112-6A60-3B94-A012-9230E7ACC724}"/>
              </a:ext>
            </a:extLst>
          </p:cNvPr>
          <p:cNvSpPr txBox="1"/>
          <p:nvPr/>
        </p:nvSpPr>
        <p:spPr>
          <a:xfrm>
            <a:off x="9887407" y="3619195"/>
            <a:ext cx="924458"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Parking</a:t>
            </a:r>
            <a:endParaRPr lang="en-US" sz="900"/>
          </a:p>
        </p:txBody>
      </p:sp>
      <p:sp>
        <p:nvSpPr>
          <p:cNvPr id="58" name="Shape 44">
            <a:extLst>
              <a:ext uri="{FF2B5EF4-FFF2-40B4-BE49-F238E27FC236}">
                <a16:creationId xmlns:a16="http://schemas.microsoft.com/office/drawing/2014/main" id="{58343C59-29E4-8576-4B47-0B9F4220B507}"/>
              </a:ext>
            </a:extLst>
          </p:cNvPr>
          <p:cNvSpPr/>
          <p:nvPr/>
        </p:nvSpPr>
        <p:spPr>
          <a:xfrm>
            <a:off x="9677095" y="3914546"/>
            <a:ext cx="95098" cy="95098"/>
          </a:xfrm>
          <a:prstGeom prst="ellipse">
            <a:avLst/>
          </a:prstGeom>
          <a:solidFill>
            <a:srgbClr val="7C93BC"/>
          </a:solidFill>
          <a:ln w="12700">
            <a:solidFill>
              <a:srgbClr val="FFFFFF">
                <a:alpha val="0"/>
              </a:srgbClr>
            </a:solidFill>
            <a:prstDash val="solid"/>
          </a:ln>
        </p:spPr>
        <p:txBody>
          <a:bodyPr/>
          <a:lstStyle/>
          <a:p>
            <a:endParaRPr lang="en-US"/>
          </a:p>
        </p:txBody>
      </p:sp>
      <p:sp>
        <p:nvSpPr>
          <p:cNvPr id="59" name="Text 45">
            <a:extLst>
              <a:ext uri="{FF2B5EF4-FFF2-40B4-BE49-F238E27FC236}">
                <a16:creationId xmlns:a16="http://schemas.microsoft.com/office/drawing/2014/main" id="{2785BF76-3DE6-375A-2723-1A86C26F1B05}"/>
              </a:ext>
            </a:extLst>
          </p:cNvPr>
          <p:cNvSpPr txBox="1"/>
          <p:nvPr/>
        </p:nvSpPr>
        <p:spPr>
          <a:xfrm>
            <a:off x="9887407" y="3886200"/>
            <a:ext cx="93726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Cottage Cluster</a:t>
            </a:r>
            <a:endParaRPr lang="en-US" sz="900"/>
          </a:p>
        </p:txBody>
      </p:sp>
      <p:grpSp>
        <p:nvGrpSpPr>
          <p:cNvPr id="116" name="Group 115">
            <a:extLst>
              <a:ext uri="{FF2B5EF4-FFF2-40B4-BE49-F238E27FC236}">
                <a16:creationId xmlns:a16="http://schemas.microsoft.com/office/drawing/2014/main" id="{1D1E1F0A-4902-9012-CA52-C08E27F129D1}"/>
              </a:ext>
            </a:extLst>
          </p:cNvPr>
          <p:cNvGrpSpPr/>
          <p:nvPr/>
        </p:nvGrpSpPr>
        <p:grpSpPr>
          <a:xfrm>
            <a:off x="9448495" y="4843578"/>
            <a:ext cx="2438705" cy="1411832"/>
            <a:chOff x="9448495" y="5171847"/>
            <a:chExt cx="2438705" cy="1411832"/>
          </a:xfrm>
        </p:grpSpPr>
        <p:pic>
          <p:nvPicPr>
            <p:cNvPr id="60" name="Image 12" descr="preencoded.png">
              <a:extLst>
                <a:ext uri="{FF2B5EF4-FFF2-40B4-BE49-F238E27FC236}">
                  <a16:creationId xmlns:a16="http://schemas.microsoft.com/office/drawing/2014/main" id="{67A6497B-FD16-6890-F995-697826F8E0AA}"/>
                </a:ext>
              </a:extLst>
            </p:cNvPr>
            <p:cNvPicPr>
              <a:picLocks noChangeAspect="1"/>
            </p:cNvPicPr>
            <p:nvPr/>
          </p:nvPicPr>
          <p:blipFill>
            <a:blip r:embed="rId8"/>
            <a:srcRect t="-1" b="-1"/>
            <a:stretch/>
          </p:blipFill>
          <p:spPr>
            <a:xfrm>
              <a:off x="9448495" y="5171847"/>
              <a:ext cx="2438705" cy="1411832"/>
            </a:xfrm>
            <a:prstGeom prst="rect">
              <a:avLst/>
            </a:prstGeom>
          </p:spPr>
        </p:pic>
        <p:sp>
          <p:nvSpPr>
            <p:cNvPr id="61" name="Text 46">
              <a:extLst>
                <a:ext uri="{FF2B5EF4-FFF2-40B4-BE49-F238E27FC236}">
                  <a16:creationId xmlns:a16="http://schemas.microsoft.com/office/drawing/2014/main" id="{461EB25F-5E21-E336-841C-1FEBD185DCC5}"/>
                </a:ext>
              </a:extLst>
            </p:cNvPr>
            <p:cNvSpPr txBox="1"/>
            <p:nvPr/>
          </p:nvSpPr>
          <p:spPr>
            <a:xfrm>
              <a:off x="9838944" y="5371186"/>
              <a:ext cx="1848917" cy="152705"/>
            </a:xfrm>
            <a:prstGeom prst="rect">
              <a:avLst/>
            </a:prstGeom>
            <a:noFill/>
            <a:ln/>
          </p:spPr>
          <p:txBody>
            <a:bodyPr wrap="square" lIns="0" tIns="0" rIns="0" bIns="0" rtlCol="0" anchor="ctr"/>
            <a:lstStyle/>
            <a:p>
              <a:pPr marL="0" indent="0" algn="l">
                <a:buNone/>
              </a:pPr>
              <a:r>
                <a:rPr lang="en-US" sz="900" b="1">
                  <a:solidFill>
                    <a:srgbClr val="166534"/>
                  </a:solidFill>
                  <a:latin typeface="Montserrat" pitchFamily="34" charset="0"/>
                  <a:ea typeface="Montserrat" pitchFamily="34" charset="-122"/>
                  <a:cs typeface="Montserrat" pitchFamily="34" charset="-120"/>
                </a:rPr>
                <a:t> CONSERVATION </a:t>
              </a:r>
              <a:endParaRPr lang="en-US" sz="900"/>
            </a:p>
          </p:txBody>
        </p:sp>
        <p:pic>
          <p:nvPicPr>
            <p:cNvPr id="62" name="Image 13" descr="preencoded.png">
              <a:extLst>
                <a:ext uri="{FF2B5EF4-FFF2-40B4-BE49-F238E27FC236}">
                  <a16:creationId xmlns:a16="http://schemas.microsoft.com/office/drawing/2014/main" id="{660D9647-E088-C7B7-DC5A-19BFC54E8E20}"/>
                </a:ext>
              </a:extLst>
            </p:cNvPr>
            <p:cNvPicPr>
              <a:picLocks noChangeAspect="1"/>
            </p:cNvPicPr>
            <p:nvPr/>
          </p:nvPicPr>
          <p:blipFill>
            <a:blip r:embed="rId9"/>
            <a:srcRect/>
            <a:stretch/>
          </p:blipFill>
          <p:spPr>
            <a:xfrm>
              <a:off x="9648749" y="5390389"/>
              <a:ext cx="114300" cy="114300"/>
            </a:xfrm>
            <a:prstGeom prst="rect">
              <a:avLst/>
            </a:prstGeom>
          </p:spPr>
        </p:pic>
        <p:sp>
          <p:nvSpPr>
            <p:cNvPr id="63" name="Text 47">
              <a:extLst>
                <a:ext uri="{FF2B5EF4-FFF2-40B4-BE49-F238E27FC236}">
                  <a16:creationId xmlns:a16="http://schemas.microsoft.com/office/drawing/2014/main" id="{97F73F3E-487A-6D0C-C89C-013501BF965C}"/>
                </a:ext>
              </a:extLst>
            </p:cNvPr>
            <p:cNvSpPr txBox="1"/>
            <p:nvPr/>
          </p:nvSpPr>
          <p:spPr>
            <a:xfrm>
              <a:off x="9648749" y="5599786"/>
              <a:ext cx="2039112" cy="916685"/>
            </a:xfrm>
            <a:prstGeom prst="rect">
              <a:avLst/>
            </a:prstGeom>
            <a:noFill/>
            <a:ln/>
          </p:spPr>
          <p:txBody>
            <a:bodyPr wrap="square" lIns="0" tIns="0" rIns="0" bIns="0" rtlCol="0" anchor="ctr"/>
            <a:lstStyle/>
            <a:p>
              <a:pPr marL="0" indent="0" algn="l">
                <a:buNone/>
              </a:pPr>
              <a:r>
                <a:rPr lang="en-US" sz="900">
                  <a:solidFill>
                    <a:srgbClr val="15803D"/>
                  </a:solidFill>
                  <a:latin typeface="Montserrat" pitchFamily="34" charset="0"/>
                  <a:ea typeface="Montserrat" pitchFamily="34" charset="-122"/>
                  <a:cs typeface="Montserrat" pitchFamily="34" charset="-120"/>
                </a:rPr>
                <a:t>16 acres of wooded habitat with seasonal creek protection area.</a:t>
              </a:r>
            </a:p>
            <a:p>
              <a:pPr marL="0" indent="0" algn="l">
                <a:buNone/>
              </a:pPr>
              <a:endParaRPr lang="en-US" sz="900">
                <a:solidFill>
                  <a:srgbClr val="15803D"/>
                </a:solidFill>
                <a:latin typeface="Montserrat" pitchFamily="34" charset="0"/>
              </a:endParaRPr>
            </a:p>
            <a:p>
              <a:pPr marL="0" indent="0" algn="l">
                <a:buNone/>
              </a:pPr>
              <a:r>
                <a:rPr lang="en-US" sz="900">
                  <a:solidFill>
                    <a:srgbClr val="15803D"/>
                  </a:solidFill>
                  <a:latin typeface="Montserrat" pitchFamily="34" charset="0"/>
                </a:rPr>
                <a:t>AND</a:t>
              </a:r>
            </a:p>
            <a:p>
              <a:pPr marL="0" indent="0" algn="l">
                <a:buNone/>
              </a:pPr>
              <a:endParaRPr lang="en-US" sz="900">
                <a:solidFill>
                  <a:srgbClr val="15803D"/>
                </a:solidFill>
                <a:latin typeface="Montserrat" pitchFamily="34" charset="0"/>
              </a:endParaRPr>
            </a:p>
            <a:p>
              <a:pPr marL="0" indent="0" algn="l">
                <a:buNone/>
              </a:pPr>
              <a:r>
                <a:rPr lang="en-US" sz="900">
                  <a:solidFill>
                    <a:srgbClr val="15803D"/>
                  </a:solidFill>
                  <a:latin typeface="Montserrat" pitchFamily="34" charset="0"/>
                </a:rPr>
                <a:t>11 acres of farm orchards for active farming</a:t>
              </a:r>
              <a:endParaRPr lang="en-US" sz="900"/>
            </a:p>
          </p:txBody>
        </p:sp>
      </p:grpSp>
      <p:pic>
        <p:nvPicPr>
          <p:cNvPr id="64" name="Image 14" descr="preencoded.png">
            <a:extLst>
              <a:ext uri="{FF2B5EF4-FFF2-40B4-BE49-F238E27FC236}">
                <a16:creationId xmlns:a16="http://schemas.microsoft.com/office/drawing/2014/main" id="{FB60B8F8-AF46-A99A-92AC-CEABA6D0373C}"/>
              </a:ext>
            </a:extLst>
          </p:cNvPr>
          <p:cNvPicPr>
            <a:picLocks noChangeAspect="1"/>
          </p:cNvPicPr>
          <p:nvPr/>
        </p:nvPicPr>
        <p:blipFill>
          <a:blip r:embed="rId10"/>
          <a:srcRect t="-26" b="-26"/>
          <a:stretch/>
        </p:blipFill>
        <p:spPr>
          <a:xfrm>
            <a:off x="0" y="0"/>
            <a:ext cx="12191695" cy="609905"/>
          </a:xfrm>
          <a:prstGeom prst="rect">
            <a:avLst/>
          </a:prstGeom>
        </p:spPr>
      </p:pic>
      <p:pic>
        <p:nvPicPr>
          <p:cNvPr id="65" name="Image 15" descr="preencoded.png">
            <a:extLst>
              <a:ext uri="{FF2B5EF4-FFF2-40B4-BE49-F238E27FC236}">
                <a16:creationId xmlns:a16="http://schemas.microsoft.com/office/drawing/2014/main" id="{E265A954-6CC7-AEBA-5129-FCBC3DCF6E8A}"/>
              </a:ext>
            </a:extLst>
          </p:cNvPr>
          <p:cNvPicPr>
            <a:picLocks noChangeAspect="1"/>
          </p:cNvPicPr>
          <p:nvPr/>
        </p:nvPicPr>
        <p:blipFill>
          <a:blip r:embed="rId11"/>
          <a:srcRect t="-18437" b="-18437"/>
          <a:stretch/>
        </p:blipFill>
        <p:spPr>
          <a:xfrm>
            <a:off x="304495" y="171907"/>
            <a:ext cx="219456" cy="267005"/>
          </a:xfrm>
          <a:prstGeom prst="rect">
            <a:avLst/>
          </a:prstGeom>
        </p:spPr>
      </p:pic>
      <p:sp>
        <p:nvSpPr>
          <p:cNvPr id="66" name="Text 48">
            <a:extLst>
              <a:ext uri="{FF2B5EF4-FFF2-40B4-BE49-F238E27FC236}">
                <a16:creationId xmlns:a16="http://schemas.microsoft.com/office/drawing/2014/main" id="{43972FC2-2423-10AF-F002-8022FBB8A695}"/>
              </a:ext>
            </a:extLst>
          </p:cNvPr>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a:solidFill>
                  <a:srgbClr val="FFFFFF"/>
                </a:solidFill>
                <a:latin typeface="Montserrat" pitchFamily="34" charset="0"/>
                <a:ea typeface="Montserrat" pitchFamily="34" charset="-122"/>
                <a:cs typeface="Montserrat" pitchFamily="34" charset="-120"/>
              </a:rPr>
              <a:t>Hypothetical 40-Acre Base Map</a:t>
            </a:r>
            <a:endParaRPr lang="en-US" sz="1300"/>
          </a:p>
        </p:txBody>
      </p:sp>
      <p:sp>
        <p:nvSpPr>
          <p:cNvPr id="67" name="Text 49">
            <a:extLst>
              <a:ext uri="{FF2B5EF4-FFF2-40B4-BE49-F238E27FC236}">
                <a16:creationId xmlns:a16="http://schemas.microsoft.com/office/drawing/2014/main" id="{4B7997BF-C3EE-8F72-93EF-C3EAB5409084}"/>
              </a:ext>
            </a:extLst>
          </p:cNvPr>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a:solidFill>
                  <a:srgbClr val="D1D5DB"/>
                </a:solidFill>
                <a:latin typeface="Montserrat" pitchFamily="34" charset="0"/>
                <a:ea typeface="Montserrat" pitchFamily="34" charset="-122"/>
                <a:cs typeface="Montserrat" pitchFamily="34" charset="-120"/>
              </a:rPr>
              <a:t>Opportunity Zones</a:t>
            </a:r>
            <a:endParaRPr lang="en-US" sz="900"/>
          </a:p>
        </p:txBody>
      </p:sp>
      <p:sp>
        <p:nvSpPr>
          <p:cNvPr id="68" name="Text 50">
            <a:extLst>
              <a:ext uri="{FF2B5EF4-FFF2-40B4-BE49-F238E27FC236}">
                <a16:creationId xmlns:a16="http://schemas.microsoft.com/office/drawing/2014/main" id="{EB6C0CBE-E0E9-1966-B667-F39A26D8E917}"/>
              </a:ext>
            </a:extLst>
          </p:cNvPr>
          <p:cNvSpPr txBox="1"/>
          <p:nvPr/>
        </p:nvSpPr>
        <p:spPr>
          <a:xfrm>
            <a:off x="8680399" y="209398"/>
            <a:ext cx="3206801" cy="219456"/>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Location:</a:t>
            </a:r>
            <a:r>
              <a:rPr lang="en-US" sz="1000">
                <a:solidFill>
                  <a:srgbClr val="FFFFFF"/>
                </a:solidFill>
                <a:latin typeface="Montserrat" pitchFamily="34" charset="0"/>
                <a:ea typeface="Montserrat" pitchFamily="34" charset="-122"/>
                <a:cs typeface="Montserrat" pitchFamily="34" charset="-120"/>
              </a:rPr>
              <a:t> Northwest Michigan</a:t>
            </a:r>
            <a:endParaRPr lang="en-US" sz="1000"/>
          </a:p>
        </p:txBody>
      </p:sp>
      <p:sp>
        <p:nvSpPr>
          <p:cNvPr id="69" name="Shape 51">
            <a:extLst>
              <a:ext uri="{FF2B5EF4-FFF2-40B4-BE49-F238E27FC236}">
                <a16:creationId xmlns:a16="http://schemas.microsoft.com/office/drawing/2014/main" id="{F93DBC46-F0AA-8EC4-A3A5-9450967F5EF3}"/>
              </a:ext>
            </a:extLst>
          </p:cNvPr>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a:extLst>
              <a:ext uri="{FF2B5EF4-FFF2-40B4-BE49-F238E27FC236}">
                <a16:creationId xmlns:a16="http://schemas.microsoft.com/office/drawing/2014/main" id="{97C0A0F4-47B1-9221-FF31-3DF4ACB27869}"/>
              </a:ext>
            </a:extLst>
          </p:cNvPr>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a:extLst>
              <a:ext uri="{FF2B5EF4-FFF2-40B4-BE49-F238E27FC236}">
                <a16:creationId xmlns:a16="http://schemas.microsoft.com/office/drawing/2014/main" id="{3876900F-6E8D-C46C-65F5-726D7FC192FD}"/>
              </a:ext>
            </a:extLst>
          </p:cNvPr>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a:extLst>
              <a:ext uri="{FF2B5EF4-FFF2-40B4-BE49-F238E27FC236}">
                <a16:creationId xmlns:a16="http://schemas.microsoft.com/office/drawing/2014/main" id="{43BF7160-B788-C73D-94F7-231E706727AF}"/>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12</a:t>
            </a:fld>
            <a:endParaRPr lang="en-US" sz="800"/>
          </a:p>
        </p:txBody>
      </p:sp>
      <p:grpSp>
        <p:nvGrpSpPr>
          <p:cNvPr id="32" name="Group 31">
            <a:extLst>
              <a:ext uri="{FF2B5EF4-FFF2-40B4-BE49-F238E27FC236}">
                <a16:creationId xmlns:a16="http://schemas.microsoft.com/office/drawing/2014/main" id="{B86429E4-9332-8697-48B6-31FBFF72442F}"/>
              </a:ext>
            </a:extLst>
          </p:cNvPr>
          <p:cNvGrpSpPr/>
          <p:nvPr/>
        </p:nvGrpSpPr>
        <p:grpSpPr>
          <a:xfrm>
            <a:off x="6048632" y="932935"/>
            <a:ext cx="2143903" cy="5270157"/>
            <a:chOff x="6048632" y="932935"/>
            <a:chExt cx="2143903" cy="5270157"/>
          </a:xfrm>
        </p:grpSpPr>
        <p:sp>
          <p:nvSpPr>
            <p:cNvPr id="22" name="Freeform: Shape 21">
              <a:extLst>
                <a:ext uri="{FF2B5EF4-FFF2-40B4-BE49-F238E27FC236}">
                  <a16:creationId xmlns:a16="http://schemas.microsoft.com/office/drawing/2014/main" id="{FD55F05A-B6B7-CCB9-5368-AFA5DC7AC5CF}"/>
                </a:ext>
              </a:extLst>
            </p:cNvPr>
            <p:cNvSpPr/>
            <p:nvPr/>
          </p:nvSpPr>
          <p:spPr>
            <a:xfrm>
              <a:off x="6048632" y="932935"/>
              <a:ext cx="2143903" cy="5270157"/>
            </a:xfrm>
            <a:custGeom>
              <a:avLst/>
              <a:gdLst>
                <a:gd name="csX0" fmla="*/ 0 w 2143903"/>
                <a:gd name="csY0" fmla="*/ 5270157 h 5270157"/>
                <a:gd name="csX1" fmla="*/ 24714 w 2143903"/>
                <a:gd name="csY1" fmla="*/ 5239265 h 5270157"/>
                <a:gd name="csX2" fmla="*/ 43249 w 2143903"/>
                <a:gd name="csY2" fmla="*/ 5208373 h 5270157"/>
                <a:gd name="csX3" fmla="*/ 67963 w 2143903"/>
                <a:gd name="csY3" fmla="*/ 5183660 h 5270157"/>
                <a:gd name="csX4" fmla="*/ 92676 w 2143903"/>
                <a:gd name="csY4" fmla="*/ 5115697 h 5270157"/>
                <a:gd name="csX5" fmla="*/ 129746 w 2143903"/>
                <a:gd name="csY5" fmla="*/ 5053914 h 5270157"/>
                <a:gd name="csX6" fmla="*/ 154460 w 2143903"/>
                <a:gd name="csY6" fmla="*/ 5029200 h 5270157"/>
                <a:gd name="csX7" fmla="*/ 185352 w 2143903"/>
                <a:gd name="csY7" fmla="*/ 4967416 h 5270157"/>
                <a:gd name="csX8" fmla="*/ 191530 w 2143903"/>
                <a:gd name="csY8" fmla="*/ 4948881 h 5270157"/>
                <a:gd name="csX9" fmla="*/ 210065 w 2143903"/>
                <a:gd name="csY9" fmla="*/ 4936524 h 5270157"/>
                <a:gd name="csX10" fmla="*/ 278027 w 2143903"/>
                <a:gd name="csY10" fmla="*/ 4874741 h 5270157"/>
                <a:gd name="csX11" fmla="*/ 290384 w 2143903"/>
                <a:gd name="csY11" fmla="*/ 4856206 h 5270157"/>
                <a:gd name="csX12" fmla="*/ 327454 w 2143903"/>
                <a:gd name="csY12" fmla="*/ 4831492 h 5270157"/>
                <a:gd name="csX13" fmla="*/ 389238 w 2143903"/>
                <a:gd name="csY13" fmla="*/ 4800600 h 5270157"/>
                <a:gd name="csX14" fmla="*/ 426309 w 2143903"/>
                <a:gd name="csY14" fmla="*/ 4757351 h 5270157"/>
                <a:gd name="csX15" fmla="*/ 463379 w 2143903"/>
                <a:gd name="csY15" fmla="*/ 4695568 h 5270157"/>
                <a:gd name="csX16" fmla="*/ 469557 w 2143903"/>
                <a:gd name="csY16" fmla="*/ 4652319 h 5270157"/>
                <a:gd name="csX17" fmla="*/ 488092 w 2143903"/>
                <a:gd name="csY17" fmla="*/ 4615249 h 5270157"/>
                <a:gd name="csX18" fmla="*/ 518984 w 2143903"/>
                <a:gd name="csY18" fmla="*/ 4547287 h 5270157"/>
                <a:gd name="csX19" fmla="*/ 543698 w 2143903"/>
                <a:gd name="csY19" fmla="*/ 4516395 h 5270157"/>
                <a:gd name="csX20" fmla="*/ 586946 w 2143903"/>
                <a:gd name="csY20" fmla="*/ 4442254 h 5270157"/>
                <a:gd name="csX21" fmla="*/ 605482 w 2143903"/>
                <a:gd name="csY21" fmla="*/ 4374292 h 5270157"/>
                <a:gd name="csX22" fmla="*/ 611660 w 2143903"/>
                <a:gd name="csY22" fmla="*/ 4312508 h 5270157"/>
                <a:gd name="csX23" fmla="*/ 617838 w 2143903"/>
                <a:gd name="csY23" fmla="*/ 4275438 h 5270157"/>
                <a:gd name="csX24" fmla="*/ 630195 w 2143903"/>
                <a:gd name="csY24" fmla="*/ 4195119 h 5270157"/>
                <a:gd name="csX25" fmla="*/ 642552 w 2143903"/>
                <a:gd name="csY25" fmla="*/ 4158049 h 5270157"/>
                <a:gd name="csX26" fmla="*/ 654909 w 2143903"/>
                <a:gd name="csY26" fmla="*/ 4083908 h 5270157"/>
                <a:gd name="csX27" fmla="*/ 685800 w 2143903"/>
                <a:gd name="csY27" fmla="*/ 3985054 h 5270157"/>
                <a:gd name="csX28" fmla="*/ 704336 w 2143903"/>
                <a:gd name="csY28" fmla="*/ 3886200 h 5270157"/>
                <a:gd name="csX29" fmla="*/ 729049 w 2143903"/>
                <a:gd name="csY29" fmla="*/ 3805881 h 5270157"/>
                <a:gd name="csX30" fmla="*/ 735227 w 2143903"/>
                <a:gd name="csY30" fmla="*/ 3781168 h 5270157"/>
                <a:gd name="csX31" fmla="*/ 766119 w 2143903"/>
                <a:gd name="csY31" fmla="*/ 3713206 h 5270157"/>
                <a:gd name="csX32" fmla="*/ 772298 w 2143903"/>
                <a:gd name="csY32" fmla="*/ 3688492 h 5270157"/>
                <a:gd name="csX33" fmla="*/ 790833 w 2143903"/>
                <a:gd name="csY33" fmla="*/ 3657600 h 5270157"/>
                <a:gd name="csX34" fmla="*/ 821725 w 2143903"/>
                <a:gd name="csY34" fmla="*/ 3577281 h 5270157"/>
                <a:gd name="csX35" fmla="*/ 858795 w 2143903"/>
                <a:gd name="csY35" fmla="*/ 3521676 h 5270157"/>
                <a:gd name="csX36" fmla="*/ 883509 w 2143903"/>
                <a:gd name="csY36" fmla="*/ 3472249 h 5270157"/>
                <a:gd name="csX37" fmla="*/ 914400 w 2143903"/>
                <a:gd name="csY37" fmla="*/ 3385751 h 5270157"/>
                <a:gd name="csX38" fmla="*/ 951471 w 2143903"/>
                <a:gd name="csY38" fmla="*/ 3268362 h 5270157"/>
                <a:gd name="csX39" fmla="*/ 963827 w 2143903"/>
                <a:gd name="csY39" fmla="*/ 3157151 h 5270157"/>
                <a:gd name="csX40" fmla="*/ 926757 w 2143903"/>
                <a:gd name="csY40" fmla="*/ 3008870 h 5270157"/>
                <a:gd name="csX41" fmla="*/ 889687 w 2143903"/>
                <a:gd name="csY41" fmla="*/ 2953265 h 5270157"/>
                <a:gd name="csX42" fmla="*/ 877330 w 2143903"/>
                <a:gd name="csY42" fmla="*/ 2928551 h 5270157"/>
                <a:gd name="csX43" fmla="*/ 858795 w 2143903"/>
                <a:gd name="csY43" fmla="*/ 2903838 h 5270157"/>
                <a:gd name="csX44" fmla="*/ 809368 w 2143903"/>
                <a:gd name="csY44" fmla="*/ 2798806 h 5270157"/>
                <a:gd name="csX45" fmla="*/ 803190 w 2143903"/>
                <a:gd name="csY45" fmla="*/ 2774092 h 5270157"/>
                <a:gd name="csX46" fmla="*/ 797011 w 2143903"/>
                <a:gd name="csY46" fmla="*/ 2724665 h 5270157"/>
                <a:gd name="csX47" fmla="*/ 803190 w 2143903"/>
                <a:gd name="csY47" fmla="*/ 2588741 h 5270157"/>
                <a:gd name="csX48" fmla="*/ 815546 w 2143903"/>
                <a:gd name="csY48" fmla="*/ 2551670 h 5270157"/>
                <a:gd name="csX49" fmla="*/ 846438 w 2143903"/>
                <a:gd name="csY49" fmla="*/ 2483708 h 5270157"/>
                <a:gd name="csX50" fmla="*/ 877330 w 2143903"/>
                <a:gd name="csY50" fmla="*/ 2452816 h 5270157"/>
                <a:gd name="csX51" fmla="*/ 926757 w 2143903"/>
                <a:gd name="csY51" fmla="*/ 2384854 h 5270157"/>
                <a:gd name="csX52" fmla="*/ 988541 w 2143903"/>
                <a:gd name="csY52" fmla="*/ 2323070 h 5270157"/>
                <a:gd name="csX53" fmla="*/ 1037968 w 2143903"/>
                <a:gd name="csY53" fmla="*/ 2242751 h 5270157"/>
                <a:gd name="csX54" fmla="*/ 1068860 w 2143903"/>
                <a:gd name="csY54" fmla="*/ 2205681 h 5270157"/>
                <a:gd name="csX55" fmla="*/ 1087395 w 2143903"/>
                <a:gd name="csY55" fmla="*/ 2168611 h 5270157"/>
                <a:gd name="csX56" fmla="*/ 1112109 w 2143903"/>
                <a:gd name="csY56" fmla="*/ 2150076 h 5270157"/>
                <a:gd name="csX57" fmla="*/ 1241854 w 2143903"/>
                <a:gd name="csY57" fmla="*/ 2007973 h 5270157"/>
                <a:gd name="csX58" fmla="*/ 1266568 w 2143903"/>
                <a:gd name="csY58" fmla="*/ 1970903 h 5270157"/>
                <a:gd name="csX59" fmla="*/ 1285103 w 2143903"/>
                <a:gd name="csY59" fmla="*/ 1940011 h 5270157"/>
                <a:gd name="csX60" fmla="*/ 1309817 w 2143903"/>
                <a:gd name="csY60" fmla="*/ 1909119 h 5270157"/>
                <a:gd name="csX61" fmla="*/ 1340709 w 2143903"/>
                <a:gd name="csY61" fmla="*/ 1865870 h 5270157"/>
                <a:gd name="csX62" fmla="*/ 1396314 w 2143903"/>
                <a:gd name="csY62" fmla="*/ 1797908 h 5270157"/>
                <a:gd name="csX63" fmla="*/ 1427206 w 2143903"/>
                <a:gd name="csY63" fmla="*/ 1742303 h 5270157"/>
                <a:gd name="csX64" fmla="*/ 1433384 w 2143903"/>
                <a:gd name="csY64" fmla="*/ 1705233 h 5270157"/>
                <a:gd name="csX65" fmla="*/ 1439563 w 2143903"/>
                <a:gd name="csY65" fmla="*/ 1674341 h 5270157"/>
                <a:gd name="csX66" fmla="*/ 1451919 w 2143903"/>
                <a:gd name="csY66" fmla="*/ 1563130 h 5270157"/>
                <a:gd name="csX67" fmla="*/ 1458098 w 2143903"/>
                <a:gd name="csY67" fmla="*/ 1526060 h 5270157"/>
                <a:gd name="csX68" fmla="*/ 1464276 w 2143903"/>
                <a:gd name="csY68" fmla="*/ 1470454 h 5270157"/>
                <a:gd name="csX69" fmla="*/ 1501346 w 2143903"/>
                <a:gd name="csY69" fmla="*/ 1383957 h 5270157"/>
                <a:gd name="csX70" fmla="*/ 1532238 w 2143903"/>
                <a:gd name="csY70" fmla="*/ 1278924 h 5270157"/>
                <a:gd name="csX71" fmla="*/ 1569309 w 2143903"/>
                <a:gd name="csY71" fmla="*/ 1167714 h 5270157"/>
                <a:gd name="csX72" fmla="*/ 1587844 w 2143903"/>
                <a:gd name="csY72" fmla="*/ 1130643 h 5270157"/>
                <a:gd name="csX73" fmla="*/ 1618736 w 2143903"/>
                <a:gd name="csY73" fmla="*/ 1056503 h 5270157"/>
                <a:gd name="csX74" fmla="*/ 1661984 w 2143903"/>
                <a:gd name="csY74" fmla="*/ 1019433 h 5270157"/>
                <a:gd name="csX75" fmla="*/ 1686698 w 2143903"/>
                <a:gd name="csY75" fmla="*/ 982362 h 5270157"/>
                <a:gd name="csX76" fmla="*/ 1711411 w 2143903"/>
                <a:gd name="csY76" fmla="*/ 932935 h 5270157"/>
                <a:gd name="csX77" fmla="*/ 1723768 w 2143903"/>
                <a:gd name="csY77" fmla="*/ 821724 h 5270157"/>
                <a:gd name="csX78" fmla="*/ 1729946 w 2143903"/>
                <a:gd name="csY78" fmla="*/ 531341 h 5270157"/>
                <a:gd name="csX79" fmla="*/ 1767017 w 2143903"/>
                <a:gd name="csY79" fmla="*/ 481914 h 5270157"/>
                <a:gd name="csX80" fmla="*/ 1797909 w 2143903"/>
                <a:gd name="csY80" fmla="*/ 444843 h 5270157"/>
                <a:gd name="csX81" fmla="*/ 1884406 w 2143903"/>
                <a:gd name="csY81" fmla="*/ 376881 h 5270157"/>
                <a:gd name="csX82" fmla="*/ 1933833 w 2143903"/>
                <a:gd name="csY82" fmla="*/ 333633 h 5270157"/>
                <a:gd name="csX83" fmla="*/ 1977082 w 2143903"/>
                <a:gd name="csY83" fmla="*/ 278027 h 5270157"/>
                <a:gd name="csX84" fmla="*/ 2026509 w 2143903"/>
                <a:gd name="csY84" fmla="*/ 216243 h 5270157"/>
                <a:gd name="csX85" fmla="*/ 2100649 w 2143903"/>
                <a:gd name="csY85" fmla="*/ 135924 h 5270157"/>
                <a:gd name="csX86" fmla="*/ 2106827 w 2143903"/>
                <a:gd name="csY86" fmla="*/ 117389 h 5270157"/>
                <a:gd name="csX87" fmla="*/ 2119184 w 2143903"/>
                <a:gd name="csY87" fmla="*/ 74141 h 5270157"/>
                <a:gd name="csX88" fmla="*/ 2131541 w 2143903"/>
                <a:gd name="csY88" fmla="*/ 43249 h 5270157"/>
                <a:gd name="csX89" fmla="*/ 2143898 w 2143903"/>
                <a:gd name="csY89" fmla="*/ 0 h 52701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Lst>
              <a:rect l="l" t="t" r="r" b="b"/>
              <a:pathLst>
                <a:path w="2143903" h="5270157">
                  <a:moveTo>
                    <a:pt x="0" y="5270157"/>
                  </a:moveTo>
                  <a:cubicBezTo>
                    <a:pt x="8238" y="5259860"/>
                    <a:pt x="17152" y="5250068"/>
                    <a:pt x="24714" y="5239265"/>
                  </a:cubicBezTo>
                  <a:cubicBezTo>
                    <a:pt x="31601" y="5229427"/>
                    <a:pt x="35876" y="5217852"/>
                    <a:pt x="43249" y="5208373"/>
                  </a:cubicBezTo>
                  <a:cubicBezTo>
                    <a:pt x="50402" y="5199177"/>
                    <a:pt x="59725" y="5191898"/>
                    <a:pt x="67963" y="5183660"/>
                  </a:cubicBezTo>
                  <a:cubicBezTo>
                    <a:pt x="72610" y="5169718"/>
                    <a:pt x="85031" y="5130031"/>
                    <a:pt x="92676" y="5115697"/>
                  </a:cubicBezTo>
                  <a:cubicBezTo>
                    <a:pt x="103978" y="5094506"/>
                    <a:pt x="112763" y="5070897"/>
                    <a:pt x="129746" y="5053914"/>
                  </a:cubicBezTo>
                  <a:cubicBezTo>
                    <a:pt x="137984" y="5045676"/>
                    <a:pt x="147307" y="5038396"/>
                    <a:pt x="154460" y="5029200"/>
                  </a:cubicBezTo>
                  <a:cubicBezTo>
                    <a:pt x="169815" y="5009457"/>
                    <a:pt x="176742" y="4990377"/>
                    <a:pt x="185352" y="4967416"/>
                  </a:cubicBezTo>
                  <a:cubicBezTo>
                    <a:pt x="187639" y="4961318"/>
                    <a:pt x="187462" y="4953966"/>
                    <a:pt x="191530" y="4948881"/>
                  </a:cubicBezTo>
                  <a:cubicBezTo>
                    <a:pt x="196169" y="4943083"/>
                    <a:pt x="204571" y="4941519"/>
                    <a:pt x="210065" y="4936524"/>
                  </a:cubicBezTo>
                  <a:cubicBezTo>
                    <a:pt x="285242" y="4868181"/>
                    <a:pt x="233572" y="4904376"/>
                    <a:pt x="278027" y="4874741"/>
                  </a:cubicBezTo>
                  <a:cubicBezTo>
                    <a:pt x="282146" y="4868563"/>
                    <a:pt x="284796" y="4861096"/>
                    <a:pt x="290384" y="4856206"/>
                  </a:cubicBezTo>
                  <a:cubicBezTo>
                    <a:pt x="301560" y="4846427"/>
                    <a:pt x="314925" y="4839465"/>
                    <a:pt x="327454" y="4831492"/>
                  </a:cubicBezTo>
                  <a:cubicBezTo>
                    <a:pt x="361638" y="4809738"/>
                    <a:pt x="352939" y="4815120"/>
                    <a:pt x="389238" y="4800600"/>
                  </a:cubicBezTo>
                  <a:cubicBezTo>
                    <a:pt x="406983" y="4782855"/>
                    <a:pt x="412043" y="4779543"/>
                    <a:pt x="426309" y="4757351"/>
                  </a:cubicBezTo>
                  <a:cubicBezTo>
                    <a:pt x="439296" y="4737149"/>
                    <a:pt x="463379" y="4695568"/>
                    <a:pt x="463379" y="4695568"/>
                  </a:cubicBezTo>
                  <a:cubicBezTo>
                    <a:pt x="465438" y="4681152"/>
                    <a:pt x="465274" y="4666238"/>
                    <a:pt x="469557" y="4652319"/>
                  </a:cubicBezTo>
                  <a:cubicBezTo>
                    <a:pt x="473620" y="4639115"/>
                    <a:pt x="482375" y="4627826"/>
                    <a:pt x="488092" y="4615249"/>
                  </a:cubicBezTo>
                  <a:cubicBezTo>
                    <a:pt x="501065" y="4586708"/>
                    <a:pt x="501113" y="4575370"/>
                    <a:pt x="518984" y="4547287"/>
                  </a:cubicBezTo>
                  <a:cubicBezTo>
                    <a:pt x="526064" y="4536162"/>
                    <a:pt x="536534" y="4527467"/>
                    <a:pt x="543698" y="4516395"/>
                  </a:cubicBezTo>
                  <a:cubicBezTo>
                    <a:pt x="559241" y="4492374"/>
                    <a:pt x="586946" y="4442254"/>
                    <a:pt x="586946" y="4442254"/>
                  </a:cubicBezTo>
                  <a:cubicBezTo>
                    <a:pt x="593125" y="4419600"/>
                    <a:pt x="601088" y="4397359"/>
                    <a:pt x="605482" y="4374292"/>
                  </a:cubicBezTo>
                  <a:cubicBezTo>
                    <a:pt x="609355" y="4353960"/>
                    <a:pt x="609093" y="4333046"/>
                    <a:pt x="611660" y="4312508"/>
                  </a:cubicBezTo>
                  <a:cubicBezTo>
                    <a:pt x="613214" y="4300078"/>
                    <a:pt x="616066" y="4287839"/>
                    <a:pt x="617838" y="4275438"/>
                  </a:cubicBezTo>
                  <a:cubicBezTo>
                    <a:pt x="621594" y="4249143"/>
                    <a:pt x="623117" y="4221072"/>
                    <a:pt x="630195" y="4195119"/>
                  </a:cubicBezTo>
                  <a:cubicBezTo>
                    <a:pt x="633622" y="4182553"/>
                    <a:pt x="638433" y="4170406"/>
                    <a:pt x="642552" y="4158049"/>
                  </a:cubicBezTo>
                  <a:cubicBezTo>
                    <a:pt x="646671" y="4133335"/>
                    <a:pt x="649106" y="4108281"/>
                    <a:pt x="654909" y="4083908"/>
                  </a:cubicBezTo>
                  <a:cubicBezTo>
                    <a:pt x="684516" y="3959557"/>
                    <a:pt x="663218" y="4088929"/>
                    <a:pt x="685800" y="3985054"/>
                  </a:cubicBezTo>
                  <a:cubicBezTo>
                    <a:pt x="692922" y="3952294"/>
                    <a:pt x="693735" y="3918005"/>
                    <a:pt x="704336" y="3886200"/>
                  </a:cubicBezTo>
                  <a:cubicBezTo>
                    <a:pt x="717970" y="3845295"/>
                    <a:pt x="717100" y="3849695"/>
                    <a:pt x="729049" y="3805881"/>
                  </a:cubicBezTo>
                  <a:cubicBezTo>
                    <a:pt x="731283" y="3797689"/>
                    <a:pt x="732542" y="3789223"/>
                    <a:pt x="735227" y="3781168"/>
                  </a:cubicBezTo>
                  <a:cubicBezTo>
                    <a:pt x="754085" y="3724593"/>
                    <a:pt x="740917" y="3776210"/>
                    <a:pt x="766119" y="3713206"/>
                  </a:cubicBezTo>
                  <a:cubicBezTo>
                    <a:pt x="769273" y="3705322"/>
                    <a:pt x="768849" y="3696252"/>
                    <a:pt x="772298" y="3688492"/>
                  </a:cubicBezTo>
                  <a:cubicBezTo>
                    <a:pt x="777175" y="3677518"/>
                    <a:pt x="785864" y="3668532"/>
                    <a:pt x="790833" y="3657600"/>
                  </a:cubicBezTo>
                  <a:cubicBezTo>
                    <a:pt x="844663" y="3539174"/>
                    <a:pt x="754091" y="3712551"/>
                    <a:pt x="821725" y="3577281"/>
                  </a:cubicBezTo>
                  <a:cubicBezTo>
                    <a:pt x="857774" y="3505183"/>
                    <a:pt x="822580" y="3583758"/>
                    <a:pt x="858795" y="3521676"/>
                  </a:cubicBezTo>
                  <a:cubicBezTo>
                    <a:pt x="868077" y="3505765"/>
                    <a:pt x="875719" y="3488941"/>
                    <a:pt x="883509" y="3472249"/>
                  </a:cubicBezTo>
                  <a:cubicBezTo>
                    <a:pt x="912691" y="3409715"/>
                    <a:pt x="893203" y="3449342"/>
                    <a:pt x="914400" y="3385751"/>
                  </a:cubicBezTo>
                  <a:cubicBezTo>
                    <a:pt x="927594" y="3346168"/>
                    <a:pt x="946010" y="3310230"/>
                    <a:pt x="951471" y="3268362"/>
                  </a:cubicBezTo>
                  <a:cubicBezTo>
                    <a:pt x="956295" y="3231377"/>
                    <a:pt x="963827" y="3157151"/>
                    <a:pt x="963827" y="3157151"/>
                  </a:cubicBezTo>
                  <a:cubicBezTo>
                    <a:pt x="951167" y="3089630"/>
                    <a:pt x="952278" y="3064165"/>
                    <a:pt x="926757" y="3008870"/>
                  </a:cubicBezTo>
                  <a:cubicBezTo>
                    <a:pt x="909830" y="2972194"/>
                    <a:pt x="909505" y="2984974"/>
                    <a:pt x="889687" y="2953265"/>
                  </a:cubicBezTo>
                  <a:cubicBezTo>
                    <a:pt x="884806" y="2945455"/>
                    <a:pt x="882211" y="2936361"/>
                    <a:pt x="877330" y="2928551"/>
                  </a:cubicBezTo>
                  <a:cubicBezTo>
                    <a:pt x="871873" y="2919819"/>
                    <a:pt x="863843" y="2912813"/>
                    <a:pt x="858795" y="2903838"/>
                  </a:cubicBezTo>
                  <a:cubicBezTo>
                    <a:pt x="847467" y="2883700"/>
                    <a:pt x="819664" y="2829694"/>
                    <a:pt x="809368" y="2798806"/>
                  </a:cubicBezTo>
                  <a:cubicBezTo>
                    <a:pt x="806683" y="2790750"/>
                    <a:pt x="804586" y="2782468"/>
                    <a:pt x="803190" y="2774092"/>
                  </a:cubicBezTo>
                  <a:cubicBezTo>
                    <a:pt x="800460" y="2757714"/>
                    <a:pt x="799071" y="2741141"/>
                    <a:pt x="797011" y="2724665"/>
                  </a:cubicBezTo>
                  <a:cubicBezTo>
                    <a:pt x="799071" y="2679357"/>
                    <a:pt x="798358" y="2633838"/>
                    <a:pt x="803190" y="2588741"/>
                  </a:cubicBezTo>
                  <a:cubicBezTo>
                    <a:pt x="804578" y="2575790"/>
                    <a:pt x="811095" y="2563911"/>
                    <a:pt x="815546" y="2551670"/>
                  </a:cubicBezTo>
                  <a:cubicBezTo>
                    <a:pt x="821279" y="2535903"/>
                    <a:pt x="837587" y="2495879"/>
                    <a:pt x="846438" y="2483708"/>
                  </a:cubicBezTo>
                  <a:cubicBezTo>
                    <a:pt x="855003" y="2471931"/>
                    <a:pt x="868108" y="2464087"/>
                    <a:pt x="877330" y="2452816"/>
                  </a:cubicBezTo>
                  <a:cubicBezTo>
                    <a:pt x="906322" y="2417382"/>
                    <a:pt x="895464" y="2416147"/>
                    <a:pt x="926757" y="2384854"/>
                  </a:cubicBezTo>
                  <a:cubicBezTo>
                    <a:pt x="983384" y="2328227"/>
                    <a:pt x="933137" y="2396943"/>
                    <a:pt x="988541" y="2323070"/>
                  </a:cubicBezTo>
                  <a:cubicBezTo>
                    <a:pt x="1050495" y="2240464"/>
                    <a:pt x="974546" y="2334360"/>
                    <a:pt x="1037968" y="2242751"/>
                  </a:cubicBezTo>
                  <a:cubicBezTo>
                    <a:pt x="1047124" y="2229526"/>
                    <a:pt x="1059938" y="2219064"/>
                    <a:pt x="1068860" y="2205681"/>
                  </a:cubicBezTo>
                  <a:cubicBezTo>
                    <a:pt x="1076523" y="2194186"/>
                    <a:pt x="1078913" y="2179516"/>
                    <a:pt x="1087395" y="2168611"/>
                  </a:cubicBezTo>
                  <a:cubicBezTo>
                    <a:pt x="1093717" y="2160483"/>
                    <a:pt x="1104542" y="2157061"/>
                    <a:pt x="1112109" y="2150076"/>
                  </a:cubicBezTo>
                  <a:cubicBezTo>
                    <a:pt x="1147198" y="2117686"/>
                    <a:pt x="1219276" y="2041839"/>
                    <a:pt x="1241854" y="2007973"/>
                  </a:cubicBezTo>
                  <a:cubicBezTo>
                    <a:pt x="1250092" y="1995616"/>
                    <a:pt x="1258595" y="1983432"/>
                    <a:pt x="1266568" y="1970903"/>
                  </a:cubicBezTo>
                  <a:cubicBezTo>
                    <a:pt x="1273015" y="1960772"/>
                    <a:pt x="1278216" y="1949849"/>
                    <a:pt x="1285103" y="1940011"/>
                  </a:cubicBezTo>
                  <a:cubicBezTo>
                    <a:pt x="1292665" y="1929208"/>
                    <a:pt x="1301905" y="1919669"/>
                    <a:pt x="1309817" y="1909119"/>
                  </a:cubicBezTo>
                  <a:cubicBezTo>
                    <a:pt x="1320447" y="1894946"/>
                    <a:pt x="1329764" y="1879801"/>
                    <a:pt x="1340709" y="1865870"/>
                  </a:cubicBezTo>
                  <a:cubicBezTo>
                    <a:pt x="1344450" y="1861108"/>
                    <a:pt x="1388097" y="1812699"/>
                    <a:pt x="1396314" y="1797908"/>
                  </a:cubicBezTo>
                  <a:cubicBezTo>
                    <a:pt x="1436764" y="1725098"/>
                    <a:pt x="1379484" y="1805931"/>
                    <a:pt x="1427206" y="1742303"/>
                  </a:cubicBezTo>
                  <a:cubicBezTo>
                    <a:pt x="1429265" y="1729946"/>
                    <a:pt x="1431143" y="1717558"/>
                    <a:pt x="1433384" y="1705233"/>
                  </a:cubicBezTo>
                  <a:cubicBezTo>
                    <a:pt x="1435263" y="1694901"/>
                    <a:pt x="1437966" y="1684720"/>
                    <a:pt x="1439563" y="1674341"/>
                  </a:cubicBezTo>
                  <a:cubicBezTo>
                    <a:pt x="1447938" y="1619904"/>
                    <a:pt x="1444550" y="1622080"/>
                    <a:pt x="1451919" y="1563130"/>
                  </a:cubicBezTo>
                  <a:cubicBezTo>
                    <a:pt x="1453473" y="1550700"/>
                    <a:pt x="1456442" y="1538477"/>
                    <a:pt x="1458098" y="1526060"/>
                  </a:cubicBezTo>
                  <a:cubicBezTo>
                    <a:pt x="1460563" y="1507574"/>
                    <a:pt x="1458846" y="1488295"/>
                    <a:pt x="1464276" y="1470454"/>
                  </a:cubicBezTo>
                  <a:cubicBezTo>
                    <a:pt x="1473409" y="1440444"/>
                    <a:pt x="1494541" y="1414579"/>
                    <a:pt x="1501346" y="1383957"/>
                  </a:cubicBezTo>
                  <a:cubicBezTo>
                    <a:pt x="1535649" y="1229594"/>
                    <a:pt x="1490236" y="1421731"/>
                    <a:pt x="1532238" y="1278924"/>
                  </a:cubicBezTo>
                  <a:cubicBezTo>
                    <a:pt x="1561071" y="1180893"/>
                    <a:pt x="1523983" y="1264840"/>
                    <a:pt x="1569309" y="1167714"/>
                  </a:cubicBezTo>
                  <a:cubicBezTo>
                    <a:pt x="1575151" y="1155195"/>
                    <a:pt x="1582531" y="1143396"/>
                    <a:pt x="1587844" y="1130643"/>
                  </a:cubicBezTo>
                  <a:cubicBezTo>
                    <a:pt x="1597623" y="1107174"/>
                    <a:pt x="1601742" y="1076895"/>
                    <a:pt x="1618736" y="1056503"/>
                  </a:cubicBezTo>
                  <a:cubicBezTo>
                    <a:pt x="1630891" y="1041917"/>
                    <a:pt x="1649154" y="1033429"/>
                    <a:pt x="1661984" y="1019433"/>
                  </a:cubicBezTo>
                  <a:cubicBezTo>
                    <a:pt x="1672019" y="1008485"/>
                    <a:pt x="1679330" y="995257"/>
                    <a:pt x="1686698" y="982362"/>
                  </a:cubicBezTo>
                  <a:cubicBezTo>
                    <a:pt x="1695837" y="966369"/>
                    <a:pt x="1711411" y="932935"/>
                    <a:pt x="1711411" y="932935"/>
                  </a:cubicBezTo>
                  <a:cubicBezTo>
                    <a:pt x="1716881" y="894648"/>
                    <a:pt x="1722405" y="861264"/>
                    <a:pt x="1723768" y="821724"/>
                  </a:cubicBezTo>
                  <a:cubicBezTo>
                    <a:pt x="1727104" y="724965"/>
                    <a:pt x="1724261" y="627990"/>
                    <a:pt x="1729946" y="531341"/>
                  </a:cubicBezTo>
                  <a:cubicBezTo>
                    <a:pt x="1731101" y="511698"/>
                    <a:pt x="1756549" y="493545"/>
                    <a:pt x="1767017" y="481914"/>
                  </a:cubicBezTo>
                  <a:cubicBezTo>
                    <a:pt x="1777777" y="469958"/>
                    <a:pt x="1786535" y="456217"/>
                    <a:pt x="1797909" y="444843"/>
                  </a:cubicBezTo>
                  <a:cubicBezTo>
                    <a:pt x="1846006" y="396746"/>
                    <a:pt x="1833733" y="418340"/>
                    <a:pt x="1884406" y="376881"/>
                  </a:cubicBezTo>
                  <a:cubicBezTo>
                    <a:pt x="2001700" y="280913"/>
                    <a:pt x="1824402" y="415704"/>
                    <a:pt x="1933833" y="333633"/>
                  </a:cubicBezTo>
                  <a:cubicBezTo>
                    <a:pt x="1957004" y="287291"/>
                    <a:pt x="1932876" y="329034"/>
                    <a:pt x="1977082" y="278027"/>
                  </a:cubicBezTo>
                  <a:cubicBezTo>
                    <a:pt x="1994355" y="258096"/>
                    <a:pt x="2008987" y="235955"/>
                    <a:pt x="2026509" y="216243"/>
                  </a:cubicBezTo>
                  <a:cubicBezTo>
                    <a:pt x="2144000" y="84065"/>
                    <a:pt x="2028137" y="226567"/>
                    <a:pt x="2100649" y="135924"/>
                  </a:cubicBezTo>
                  <a:cubicBezTo>
                    <a:pt x="2102708" y="129746"/>
                    <a:pt x="2104956" y="123627"/>
                    <a:pt x="2106827" y="117389"/>
                  </a:cubicBezTo>
                  <a:cubicBezTo>
                    <a:pt x="2111135" y="103028"/>
                    <a:pt x="2114443" y="88364"/>
                    <a:pt x="2119184" y="74141"/>
                  </a:cubicBezTo>
                  <a:cubicBezTo>
                    <a:pt x="2122691" y="63620"/>
                    <a:pt x="2127751" y="53672"/>
                    <a:pt x="2131541" y="43249"/>
                  </a:cubicBezTo>
                  <a:cubicBezTo>
                    <a:pt x="2144549" y="7477"/>
                    <a:pt x="2143898" y="18690"/>
                    <a:pt x="2143898" y="0"/>
                  </a:cubicBezTo>
                </a:path>
              </a:pathLst>
            </a:custGeom>
            <a:noFill/>
            <a:ln w="76200">
              <a:solidFill>
                <a:srgbClr val="4472C4">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B55BFD33-03BD-BBB9-0F44-8164E7E6524F}"/>
                </a:ext>
              </a:extLst>
            </p:cNvPr>
            <p:cNvSpPr/>
            <p:nvPr/>
          </p:nvSpPr>
          <p:spPr>
            <a:xfrm>
              <a:off x="6635176" y="5356654"/>
              <a:ext cx="704738" cy="834081"/>
            </a:xfrm>
            <a:custGeom>
              <a:avLst/>
              <a:gdLst>
                <a:gd name="csX0" fmla="*/ 704738 w 704738"/>
                <a:gd name="csY0" fmla="*/ 834081 h 834081"/>
                <a:gd name="csX1" fmla="*/ 642954 w 704738"/>
                <a:gd name="csY1" fmla="*/ 766119 h 834081"/>
                <a:gd name="csX2" fmla="*/ 612062 w 704738"/>
                <a:gd name="csY2" fmla="*/ 729049 h 834081"/>
                <a:gd name="csX3" fmla="*/ 581170 w 704738"/>
                <a:gd name="csY3" fmla="*/ 685800 h 834081"/>
                <a:gd name="csX4" fmla="*/ 537921 w 704738"/>
                <a:gd name="csY4" fmla="*/ 654908 h 834081"/>
                <a:gd name="csX5" fmla="*/ 525565 w 704738"/>
                <a:gd name="csY5" fmla="*/ 636373 h 834081"/>
                <a:gd name="csX6" fmla="*/ 500851 w 704738"/>
                <a:gd name="csY6" fmla="*/ 617838 h 834081"/>
                <a:gd name="csX7" fmla="*/ 494673 w 704738"/>
                <a:gd name="csY7" fmla="*/ 599303 h 834081"/>
                <a:gd name="csX8" fmla="*/ 476138 w 704738"/>
                <a:gd name="csY8" fmla="*/ 580768 h 834081"/>
                <a:gd name="csX9" fmla="*/ 463781 w 704738"/>
                <a:gd name="csY9" fmla="*/ 562232 h 834081"/>
                <a:gd name="csX10" fmla="*/ 451424 w 704738"/>
                <a:gd name="csY10" fmla="*/ 531341 h 834081"/>
                <a:gd name="csX11" fmla="*/ 426710 w 704738"/>
                <a:gd name="csY11" fmla="*/ 512805 h 834081"/>
                <a:gd name="csX12" fmla="*/ 414354 w 704738"/>
                <a:gd name="csY12" fmla="*/ 488092 h 834081"/>
                <a:gd name="csX13" fmla="*/ 377283 w 704738"/>
                <a:gd name="csY13" fmla="*/ 457200 h 834081"/>
                <a:gd name="csX14" fmla="*/ 358748 w 704738"/>
                <a:gd name="csY14" fmla="*/ 451022 h 834081"/>
                <a:gd name="csX15" fmla="*/ 266073 w 704738"/>
                <a:gd name="csY15" fmla="*/ 426308 h 834081"/>
                <a:gd name="csX16" fmla="*/ 216646 w 704738"/>
                <a:gd name="csY16" fmla="*/ 413951 h 834081"/>
                <a:gd name="csX17" fmla="*/ 185754 w 704738"/>
                <a:gd name="csY17" fmla="*/ 407773 h 834081"/>
                <a:gd name="csX18" fmla="*/ 167219 w 704738"/>
                <a:gd name="csY18" fmla="*/ 389238 h 834081"/>
                <a:gd name="csX19" fmla="*/ 148683 w 704738"/>
                <a:gd name="csY19" fmla="*/ 376881 h 834081"/>
                <a:gd name="csX20" fmla="*/ 136327 w 704738"/>
                <a:gd name="csY20" fmla="*/ 358346 h 834081"/>
                <a:gd name="csX21" fmla="*/ 105435 w 704738"/>
                <a:gd name="csY21" fmla="*/ 333632 h 834081"/>
                <a:gd name="csX22" fmla="*/ 74543 w 704738"/>
                <a:gd name="csY22" fmla="*/ 290384 h 834081"/>
                <a:gd name="csX23" fmla="*/ 62186 w 704738"/>
                <a:gd name="csY23" fmla="*/ 265670 h 834081"/>
                <a:gd name="csX24" fmla="*/ 31294 w 704738"/>
                <a:gd name="csY24" fmla="*/ 216243 h 834081"/>
                <a:gd name="csX25" fmla="*/ 6581 w 704738"/>
                <a:gd name="csY25" fmla="*/ 172995 h 834081"/>
                <a:gd name="csX26" fmla="*/ 6581 w 704738"/>
                <a:gd name="csY26" fmla="*/ 74141 h 834081"/>
                <a:gd name="csX27" fmla="*/ 12759 w 704738"/>
                <a:gd name="csY27" fmla="*/ 43249 h 834081"/>
                <a:gd name="csX28" fmla="*/ 18938 w 704738"/>
                <a:gd name="csY28" fmla="*/ 18535 h 834081"/>
                <a:gd name="csX29" fmla="*/ 18938 w 704738"/>
                <a:gd name="csY29" fmla="*/ 0 h 8340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704738" h="834081">
                  <a:moveTo>
                    <a:pt x="704738" y="834081"/>
                  </a:moveTo>
                  <a:cubicBezTo>
                    <a:pt x="649101" y="764535"/>
                    <a:pt x="715861" y="845653"/>
                    <a:pt x="642954" y="766119"/>
                  </a:cubicBezTo>
                  <a:cubicBezTo>
                    <a:pt x="632085" y="754262"/>
                    <a:pt x="621869" y="741798"/>
                    <a:pt x="612062" y="729049"/>
                  </a:cubicBezTo>
                  <a:cubicBezTo>
                    <a:pt x="601260" y="715007"/>
                    <a:pt x="593022" y="698968"/>
                    <a:pt x="581170" y="685800"/>
                  </a:cubicBezTo>
                  <a:cubicBezTo>
                    <a:pt x="575425" y="679416"/>
                    <a:pt x="547062" y="661002"/>
                    <a:pt x="537921" y="654908"/>
                  </a:cubicBezTo>
                  <a:cubicBezTo>
                    <a:pt x="533802" y="648730"/>
                    <a:pt x="530815" y="641623"/>
                    <a:pt x="525565" y="636373"/>
                  </a:cubicBezTo>
                  <a:cubicBezTo>
                    <a:pt x="518284" y="629092"/>
                    <a:pt x="507443" y="625749"/>
                    <a:pt x="500851" y="617838"/>
                  </a:cubicBezTo>
                  <a:cubicBezTo>
                    <a:pt x="496682" y="612835"/>
                    <a:pt x="498285" y="604722"/>
                    <a:pt x="494673" y="599303"/>
                  </a:cubicBezTo>
                  <a:cubicBezTo>
                    <a:pt x="489826" y="592033"/>
                    <a:pt x="481732" y="587480"/>
                    <a:pt x="476138" y="580768"/>
                  </a:cubicBezTo>
                  <a:cubicBezTo>
                    <a:pt x="471384" y="575063"/>
                    <a:pt x="467102" y="568874"/>
                    <a:pt x="463781" y="562232"/>
                  </a:cubicBezTo>
                  <a:cubicBezTo>
                    <a:pt x="458821" y="552313"/>
                    <a:pt x="458078" y="540213"/>
                    <a:pt x="451424" y="531341"/>
                  </a:cubicBezTo>
                  <a:cubicBezTo>
                    <a:pt x="445245" y="523103"/>
                    <a:pt x="434948" y="518984"/>
                    <a:pt x="426710" y="512805"/>
                  </a:cubicBezTo>
                  <a:cubicBezTo>
                    <a:pt x="422591" y="504567"/>
                    <a:pt x="419707" y="495586"/>
                    <a:pt x="414354" y="488092"/>
                  </a:cubicBezTo>
                  <a:cubicBezTo>
                    <a:pt x="406762" y="477464"/>
                    <a:pt x="389326" y="463221"/>
                    <a:pt x="377283" y="457200"/>
                  </a:cubicBezTo>
                  <a:cubicBezTo>
                    <a:pt x="371458" y="454288"/>
                    <a:pt x="364926" y="453081"/>
                    <a:pt x="358748" y="451022"/>
                  </a:cubicBezTo>
                  <a:cubicBezTo>
                    <a:pt x="320388" y="412662"/>
                    <a:pt x="355418" y="439710"/>
                    <a:pt x="266073" y="426308"/>
                  </a:cubicBezTo>
                  <a:cubicBezTo>
                    <a:pt x="249278" y="423789"/>
                    <a:pt x="233194" y="417770"/>
                    <a:pt x="216646" y="413951"/>
                  </a:cubicBezTo>
                  <a:cubicBezTo>
                    <a:pt x="206414" y="411590"/>
                    <a:pt x="196051" y="409832"/>
                    <a:pt x="185754" y="407773"/>
                  </a:cubicBezTo>
                  <a:cubicBezTo>
                    <a:pt x="179576" y="401595"/>
                    <a:pt x="173931" y="394832"/>
                    <a:pt x="167219" y="389238"/>
                  </a:cubicBezTo>
                  <a:cubicBezTo>
                    <a:pt x="161514" y="384484"/>
                    <a:pt x="153934" y="382132"/>
                    <a:pt x="148683" y="376881"/>
                  </a:cubicBezTo>
                  <a:cubicBezTo>
                    <a:pt x="143433" y="371631"/>
                    <a:pt x="141577" y="363597"/>
                    <a:pt x="136327" y="358346"/>
                  </a:cubicBezTo>
                  <a:cubicBezTo>
                    <a:pt x="127002" y="349021"/>
                    <a:pt x="115732" y="341870"/>
                    <a:pt x="105435" y="333632"/>
                  </a:cubicBezTo>
                  <a:cubicBezTo>
                    <a:pt x="71566" y="265897"/>
                    <a:pt x="116292" y="348832"/>
                    <a:pt x="74543" y="290384"/>
                  </a:cubicBezTo>
                  <a:cubicBezTo>
                    <a:pt x="69190" y="282889"/>
                    <a:pt x="66659" y="273721"/>
                    <a:pt x="62186" y="265670"/>
                  </a:cubicBezTo>
                  <a:cubicBezTo>
                    <a:pt x="23735" y="196457"/>
                    <a:pt x="60265" y="264528"/>
                    <a:pt x="31294" y="216243"/>
                  </a:cubicBezTo>
                  <a:cubicBezTo>
                    <a:pt x="22751" y="202006"/>
                    <a:pt x="14819" y="187411"/>
                    <a:pt x="6581" y="172995"/>
                  </a:cubicBezTo>
                  <a:cubicBezTo>
                    <a:pt x="-2169" y="120501"/>
                    <a:pt x="-2219" y="140142"/>
                    <a:pt x="6581" y="74141"/>
                  </a:cubicBezTo>
                  <a:cubicBezTo>
                    <a:pt x="7969" y="63732"/>
                    <a:pt x="10481" y="53500"/>
                    <a:pt x="12759" y="43249"/>
                  </a:cubicBezTo>
                  <a:cubicBezTo>
                    <a:pt x="14601" y="34960"/>
                    <a:pt x="17737" y="26941"/>
                    <a:pt x="18938" y="18535"/>
                  </a:cubicBezTo>
                  <a:cubicBezTo>
                    <a:pt x="19812" y="12419"/>
                    <a:pt x="18938" y="6178"/>
                    <a:pt x="18938" y="0"/>
                  </a:cubicBezTo>
                </a:path>
              </a:pathLst>
            </a:custGeom>
            <a:noFill/>
            <a:ln w="76200">
              <a:solidFill>
                <a:srgbClr val="4472C4">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9" name="Straight Connector 78">
            <a:extLst>
              <a:ext uri="{FF2B5EF4-FFF2-40B4-BE49-F238E27FC236}">
                <a16:creationId xmlns:a16="http://schemas.microsoft.com/office/drawing/2014/main" id="{8FA0D319-7D23-6291-B4B1-F2744B17DDA7}"/>
              </a:ext>
            </a:extLst>
          </p:cNvPr>
          <p:cNvCxnSpPr>
            <a:cxnSpLocks/>
          </p:cNvCxnSpPr>
          <p:nvPr/>
        </p:nvCxnSpPr>
        <p:spPr>
          <a:xfrm>
            <a:off x="414223" y="1491857"/>
            <a:ext cx="3416527" cy="11218"/>
          </a:xfrm>
          <a:prstGeom prst="line">
            <a:avLst/>
          </a:prstGeom>
          <a:ln w="120650">
            <a:solidFill>
              <a:schemeClr val="tx1">
                <a:alpha val="50196"/>
              </a:schemeClr>
            </a:solidFill>
          </a:ln>
        </p:spPr>
        <p:style>
          <a:lnRef idx="1">
            <a:schemeClr val="accent1"/>
          </a:lnRef>
          <a:fillRef idx="0">
            <a:schemeClr val="accent1"/>
          </a:fillRef>
          <a:effectRef idx="0">
            <a:schemeClr val="accent1"/>
          </a:effectRef>
          <a:fontRef idx="minor">
            <a:schemeClr val="tx1"/>
          </a:fontRef>
        </p:style>
      </p:cxnSp>
      <p:sp>
        <p:nvSpPr>
          <p:cNvPr id="81" name="Rectangle: Rounded Corners 80">
            <a:extLst>
              <a:ext uri="{FF2B5EF4-FFF2-40B4-BE49-F238E27FC236}">
                <a16:creationId xmlns:a16="http://schemas.microsoft.com/office/drawing/2014/main" id="{1C840E36-A286-EDC1-D47A-66DB1CFDF223}"/>
              </a:ext>
            </a:extLst>
          </p:cNvPr>
          <p:cNvSpPr/>
          <p:nvPr/>
        </p:nvSpPr>
        <p:spPr>
          <a:xfrm>
            <a:off x="3940499" y="933603"/>
            <a:ext cx="895618" cy="1630424"/>
          </a:xfrm>
          <a:prstGeom prst="roundRect">
            <a:avLst/>
          </a:prstGeom>
          <a:solidFill>
            <a:srgbClr val="4472C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Rounded Corners 81">
            <a:extLst>
              <a:ext uri="{FF2B5EF4-FFF2-40B4-BE49-F238E27FC236}">
                <a16:creationId xmlns:a16="http://schemas.microsoft.com/office/drawing/2014/main" id="{79E12A7B-4385-1620-9C49-E50D71CBDC6A}"/>
              </a:ext>
            </a:extLst>
          </p:cNvPr>
          <p:cNvSpPr/>
          <p:nvPr/>
        </p:nvSpPr>
        <p:spPr>
          <a:xfrm>
            <a:off x="3111669" y="1579885"/>
            <a:ext cx="785740" cy="984142"/>
          </a:xfrm>
          <a:prstGeom prst="roundRect">
            <a:avLst/>
          </a:prstGeom>
          <a:solidFill>
            <a:srgbClr val="ED7D31">
              <a:alpha val="50196"/>
            </a:srgb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4" name="Rectangle: Rounded Corners 83">
            <a:extLst>
              <a:ext uri="{FF2B5EF4-FFF2-40B4-BE49-F238E27FC236}">
                <a16:creationId xmlns:a16="http://schemas.microsoft.com/office/drawing/2014/main" id="{B71AE21C-F4CB-F7CA-1A83-51A4F3B63FA9}"/>
              </a:ext>
            </a:extLst>
          </p:cNvPr>
          <p:cNvSpPr/>
          <p:nvPr/>
        </p:nvSpPr>
        <p:spPr>
          <a:xfrm>
            <a:off x="3111669" y="933602"/>
            <a:ext cx="781204" cy="502007"/>
          </a:xfrm>
          <a:prstGeom prst="roundRect">
            <a:avLst/>
          </a:prstGeom>
          <a:solidFill>
            <a:srgbClr val="7F7F7F">
              <a:alpha val="69804"/>
            </a:srgb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5" name="Rectangle: Rounded Corners 84">
            <a:extLst>
              <a:ext uri="{FF2B5EF4-FFF2-40B4-BE49-F238E27FC236}">
                <a16:creationId xmlns:a16="http://schemas.microsoft.com/office/drawing/2014/main" id="{C8D5DE28-ADD9-DE1C-118B-77799345A816}"/>
              </a:ext>
            </a:extLst>
          </p:cNvPr>
          <p:cNvSpPr/>
          <p:nvPr/>
        </p:nvSpPr>
        <p:spPr>
          <a:xfrm>
            <a:off x="3111669" y="2599639"/>
            <a:ext cx="1846480" cy="1410005"/>
          </a:xfrm>
          <a:prstGeom prst="roundRect">
            <a:avLst/>
          </a:prstGeom>
          <a:solidFill>
            <a:srgbClr val="70AD47">
              <a:alpha val="50196"/>
            </a:srgb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6" name="Rectangle: Rounded Corners 85">
            <a:extLst>
              <a:ext uri="{FF2B5EF4-FFF2-40B4-BE49-F238E27FC236}">
                <a16:creationId xmlns:a16="http://schemas.microsoft.com/office/drawing/2014/main" id="{69430E87-B87E-0A47-A5D6-BAFD57D6E631}"/>
              </a:ext>
            </a:extLst>
          </p:cNvPr>
          <p:cNvSpPr/>
          <p:nvPr/>
        </p:nvSpPr>
        <p:spPr>
          <a:xfrm>
            <a:off x="3111669" y="4038905"/>
            <a:ext cx="2244985" cy="2164187"/>
          </a:xfrm>
          <a:prstGeom prst="roundRect">
            <a:avLst/>
          </a:prstGeom>
          <a:solidFill>
            <a:srgbClr val="FFC000">
              <a:alpha val="50196"/>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56AF70A4-9DCC-0EFE-01A8-38B20C938C10}"/>
              </a:ext>
            </a:extLst>
          </p:cNvPr>
          <p:cNvGrpSpPr/>
          <p:nvPr/>
        </p:nvGrpSpPr>
        <p:grpSpPr>
          <a:xfrm>
            <a:off x="3433844" y="4807672"/>
            <a:ext cx="1524305" cy="836006"/>
            <a:chOff x="2018995" y="5128869"/>
            <a:chExt cx="1524305" cy="836006"/>
          </a:xfrm>
        </p:grpSpPr>
        <p:sp>
          <p:nvSpPr>
            <p:cNvPr id="36" name="Shape 25">
              <a:extLst>
                <a:ext uri="{FF2B5EF4-FFF2-40B4-BE49-F238E27FC236}">
                  <a16:creationId xmlns:a16="http://schemas.microsoft.com/office/drawing/2014/main" id="{52BFF511-CC29-A758-6D5C-56FF3FB3B8E5}"/>
                </a:ext>
              </a:extLst>
            </p:cNvPr>
            <p:cNvSpPr/>
            <p:nvPr/>
          </p:nvSpPr>
          <p:spPr>
            <a:xfrm>
              <a:off x="2018995" y="5128869"/>
              <a:ext cx="1524305" cy="836006"/>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sp>
          <p:nvSpPr>
            <p:cNvPr id="39" name="Text 27">
              <a:extLst>
                <a:ext uri="{FF2B5EF4-FFF2-40B4-BE49-F238E27FC236}">
                  <a16:creationId xmlns:a16="http://schemas.microsoft.com/office/drawing/2014/main" id="{95E38A05-75F0-5F00-7F24-51CF51F688E9}"/>
                </a:ext>
              </a:extLst>
            </p:cNvPr>
            <p:cNvSpPr txBox="1"/>
            <p:nvPr/>
          </p:nvSpPr>
          <p:spPr>
            <a:xfrm>
              <a:off x="2193935" y="5346576"/>
              <a:ext cx="1171622" cy="162763"/>
            </a:xfrm>
            <a:prstGeom prst="rect">
              <a:avLst/>
            </a:prstGeom>
            <a:noFill/>
            <a:ln/>
          </p:spPr>
          <p:txBody>
            <a:bodyPr wrap="square" lIns="0" tIns="0" rIns="0" bIns="0" rtlCol="0" anchor="ctr"/>
            <a:lstStyle/>
            <a:p>
              <a:pPr marL="0" indent="0" algn="ctr">
                <a:buNone/>
              </a:pPr>
              <a:r>
                <a:rPr lang="en-US" sz="800" b="1">
                  <a:solidFill>
                    <a:srgbClr val="1F2937"/>
                  </a:solidFill>
                  <a:latin typeface="Montserrat" pitchFamily="34" charset="0"/>
                </a:rPr>
                <a:t>Organic Production</a:t>
              </a:r>
            </a:p>
            <a:p>
              <a:pPr marL="0" indent="0" algn="ctr">
                <a:buNone/>
              </a:pPr>
              <a:r>
                <a:rPr lang="en-US" sz="800" b="1">
                  <a:solidFill>
                    <a:srgbClr val="1F2937"/>
                  </a:solidFill>
                  <a:latin typeface="Montserrat" pitchFamily="34" charset="0"/>
                </a:rPr>
                <a:t>Or Pollinator Field</a:t>
              </a:r>
              <a:endParaRPr lang="en-US" sz="800"/>
            </a:p>
          </p:txBody>
        </p:sp>
        <p:sp>
          <p:nvSpPr>
            <p:cNvPr id="40" name="Text 28">
              <a:extLst>
                <a:ext uri="{FF2B5EF4-FFF2-40B4-BE49-F238E27FC236}">
                  <a16:creationId xmlns:a16="http://schemas.microsoft.com/office/drawing/2014/main" id="{D3DBBDC1-F6CA-3C2C-7932-AC66BCAD55D3}"/>
                </a:ext>
              </a:extLst>
            </p:cNvPr>
            <p:cNvSpPr txBox="1"/>
            <p:nvPr/>
          </p:nvSpPr>
          <p:spPr>
            <a:xfrm>
              <a:off x="2193935" y="5597367"/>
              <a:ext cx="1244819" cy="157326"/>
            </a:xfrm>
            <a:prstGeom prst="rect">
              <a:avLst/>
            </a:prstGeom>
            <a:noFill/>
            <a:ln/>
          </p:spPr>
          <p:txBody>
            <a:bodyPr wrap="square" lIns="0" tIns="0" rIns="0" bIns="0" rtlCol="0" anchor="ctr"/>
            <a:lstStyle/>
            <a:p>
              <a:pPr marL="0" indent="0" algn="ctr">
                <a:buNone/>
              </a:pPr>
              <a:r>
                <a:rPr lang="en-US" sz="800">
                  <a:solidFill>
                    <a:srgbClr val="4B5563"/>
                  </a:solidFill>
                  <a:latin typeface="Montserrat" pitchFamily="34" charset="0"/>
                  <a:ea typeface="Montserrat" pitchFamily="34" charset="-122"/>
                  <a:cs typeface="Montserrat" pitchFamily="34" charset="-120"/>
                </a:rPr>
                <a:t>CSA Growing, Community Growing</a:t>
              </a:r>
              <a:endParaRPr lang="en-US" sz="800"/>
            </a:p>
          </p:txBody>
        </p:sp>
      </p:grpSp>
      <p:grpSp>
        <p:nvGrpSpPr>
          <p:cNvPr id="87" name="Group 86">
            <a:extLst>
              <a:ext uri="{FF2B5EF4-FFF2-40B4-BE49-F238E27FC236}">
                <a16:creationId xmlns:a16="http://schemas.microsoft.com/office/drawing/2014/main" id="{320C4E93-1C4E-051E-0CC4-2816184570DC}"/>
              </a:ext>
            </a:extLst>
          </p:cNvPr>
          <p:cNvGrpSpPr/>
          <p:nvPr/>
        </p:nvGrpSpPr>
        <p:grpSpPr>
          <a:xfrm>
            <a:off x="3329298" y="3076041"/>
            <a:ext cx="1524305" cy="457200"/>
            <a:chOff x="2018995" y="5128870"/>
            <a:chExt cx="1524305" cy="457200"/>
          </a:xfrm>
        </p:grpSpPr>
        <p:sp>
          <p:nvSpPr>
            <p:cNvPr id="88" name="Shape 25">
              <a:extLst>
                <a:ext uri="{FF2B5EF4-FFF2-40B4-BE49-F238E27FC236}">
                  <a16:creationId xmlns:a16="http://schemas.microsoft.com/office/drawing/2014/main" id="{52148D17-CAD4-17B7-6B82-E62A1CF82000}"/>
                </a:ext>
              </a:extLst>
            </p:cNvPr>
            <p:cNvSpPr/>
            <p:nvPr/>
          </p:nvSpPr>
          <p:spPr>
            <a:xfrm>
              <a:off x="2018995" y="5128870"/>
              <a:ext cx="152430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sp>
          <p:nvSpPr>
            <p:cNvPr id="90" name="Text 27">
              <a:extLst>
                <a:ext uri="{FF2B5EF4-FFF2-40B4-BE49-F238E27FC236}">
                  <a16:creationId xmlns:a16="http://schemas.microsoft.com/office/drawing/2014/main" id="{1313B3C9-15DF-F989-49A2-F257DA25C016}"/>
                </a:ext>
              </a:extLst>
            </p:cNvPr>
            <p:cNvSpPr txBox="1"/>
            <p:nvPr/>
          </p:nvSpPr>
          <p:spPr>
            <a:xfrm>
              <a:off x="2381098" y="5205679"/>
              <a:ext cx="886054"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Event Space</a:t>
              </a:r>
              <a:endParaRPr lang="en-US" sz="800"/>
            </a:p>
          </p:txBody>
        </p:sp>
        <p:sp>
          <p:nvSpPr>
            <p:cNvPr id="91" name="Text 28">
              <a:extLst>
                <a:ext uri="{FF2B5EF4-FFF2-40B4-BE49-F238E27FC236}">
                  <a16:creationId xmlns:a16="http://schemas.microsoft.com/office/drawing/2014/main" id="{D3DDD93A-665D-DDA7-84B4-D8ADDB07CB6C}"/>
                </a:ext>
              </a:extLst>
            </p:cNvPr>
            <p:cNvSpPr txBox="1"/>
            <p:nvPr/>
          </p:nvSpPr>
          <p:spPr>
            <a:xfrm>
              <a:off x="2381098" y="5362956"/>
              <a:ext cx="849478"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rPr>
                <a:t>Gathering Field</a:t>
              </a:r>
              <a:endParaRPr lang="en-US" sz="800"/>
            </a:p>
          </p:txBody>
        </p:sp>
      </p:grpSp>
      <p:sp>
        <p:nvSpPr>
          <p:cNvPr id="92" name="Rectangle: Rounded Corners 91">
            <a:extLst>
              <a:ext uri="{FF2B5EF4-FFF2-40B4-BE49-F238E27FC236}">
                <a16:creationId xmlns:a16="http://schemas.microsoft.com/office/drawing/2014/main" id="{EE0B7FC4-7CE2-030D-8A0B-6ED586E4CEFA}"/>
              </a:ext>
            </a:extLst>
          </p:cNvPr>
          <p:cNvSpPr/>
          <p:nvPr/>
        </p:nvSpPr>
        <p:spPr>
          <a:xfrm>
            <a:off x="1958546" y="957378"/>
            <a:ext cx="1060727" cy="478232"/>
          </a:xfrm>
          <a:prstGeom prst="roundRect">
            <a:avLst/>
          </a:prstGeom>
          <a:solidFill>
            <a:srgbClr val="ED7D31">
              <a:alpha val="50196"/>
            </a:srgb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5A804406-E547-ED16-1675-7BCF49AF3EF7}"/>
              </a:ext>
            </a:extLst>
          </p:cNvPr>
          <p:cNvGrpSpPr/>
          <p:nvPr/>
        </p:nvGrpSpPr>
        <p:grpSpPr>
          <a:xfrm>
            <a:off x="3940499" y="1435609"/>
            <a:ext cx="872684" cy="363016"/>
            <a:chOff x="2018995" y="5128870"/>
            <a:chExt cx="1524305" cy="457200"/>
          </a:xfrm>
        </p:grpSpPr>
        <p:sp>
          <p:nvSpPr>
            <p:cNvPr id="94" name="Shape 25">
              <a:extLst>
                <a:ext uri="{FF2B5EF4-FFF2-40B4-BE49-F238E27FC236}">
                  <a16:creationId xmlns:a16="http://schemas.microsoft.com/office/drawing/2014/main" id="{66B83F8B-C1B6-3C1B-1033-CF563102BC5F}"/>
                </a:ext>
              </a:extLst>
            </p:cNvPr>
            <p:cNvSpPr/>
            <p:nvPr/>
          </p:nvSpPr>
          <p:spPr>
            <a:xfrm>
              <a:off x="2018995" y="5128870"/>
              <a:ext cx="152430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sz="1400"/>
            </a:p>
          </p:txBody>
        </p:sp>
        <p:sp>
          <p:nvSpPr>
            <p:cNvPr id="95" name="Text 27">
              <a:extLst>
                <a:ext uri="{FF2B5EF4-FFF2-40B4-BE49-F238E27FC236}">
                  <a16:creationId xmlns:a16="http://schemas.microsoft.com/office/drawing/2014/main" id="{659E9F98-C0B2-9C79-6B97-DBC65988A523}"/>
                </a:ext>
              </a:extLst>
            </p:cNvPr>
            <p:cNvSpPr txBox="1"/>
            <p:nvPr/>
          </p:nvSpPr>
          <p:spPr>
            <a:xfrm>
              <a:off x="2205378" y="5205679"/>
              <a:ext cx="1239479" cy="162764"/>
            </a:xfrm>
            <a:prstGeom prst="rect">
              <a:avLst/>
            </a:prstGeom>
            <a:noFill/>
            <a:ln/>
          </p:spPr>
          <p:txBody>
            <a:bodyPr wrap="square" lIns="0" tIns="0" rIns="0" bIns="0" rtlCol="0" anchor="ctr"/>
            <a:lstStyle/>
            <a:p>
              <a:pPr marL="0" indent="0" algn="l">
                <a:buNone/>
              </a:pPr>
              <a:r>
                <a:rPr lang="en-US" sz="600" b="1">
                  <a:solidFill>
                    <a:srgbClr val="1F2937"/>
                  </a:solidFill>
                  <a:latin typeface="Montserrat" pitchFamily="34" charset="0"/>
                  <a:ea typeface="Montserrat" pitchFamily="34" charset="-122"/>
                  <a:cs typeface="Montserrat" pitchFamily="34" charset="-120"/>
                </a:rPr>
                <a:t>Cottage Cluster</a:t>
              </a:r>
              <a:endParaRPr lang="en-US" sz="600"/>
            </a:p>
          </p:txBody>
        </p:sp>
        <p:sp>
          <p:nvSpPr>
            <p:cNvPr id="96" name="Text 28">
              <a:extLst>
                <a:ext uri="{FF2B5EF4-FFF2-40B4-BE49-F238E27FC236}">
                  <a16:creationId xmlns:a16="http://schemas.microsoft.com/office/drawing/2014/main" id="{BFCF14AC-4E68-6268-CC9B-D76739950945}"/>
                </a:ext>
              </a:extLst>
            </p:cNvPr>
            <p:cNvSpPr txBox="1"/>
            <p:nvPr/>
          </p:nvSpPr>
          <p:spPr>
            <a:xfrm>
              <a:off x="2205378" y="5362956"/>
              <a:ext cx="1157877" cy="162764"/>
            </a:xfrm>
            <a:prstGeom prst="rect">
              <a:avLst/>
            </a:prstGeom>
            <a:noFill/>
            <a:ln/>
          </p:spPr>
          <p:txBody>
            <a:bodyPr wrap="square" lIns="0" tIns="0" rIns="0" bIns="0" rtlCol="0" anchor="ctr"/>
            <a:lstStyle/>
            <a:p>
              <a:pPr marL="0" indent="0" algn="l">
                <a:buNone/>
              </a:pPr>
              <a:r>
                <a:rPr lang="en-US" sz="600">
                  <a:solidFill>
                    <a:srgbClr val="4B5563"/>
                  </a:solidFill>
                  <a:latin typeface="Montserrat" pitchFamily="34" charset="0"/>
                </a:rPr>
                <a:t>Housing Options</a:t>
              </a:r>
              <a:endParaRPr lang="en-US" sz="600"/>
            </a:p>
          </p:txBody>
        </p:sp>
      </p:grpSp>
      <p:grpSp>
        <p:nvGrpSpPr>
          <p:cNvPr id="97" name="Group 96">
            <a:extLst>
              <a:ext uri="{FF2B5EF4-FFF2-40B4-BE49-F238E27FC236}">
                <a16:creationId xmlns:a16="http://schemas.microsoft.com/office/drawing/2014/main" id="{73BADEEE-82FC-580C-E2F5-FAA6B21E678F}"/>
              </a:ext>
            </a:extLst>
          </p:cNvPr>
          <p:cNvGrpSpPr/>
          <p:nvPr/>
        </p:nvGrpSpPr>
        <p:grpSpPr>
          <a:xfrm>
            <a:off x="3218114" y="1157103"/>
            <a:ext cx="600574" cy="137207"/>
            <a:chOff x="2018995" y="5128870"/>
            <a:chExt cx="1524305" cy="457200"/>
          </a:xfrm>
        </p:grpSpPr>
        <p:sp>
          <p:nvSpPr>
            <p:cNvPr id="98" name="Shape 25">
              <a:extLst>
                <a:ext uri="{FF2B5EF4-FFF2-40B4-BE49-F238E27FC236}">
                  <a16:creationId xmlns:a16="http://schemas.microsoft.com/office/drawing/2014/main" id="{0C6CD8DC-DEA2-EB3A-8E9A-40CCA2428CEB}"/>
                </a:ext>
              </a:extLst>
            </p:cNvPr>
            <p:cNvSpPr/>
            <p:nvPr/>
          </p:nvSpPr>
          <p:spPr>
            <a:xfrm>
              <a:off x="2018995" y="5128870"/>
              <a:ext cx="152430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sz="1400"/>
            </a:p>
          </p:txBody>
        </p:sp>
        <p:sp>
          <p:nvSpPr>
            <p:cNvPr id="99" name="Text 27">
              <a:extLst>
                <a:ext uri="{FF2B5EF4-FFF2-40B4-BE49-F238E27FC236}">
                  <a16:creationId xmlns:a16="http://schemas.microsoft.com/office/drawing/2014/main" id="{BB05B4FF-C699-F6A6-31FD-14F67C66F666}"/>
                </a:ext>
              </a:extLst>
            </p:cNvPr>
            <p:cNvSpPr txBox="1"/>
            <p:nvPr/>
          </p:nvSpPr>
          <p:spPr>
            <a:xfrm>
              <a:off x="2205378" y="5205679"/>
              <a:ext cx="1239479" cy="162764"/>
            </a:xfrm>
            <a:prstGeom prst="rect">
              <a:avLst/>
            </a:prstGeom>
            <a:noFill/>
            <a:ln/>
          </p:spPr>
          <p:txBody>
            <a:bodyPr wrap="square" lIns="0" tIns="0" rIns="0" bIns="0" rtlCol="0" anchor="ctr"/>
            <a:lstStyle/>
            <a:p>
              <a:pPr marL="0" indent="0" algn="l">
                <a:buNone/>
              </a:pPr>
              <a:r>
                <a:rPr lang="en-US" sz="600" b="1">
                  <a:solidFill>
                    <a:srgbClr val="1F2937"/>
                  </a:solidFill>
                  <a:latin typeface="Montserrat" pitchFamily="34" charset="0"/>
                  <a:ea typeface="Montserrat" pitchFamily="34" charset="-122"/>
                  <a:cs typeface="Montserrat" pitchFamily="34" charset="-120"/>
                </a:rPr>
                <a:t>Parking</a:t>
              </a:r>
              <a:endParaRPr lang="en-US" sz="600"/>
            </a:p>
          </p:txBody>
        </p:sp>
      </p:grpSp>
      <p:grpSp>
        <p:nvGrpSpPr>
          <p:cNvPr id="105" name="Group 104">
            <a:extLst>
              <a:ext uri="{FF2B5EF4-FFF2-40B4-BE49-F238E27FC236}">
                <a16:creationId xmlns:a16="http://schemas.microsoft.com/office/drawing/2014/main" id="{6FD0AF22-89C8-B7A0-BAC1-2DED0A225BE6}"/>
              </a:ext>
            </a:extLst>
          </p:cNvPr>
          <p:cNvGrpSpPr/>
          <p:nvPr/>
        </p:nvGrpSpPr>
        <p:grpSpPr>
          <a:xfrm>
            <a:off x="3113598" y="1928395"/>
            <a:ext cx="852221" cy="353106"/>
            <a:chOff x="3113598" y="1928395"/>
            <a:chExt cx="852221" cy="353106"/>
          </a:xfrm>
        </p:grpSpPr>
        <p:grpSp>
          <p:nvGrpSpPr>
            <p:cNvPr id="101" name="Group 100">
              <a:extLst>
                <a:ext uri="{FF2B5EF4-FFF2-40B4-BE49-F238E27FC236}">
                  <a16:creationId xmlns:a16="http://schemas.microsoft.com/office/drawing/2014/main" id="{59F56120-AA97-8EB8-6C99-0F226BDB3BC9}"/>
                </a:ext>
              </a:extLst>
            </p:cNvPr>
            <p:cNvGrpSpPr/>
            <p:nvPr/>
          </p:nvGrpSpPr>
          <p:grpSpPr>
            <a:xfrm>
              <a:off x="3113598" y="1928395"/>
              <a:ext cx="783811" cy="353106"/>
              <a:chOff x="2018995" y="5128870"/>
              <a:chExt cx="1524305" cy="457200"/>
            </a:xfrm>
          </p:grpSpPr>
          <p:sp>
            <p:nvSpPr>
              <p:cNvPr id="102" name="Shape 25">
                <a:extLst>
                  <a:ext uri="{FF2B5EF4-FFF2-40B4-BE49-F238E27FC236}">
                    <a16:creationId xmlns:a16="http://schemas.microsoft.com/office/drawing/2014/main" id="{07D004E1-845A-860E-3E07-9BA0518FD84C}"/>
                  </a:ext>
                </a:extLst>
              </p:cNvPr>
              <p:cNvSpPr/>
              <p:nvPr/>
            </p:nvSpPr>
            <p:spPr>
              <a:xfrm>
                <a:off x="2018995" y="5128870"/>
                <a:ext cx="152430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sz="1400"/>
              </a:p>
            </p:txBody>
          </p:sp>
          <p:sp>
            <p:nvSpPr>
              <p:cNvPr id="103" name="Text 27">
                <a:extLst>
                  <a:ext uri="{FF2B5EF4-FFF2-40B4-BE49-F238E27FC236}">
                    <a16:creationId xmlns:a16="http://schemas.microsoft.com/office/drawing/2014/main" id="{96465FD1-7DB2-B7B2-89BF-A0A77A3BED9D}"/>
                  </a:ext>
                </a:extLst>
              </p:cNvPr>
              <p:cNvSpPr txBox="1"/>
              <p:nvPr/>
            </p:nvSpPr>
            <p:spPr>
              <a:xfrm>
                <a:off x="2205378" y="5205679"/>
                <a:ext cx="1239479" cy="162764"/>
              </a:xfrm>
              <a:prstGeom prst="rect">
                <a:avLst/>
              </a:prstGeom>
              <a:noFill/>
              <a:ln/>
            </p:spPr>
            <p:txBody>
              <a:bodyPr wrap="square" lIns="0" tIns="0" rIns="0" bIns="0" rtlCol="0" anchor="ctr"/>
              <a:lstStyle/>
              <a:p>
                <a:pPr marL="0" indent="0" algn="l">
                  <a:buNone/>
                </a:pPr>
                <a:r>
                  <a:rPr lang="en-US" sz="600" b="1">
                    <a:solidFill>
                      <a:srgbClr val="1F2937"/>
                    </a:solidFill>
                    <a:latin typeface="Montserrat" pitchFamily="34" charset="0"/>
                    <a:ea typeface="Montserrat" pitchFamily="34" charset="-122"/>
                    <a:cs typeface="Montserrat" pitchFamily="34" charset="-120"/>
                  </a:rPr>
                  <a:t>Homestead</a:t>
                </a:r>
                <a:endParaRPr lang="en-US" sz="600"/>
              </a:p>
            </p:txBody>
          </p:sp>
        </p:grpSp>
        <p:sp>
          <p:nvSpPr>
            <p:cNvPr id="104" name="Text 28">
              <a:extLst>
                <a:ext uri="{FF2B5EF4-FFF2-40B4-BE49-F238E27FC236}">
                  <a16:creationId xmlns:a16="http://schemas.microsoft.com/office/drawing/2014/main" id="{1961DF8F-5E2E-ACBB-070E-43D307C9597C}"/>
                </a:ext>
              </a:extLst>
            </p:cNvPr>
            <p:cNvSpPr txBox="1"/>
            <p:nvPr/>
          </p:nvSpPr>
          <p:spPr>
            <a:xfrm>
              <a:off x="3209438" y="2108126"/>
              <a:ext cx="756381" cy="129234"/>
            </a:xfrm>
            <a:prstGeom prst="rect">
              <a:avLst/>
            </a:prstGeom>
            <a:noFill/>
            <a:ln/>
          </p:spPr>
          <p:txBody>
            <a:bodyPr wrap="square" lIns="0" tIns="0" rIns="0" bIns="0" rtlCol="0" anchor="ctr"/>
            <a:lstStyle/>
            <a:p>
              <a:pPr marL="0" indent="0" algn="l">
                <a:buNone/>
              </a:pPr>
              <a:r>
                <a:rPr lang="en-US" sz="600">
                  <a:solidFill>
                    <a:srgbClr val="4B5563"/>
                  </a:solidFill>
                  <a:latin typeface="Montserrat" pitchFamily="34" charset="0"/>
                </a:rPr>
                <a:t>Food &amp; Bev</a:t>
              </a:r>
              <a:endParaRPr lang="en-US" sz="600"/>
            </a:p>
          </p:txBody>
        </p:sp>
      </p:grpSp>
      <p:grpSp>
        <p:nvGrpSpPr>
          <p:cNvPr id="106" name="Group 105">
            <a:extLst>
              <a:ext uri="{FF2B5EF4-FFF2-40B4-BE49-F238E27FC236}">
                <a16:creationId xmlns:a16="http://schemas.microsoft.com/office/drawing/2014/main" id="{BA316617-22A3-C918-34E0-375D8DEEA3A9}"/>
              </a:ext>
            </a:extLst>
          </p:cNvPr>
          <p:cNvGrpSpPr/>
          <p:nvPr/>
        </p:nvGrpSpPr>
        <p:grpSpPr>
          <a:xfrm>
            <a:off x="2098833" y="1028242"/>
            <a:ext cx="829870" cy="353106"/>
            <a:chOff x="3067283" y="1887592"/>
            <a:chExt cx="829870" cy="353106"/>
          </a:xfrm>
        </p:grpSpPr>
        <p:grpSp>
          <p:nvGrpSpPr>
            <p:cNvPr id="107" name="Group 106">
              <a:extLst>
                <a:ext uri="{FF2B5EF4-FFF2-40B4-BE49-F238E27FC236}">
                  <a16:creationId xmlns:a16="http://schemas.microsoft.com/office/drawing/2014/main" id="{6375D1DC-8CCC-6D6C-4635-1C8D09AAB62A}"/>
                </a:ext>
              </a:extLst>
            </p:cNvPr>
            <p:cNvGrpSpPr/>
            <p:nvPr/>
          </p:nvGrpSpPr>
          <p:grpSpPr>
            <a:xfrm>
              <a:off x="3067283" y="1887592"/>
              <a:ext cx="783811" cy="353106"/>
              <a:chOff x="1928925" y="5076038"/>
              <a:chExt cx="1524305" cy="457200"/>
            </a:xfrm>
          </p:grpSpPr>
          <p:sp>
            <p:nvSpPr>
              <p:cNvPr id="109" name="Shape 25">
                <a:extLst>
                  <a:ext uri="{FF2B5EF4-FFF2-40B4-BE49-F238E27FC236}">
                    <a16:creationId xmlns:a16="http://schemas.microsoft.com/office/drawing/2014/main" id="{ADA490C5-BFB2-2D75-80DD-329D8BAB3854}"/>
                  </a:ext>
                </a:extLst>
              </p:cNvPr>
              <p:cNvSpPr/>
              <p:nvPr/>
            </p:nvSpPr>
            <p:spPr>
              <a:xfrm>
                <a:off x="1928925" y="5076038"/>
                <a:ext cx="152430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sz="1400"/>
              </a:p>
            </p:txBody>
          </p:sp>
          <p:sp>
            <p:nvSpPr>
              <p:cNvPr id="110" name="Text 27">
                <a:extLst>
                  <a:ext uri="{FF2B5EF4-FFF2-40B4-BE49-F238E27FC236}">
                    <a16:creationId xmlns:a16="http://schemas.microsoft.com/office/drawing/2014/main" id="{C49F9E60-FC1D-96CB-3472-3777B98D83CC}"/>
                  </a:ext>
                </a:extLst>
              </p:cNvPr>
              <p:cNvSpPr txBox="1"/>
              <p:nvPr/>
            </p:nvSpPr>
            <p:spPr>
              <a:xfrm>
                <a:off x="2107658" y="5136756"/>
                <a:ext cx="1239479" cy="162764"/>
              </a:xfrm>
              <a:prstGeom prst="rect">
                <a:avLst/>
              </a:prstGeom>
              <a:noFill/>
              <a:ln/>
            </p:spPr>
            <p:txBody>
              <a:bodyPr wrap="square" lIns="0" tIns="0" rIns="0" bIns="0" rtlCol="0" anchor="ctr"/>
              <a:lstStyle/>
              <a:p>
                <a:pPr marL="0" indent="0" algn="l">
                  <a:buNone/>
                </a:pPr>
                <a:r>
                  <a:rPr lang="en-US" sz="600" b="1" dirty="0">
                    <a:solidFill>
                      <a:srgbClr val="1F2937"/>
                    </a:solidFill>
                    <a:latin typeface="Montserrat" pitchFamily="34" charset="0"/>
                    <a:ea typeface="Montserrat" pitchFamily="34" charset="-122"/>
                    <a:cs typeface="Montserrat" pitchFamily="34" charset="-120"/>
                  </a:rPr>
                  <a:t>Market Space</a:t>
                </a:r>
                <a:endParaRPr lang="en-US" sz="600" dirty="0"/>
              </a:p>
            </p:txBody>
          </p:sp>
        </p:grpSp>
        <p:sp>
          <p:nvSpPr>
            <p:cNvPr id="108" name="Text 28">
              <a:extLst>
                <a:ext uri="{FF2B5EF4-FFF2-40B4-BE49-F238E27FC236}">
                  <a16:creationId xmlns:a16="http://schemas.microsoft.com/office/drawing/2014/main" id="{5809F785-9F1E-0B9E-4B02-56932B7326B3}"/>
                </a:ext>
              </a:extLst>
            </p:cNvPr>
            <p:cNvSpPr txBox="1"/>
            <p:nvPr/>
          </p:nvSpPr>
          <p:spPr>
            <a:xfrm>
              <a:off x="3140772" y="2054895"/>
              <a:ext cx="756381" cy="129234"/>
            </a:xfrm>
            <a:prstGeom prst="rect">
              <a:avLst/>
            </a:prstGeom>
            <a:noFill/>
            <a:ln/>
          </p:spPr>
          <p:txBody>
            <a:bodyPr wrap="square" lIns="0" tIns="0" rIns="0" bIns="0" rtlCol="0" anchor="ctr"/>
            <a:lstStyle/>
            <a:p>
              <a:pPr marL="0" indent="0" algn="l">
                <a:buNone/>
              </a:pPr>
              <a:r>
                <a:rPr lang="en-US" sz="600">
                  <a:solidFill>
                    <a:srgbClr val="4B5563"/>
                  </a:solidFill>
                  <a:latin typeface="Montserrat" pitchFamily="34" charset="0"/>
                </a:rPr>
                <a:t>Production Sales</a:t>
              </a:r>
              <a:endParaRPr lang="en-US" sz="600"/>
            </a:p>
          </p:txBody>
        </p:sp>
      </p:grpSp>
      <p:pic>
        <p:nvPicPr>
          <p:cNvPr id="111" name="Image 13" descr="preencoded.png">
            <a:extLst>
              <a:ext uri="{FF2B5EF4-FFF2-40B4-BE49-F238E27FC236}">
                <a16:creationId xmlns:a16="http://schemas.microsoft.com/office/drawing/2014/main" id="{FB264384-65B3-C89C-CF6E-585169416BFF}"/>
              </a:ext>
            </a:extLst>
          </p:cNvPr>
          <p:cNvPicPr>
            <a:picLocks noChangeAspect="1"/>
          </p:cNvPicPr>
          <p:nvPr/>
        </p:nvPicPr>
        <p:blipFill>
          <a:blip r:embed="rId9"/>
          <a:srcRect/>
          <a:stretch/>
        </p:blipFill>
        <p:spPr>
          <a:xfrm>
            <a:off x="6900851" y="5400904"/>
            <a:ext cx="114300" cy="114300"/>
          </a:xfrm>
          <a:prstGeom prst="rect">
            <a:avLst/>
          </a:prstGeom>
        </p:spPr>
      </p:pic>
      <p:sp>
        <p:nvSpPr>
          <p:cNvPr id="112" name="Shape 44">
            <a:extLst>
              <a:ext uri="{FF2B5EF4-FFF2-40B4-BE49-F238E27FC236}">
                <a16:creationId xmlns:a16="http://schemas.microsoft.com/office/drawing/2014/main" id="{829DF433-E878-2A26-DB6C-E175A5856ABD}"/>
              </a:ext>
            </a:extLst>
          </p:cNvPr>
          <p:cNvSpPr/>
          <p:nvPr/>
        </p:nvSpPr>
        <p:spPr>
          <a:xfrm>
            <a:off x="9677095" y="4177894"/>
            <a:ext cx="95098" cy="95098"/>
          </a:xfrm>
          <a:prstGeom prst="ellipse">
            <a:avLst/>
          </a:prstGeom>
          <a:solidFill>
            <a:srgbClr val="B4D3A1"/>
          </a:solidFill>
          <a:ln w="12700">
            <a:solidFill>
              <a:srgbClr val="FFFFFF">
                <a:alpha val="0"/>
              </a:srgbClr>
            </a:solidFill>
            <a:prstDash val="solid"/>
          </a:ln>
        </p:spPr>
        <p:txBody>
          <a:bodyPr/>
          <a:lstStyle/>
          <a:p>
            <a:endParaRPr lang="en-US"/>
          </a:p>
        </p:txBody>
      </p:sp>
      <p:sp>
        <p:nvSpPr>
          <p:cNvPr id="113" name="Text 45">
            <a:extLst>
              <a:ext uri="{FF2B5EF4-FFF2-40B4-BE49-F238E27FC236}">
                <a16:creationId xmlns:a16="http://schemas.microsoft.com/office/drawing/2014/main" id="{F5EF56D6-588D-1C1F-8BB4-393B101106F0}"/>
              </a:ext>
            </a:extLst>
          </p:cNvPr>
          <p:cNvSpPr txBox="1"/>
          <p:nvPr/>
        </p:nvSpPr>
        <p:spPr>
          <a:xfrm>
            <a:off x="9887406" y="4149548"/>
            <a:ext cx="1900939"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Event Space – Gathering Place</a:t>
            </a:r>
            <a:endParaRPr lang="en-US" sz="900"/>
          </a:p>
        </p:txBody>
      </p:sp>
      <p:sp>
        <p:nvSpPr>
          <p:cNvPr id="114" name="Shape 44">
            <a:extLst>
              <a:ext uri="{FF2B5EF4-FFF2-40B4-BE49-F238E27FC236}">
                <a16:creationId xmlns:a16="http://schemas.microsoft.com/office/drawing/2014/main" id="{BDBC83C7-33D4-9E0E-9A8A-D3C25B2CC229}"/>
              </a:ext>
            </a:extLst>
          </p:cNvPr>
          <p:cNvSpPr/>
          <p:nvPr/>
        </p:nvSpPr>
        <p:spPr>
          <a:xfrm>
            <a:off x="9677095" y="4435297"/>
            <a:ext cx="95098" cy="95098"/>
          </a:xfrm>
          <a:prstGeom prst="ellipse">
            <a:avLst/>
          </a:prstGeom>
          <a:solidFill>
            <a:srgbClr val="FDDD7D"/>
          </a:solidFill>
          <a:ln w="12700">
            <a:solidFill>
              <a:srgbClr val="FFFFFF">
                <a:alpha val="0"/>
              </a:srgbClr>
            </a:solidFill>
            <a:prstDash val="solid"/>
          </a:ln>
        </p:spPr>
        <p:txBody>
          <a:bodyPr/>
          <a:lstStyle/>
          <a:p>
            <a:endParaRPr lang="en-US"/>
          </a:p>
        </p:txBody>
      </p:sp>
      <p:sp>
        <p:nvSpPr>
          <p:cNvPr id="115" name="Text 45">
            <a:extLst>
              <a:ext uri="{FF2B5EF4-FFF2-40B4-BE49-F238E27FC236}">
                <a16:creationId xmlns:a16="http://schemas.microsoft.com/office/drawing/2014/main" id="{F5918E9A-06B2-BD66-0DE3-792775246D8A}"/>
              </a:ext>
            </a:extLst>
          </p:cNvPr>
          <p:cNvSpPr txBox="1"/>
          <p:nvPr/>
        </p:nvSpPr>
        <p:spPr>
          <a:xfrm>
            <a:off x="9887407" y="4406951"/>
            <a:ext cx="2161516"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Org Production – CSA Growing</a:t>
            </a:r>
            <a:endParaRPr lang="en-US" sz="900"/>
          </a:p>
        </p:txBody>
      </p:sp>
      <p:sp>
        <p:nvSpPr>
          <p:cNvPr id="6" name="TextBox 5">
            <a:extLst>
              <a:ext uri="{FF2B5EF4-FFF2-40B4-BE49-F238E27FC236}">
                <a16:creationId xmlns:a16="http://schemas.microsoft.com/office/drawing/2014/main" id="{48E7B0AE-2327-3760-E81B-DC7661A53974}"/>
              </a:ext>
            </a:extLst>
          </p:cNvPr>
          <p:cNvSpPr txBox="1"/>
          <p:nvPr/>
        </p:nvSpPr>
        <p:spPr>
          <a:xfrm>
            <a:off x="886318" y="1301691"/>
            <a:ext cx="1867562" cy="369332"/>
          </a:xfrm>
          <a:prstGeom prst="rect">
            <a:avLst/>
          </a:prstGeom>
          <a:noFill/>
        </p:spPr>
        <p:txBody>
          <a:bodyPr wrap="square" rtlCol="0">
            <a:spAutoFit/>
          </a:bodyPr>
          <a:lstStyle/>
          <a:p>
            <a:r>
              <a:rPr lang="en-US" dirty="0">
                <a:solidFill>
                  <a:schemeClr val="bg1"/>
                </a:solidFill>
              </a:rPr>
              <a:t>Access Route</a:t>
            </a:r>
          </a:p>
        </p:txBody>
      </p:sp>
    </p:spTree>
    <p:extLst>
      <p:ext uri="{BB962C8B-B14F-4D97-AF65-F5344CB8AC3E}">
        <p14:creationId xmlns:p14="http://schemas.microsoft.com/office/powerpoint/2010/main" val="772976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B2CFA-A97D-A41D-B272-DAC3342B04A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6EC0690-5953-B6F4-5E35-BF9A765B5EC6}"/>
              </a:ext>
            </a:extLst>
          </p:cNvPr>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grpSp>
        <p:nvGrpSpPr>
          <p:cNvPr id="17" name="Group 16">
            <a:extLst>
              <a:ext uri="{FF2B5EF4-FFF2-40B4-BE49-F238E27FC236}">
                <a16:creationId xmlns:a16="http://schemas.microsoft.com/office/drawing/2014/main" id="{16082664-FA0F-CCDC-C49C-6D8024AFD799}"/>
              </a:ext>
            </a:extLst>
          </p:cNvPr>
          <p:cNvGrpSpPr/>
          <p:nvPr/>
        </p:nvGrpSpPr>
        <p:grpSpPr>
          <a:xfrm>
            <a:off x="304495" y="972007"/>
            <a:ext cx="2387028" cy="457200"/>
            <a:chOff x="165977" y="972007"/>
            <a:chExt cx="2387028" cy="457200"/>
          </a:xfrm>
        </p:grpSpPr>
        <p:sp>
          <p:nvSpPr>
            <p:cNvPr id="14" name="Shape 13">
              <a:extLst>
                <a:ext uri="{FF2B5EF4-FFF2-40B4-BE49-F238E27FC236}">
                  <a16:creationId xmlns:a16="http://schemas.microsoft.com/office/drawing/2014/main" id="{F818557A-78C5-8FCB-331A-E1AEEEE8FF52}"/>
                </a:ext>
              </a:extLst>
            </p:cNvPr>
            <p:cNvSpPr/>
            <p:nvPr/>
          </p:nvSpPr>
          <p:spPr>
            <a:xfrm>
              <a:off x="165977" y="972007"/>
              <a:ext cx="1790395" cy="457200"/>
            </a:xfrm>
            <a:prstGeom prst="roundRect">
              <a:avLst>
                <a:gd name="adj" fmla="val 50000"/>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sp>
          <p:nvSpPr>
            <p:cNvPr id="42" name="Text 29">
              <a:extLst>
                <a:ext uri="{FF2B5EF4-FFF2-40B4-BE49-F238E27FC236}">
                  <a16:creationId xmlns:a16="http://schemas.microsoft.com/office/drawing/2014/main" id="{41B36F05-C545-6089-1968-4EA6D19A2761}"/>
                </a:ext>
              </a:extLst>
            </p:cNvPr>
            <p:cNvSpPr txBox="1"/>
            <p:nvPr/>
          </p:nvSpPr>
          <p:spPr>
            <a:xfrm>
              <a:off x="533095" y="11045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Market Space</a:t>
              </a:r>
              <a:endParaRPr lang="en-US" sz="1000"/>
            </a:p>
          </p:txBody>
        </p:sp>
      </p:grpSp>
      <p:pic>
        <p:nvPicPr>
          <p:cNvPr id="64" name="Image 14" descr="preencoded.png">
            <a:extLst>
              <a:ext uri="{FF2B5EF4-FFF2-40B4-BE49-F238E27FC236}">
                <a16:creationId xmlns:a16="http://schemas.microsoft.com/office/drawing/2014/main" id="{7F77BF17-C4BF-D7F0-2596-BA9DB1BF3521}"/>
              </a:ext>
            </a:extLst>
          </p:cNvPr>
          <p:cNvPicPr>
            <a:picLocks noChangeAspect="1"/>
          </p:cNvPicPr>
          <p:nvPr/>
        </p:nvPicPr>
        <p:blipFill>
          <a:blip r:embed="rId3"/>
          <a:srcRect t="-26" b="-26"/>
          <a:stretch/>
        </p:blipFill>
        <p:spPr>
          <a:xfrm>
            <a:off x="0" y="0"/>
            <a:ext cx="12191695" cy="609905"/>
          </a:xfrm>
          <a:prstGeom prst="rect">
            <a:avLst/>
          </a:prstGeom>
        </p:spPr>
      </p:pic>
      <p:pic>
        <p:nvPicPr>
          <p:cNvPr id="65" name="Image 15" descr="preencoded.png">
            <a:extLst>
              <a:ext uri="{FF2B5EF4-FFF2-40B4-BE49-F238E27FC236}">
                <a16:creationId xmlns:a16="http://schemas.microsoft.com/office/drawing/2014/main" id="{02ABB7E0-FA8C-3B68-8204-1B0EA18B6EF2}"/>
              </a:ext>
            </a:extLst>
          </p:cNvPr>
          <p:cNvPicPr>
            <a:picLocks noChangeAspect="1"/>
          </p:cNvPicPr>
          <p:nvPr/>
        </p:nvPicPr>
        <p:blipFill>
          <a:blip r:embed="rId4"/>
          <a:srcRect t="-18437" b="-18437"/>
          <a:stretch/>
        </p:blipFill>
        <p:spPr>
          <a:xfrm>
            <a:off x="304495" y="171907"/>
            <a:ext cx="219456" cy="267005"/>
          </a:xfrm>
          <a:prstGeom prst="rect">
            <a:avLst/>
          </a:prstGeom>
        </p:spPr>
      </p:pic>
      <p:sp>
        <p:nvSpPr>
          <p:cNvPr id="66" name="Text 48">
            <a:extLst>
              <a:ext uri="{FF2B5EF4-FFF2-40B4-BE49-F238E27FC236}">
                <a16:creationId xmlns:a16="http://schemas.microsoft.com/office/drawing/2014/main" id="{BBC8F101-9DFB-7F37-780E-736AA101E1A3}"/>
              </a:ext>
            </a:extLst>
          </p:cNvPr>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a:solidFill>
                  <a:srgbClr val="FFFFFF"/>
                </a:solidFill>
                <a:latin typeface="Montserrat" pitchFamily="34" charset="0"/>
                <a:ea typeface="Montserrat" pitchFamily="34" charset="-122"/>
                <a:cs typeface="Montserrat" pitchFamily="34" charset="-120"/>
              </a:rPr>
              <a:t>Hypothetical 40-Acre Base Map</a:t>
            </a:r>
            <a:endParaRPr lang="en-US" sz="1300"/>
          </a:p>
        </p:txBody>
      </p:sp>
      <p:sp>
        <p:nvSpPr>
          <p:cNvPr id="67" name="Text 49">
            <a:extLst>
              <a:ext uri="{FF2B5EF4-FFF2-40B4-BE49-F238E27FC236}">
                <a16:creationId xmlns:a16="http://schemas.microsoft.com/office/drawing/2014/main" id="{840F746B-6D56-1EAD-73D7-518B9CC36C6E}"/>
              </a:ext>
            </a:extLst>
          </p:cNvPr>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a:solidFill>
                  <a:srgbClr val="D1D5DB"/>
                </a:solidFill>
                <a:latin typeface="Montserrat" pitchFamily="34" charset="0"/>
                <a:ea typeface="Montserrat" pitchFamily="34" charset="-122"/>
                <a:cs typeface="Montserrat" pitchFamily="34" charset="-120"/>
              </a:rPr>
              <a:t>Visualizing Opportunity</a:t>
            </a:r>
            <a:endParaRPr lang="en-US" sz="900"/>
          </a:p>
        </p:txBody>
      </p:sp>
      <p:sp>
        <p:nvSpPr>
          <p:cNvPr id="68" name="Text 50">
            <a:extLst>
              <a:ext uri="{FF2B5EF4-FFF2-40B4-BE49-F238E27FC236}">
                <a16:creationId xmlns:a16="http://schemas.microsoft.com/office/drawing/2014/main" id="{955CD8B6-64A9-99AD-3855-83C743FA4FC6}"/>
              </a:ext>
            </a:extLst>
          </p:cNvPr>
          <p:cNvSpPr txBox="1"/>
          <p:nvPr/>
        </p:nvSpPr>
        <p:spPr>
          <a:xfrm>
            <a:off x="8680399" y="209398"/>
            <a:ext cx="3206801" cy="219456"/>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Location:</a:t>
            </a:r>
            <a:r>
              <a:rPr lang="en-US" sz="1000">
                <a:solidFill>
                  <a:srgbClr val="FFFFFF"/>
                </a:solidFill>
                <a:latin typeface="Montserrat" pitchFamily="34" charset="0"/>
                <a:ea typeface="Montserrat" pitchFamily="34" charset="-122"/>
                <a:cs typeface="Montserrat" pitchFamily="34" charset="-120"/>
              </a:rPr>
              <a:t> Northwest Michigan</a:t>
            </a:r>
            <a:endParaRPr lang="en-US" sz="1000"/>
          </a:p>
        </p:txBody>
      </p:sp>
      <p:sp>
        <p:nvSpPr>
          <p:cNvPr id="69" name="Shape 51">
            <a:extLst>
              <a:ext uri="{FF2B5EF4-FFF2-40B4-BE49-F238E27FC236}">
                <a16:creationId xmlns:a16="http://schemas.microsoft.com/office/drawing/2014/main" id="{856422C0-6588-5EFF-8226-695D796A773A}"/>
              </a:ext>
            </a:extLst>
          </p:cNvPr>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a:extLst>
              <a:ext uri="{FF2B5EF4-FFF2-40B4-BE49-F238E27FC236}">
                <a16:creationId xmlns:a16="http://schemas.microsoft.com/office/drawing/2014/main" id="{383271CE-1A9B-21F5-5512-60131805E873}"/>
              </a:ext>
            </a:extLst>
          </p:cNvPr>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a:extLst>
              <a:ext uri="{FF2B5EF4-FFF2-40B4-BE49-F238E27FC236}">
                <a16:creationId xmlns:a16="http://schemas.microsoft.com/office/drawing/2014/main" id="{80119EA4-E6CE-FBFD-9FD2-2B0A5E7A8B7F}"/>
              </a:ext>
            </a:extLst>
          </p:cNvPr>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a:extLst>
              <a:ext uri="{FF2B5EF4-FFF2-40B4-BE49-F238E27FC236}">
                <a16:creationId xmlns:a16="http://schemas.microsoft.com/office/drawing/2014/main" id="{B1A65D36-BCA3-EDA9-1B84-32698E32B675}"/>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13</a:t>
            </a:fld>
            <a:endParaRPr lang="en-US" sz="800"/>
          </a:p>
        </p:txBody>
      </p:sp>
      <p:sp>
        <p:nvSpPr>
          <p:cNvPr id="6" name="Shape 40">
            <a:extLst>
              <a:ext uri="{FF2B5EF4-FFF2-40B4-BE49-F238E27FC236}">
                <a16:creationId xmlns:a16="http://schemas.microsoft.com/office/drawing/2014/main" id="{6223ACF4-E6E9-84F0-2517-BCF0724786F6}"/>
              </a:ext>
            </a:extLst>
          </p:cNvPr>
          <p:cNvSpPr/>
          <p:nvPr/>
        </p:nvSpPr>
        <p:spPr>
          <a:xfrm>
            <a:off x="538234" y="1147300"/>
            <a:ext cx="95098" cy="95098"/>
          </a:xfrm>
          <a:prstGeom prst="ellipse">
            <a:avLst/>
          </a:prstGeom>
          <a:solidFill>
            <a:srgbClr val="F6BD98"/>
          </a:solidFill>
          <a:ln w="12700">
            <a:solidFill>
              <a:srgbClr val="FFFFFF">
                <a:alpha val="0"/>
              </a:srgbClr>
            </a:solidFill>
            <a:prstDash val="solid"/>
          </a:ln>
        </p:spPr>
        <p:txBody>
          <a:bodyPr/>
          <a:lstStyle/>
          <a:p>
            <a:endParaRPr lang="en-US"/>
          </a:p>
        </p:txBody>
      </p:sp>
      <p:pic>
        <p:nvPicPr>
          <p:cNvPr id="16" name="Picture 15" descr="The image depicts a lively outdoor market with various stalls under large trees, people browsing, and a few bicycles parked nearby.&#10;&#10;AI-generated content may be incorrect.">
            <a:extLst>
              <a:ext uri="{FF2B5EF4-FFF2-40B4-BE49-F238E27FC236}">
                <a16:creationId xmlns:a16="http://schemas.microsoft.com/office/drawing/2014/main" id="{A6AA4EEA-6ED0-9229-98BF-B6D0E25E4042}"/>
              </a:ext>
            </a:extLst>
          </p:cNvPr>
          <p:cNvPicPr>
            <a:picLocks noChangeAspect="1"/>
          </p:cNvPicPr>
          <p:nvPr/>
        </p:nvPicPr>
        <p:blipFill>
          <a:blip r:embed="rId5"/>
          <a:stretch>
            <a:fillRect/>
          </a:stretch>
        </p:blipFill>
        <p:spPr>
          <a:xfrm>
            <a:off x="538235" y="1726414"/>
            <a:ext cx="3347966" cy="2231977"/>
          </a:xfrm>
          <a:prstGeom prst="rect">
            <a:avLst/>
          </a:prstGeom>
        </p:spPr>
      </p:pic>
      <p:grpSp>
        <p:nvGrpSpPr>
          <p:cNvPr id="18" name="Group 17">
            <a:extLst>
              <a:ext uri="{FF2B5EF4-FFF2-40B4-BE49-F238E27FC236}">
                <a16:creationId xmlns:a16="http://schemas.microsoft.com/office/drawing/2014/main" id="{80FC9670-805D-406A-8925-86BC777A34E0}"/>
              </a:ext>
            </a:extLst>
          </p:cNvPr>
          <p:cNvGrpSpPr/>
          <p:nvPr/>
        </p:nvGrpSpPr>
        <p:grpSpPr>
          <a:xfrm>
            <a:off x="5121208" y="972007"/>
            <a:ext cx="2387028" cy="457200"/>
            <a:chOff x="165977" y="972007"/>
            <a:chExt cx="2387028" cy="457200"/>
          </a:xfrm>
        </p:grpSpPr>
        <p:sp>
          <p:nvSpPr>
            <p:cNvPr id="19" name="Shape 13">
              <a:extLst>
                <a:ext uri="{FF2B5EF4-FFF2-40B4-BE49-F238E27FC236}">
                  <a16:creationId xmlns:a16="http://schemas.microsoft.com/office/drawing/2014/main" id="{CA517EBB-AD2A-CA34-03EA-EE91610E4A17}"/>
                </a:ext>
              </a:extLst>
            </p:cNvPr>
            <p:cNvSpPr/>
            <p:nvPr/>
          </p:nvSpPr>
          <p:spPr>
            <a:xfrm>
              <a:off x="165977" y="972007"/>
              <a:ext cx="1790395" cy="457200"/>
            </a:xfrm>
            <a:prstGeom prst="roundRect">
              <a:avLst>
                <a:gd name="adj" fmla="val 50000"/>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sp>
          <p:nvSpPr>
            <p:cNvPr id="20" name="Text 29">
              <a:extLst>
                <a:ext uri="{FF2B5EF4-FFF2-40B4-BE49-F238E27FC236}">
                  <a16:creationId xmlns:a16="http://schemas.microsoft.com/office/drawing/2014/main" id="{81E74701-840B-C173-6F70-B599B0513F58}"/>
                </a:ext>
              </a:extLst>
            </p:cNvPr>
            <p:cNvSpPr txBox="1"/>
            <p:nvPr/>
          </p:nvSpPr>
          <p:spPr>
            <a:xfrm>
              <a:off x="533095" y="11045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Event Space</a:t>
              </a:r>
              <a:endParaRPr lang="en-US" sz="1000"/>
            </a:p>
          </p:txBody>
        </p:sp>
      </p:grpSp>
      <p:sp>
        <p:nvSpPr>
          <p:cNvPr id="12" name="Shape 44">
            <a:extLst>
              <a:ext uri="{FF2B5EF4-FFF2-40B4-BE49-F238E27FC236}">
                <a16:creationId xmlns:a16="http://schemas.microsoft.com/office/drawing/2014/main" id="{3FC9422F-EA4E-4F54-6F62-EEBBF1ACA9B4}"/>
              </a:ext>
            </a:extLst>
          </p:cNvPr>
          <p:cNvSpPr/>
          <p:nvPr/>
        </p:nvSpPr>
        <p:spPr>
          <a:xfrm>
            <a:off x="5354947" y="1147300"/>
            <a:ext cx="95098" cy="95098"/>
          </a:xfrm>
          <a:prstGeom prst="ellipse">
            <a:avLst/>
          </a:prstGeom>
          <a:solidFill>
            <a:srgbClr val="B4D3A1"/>
          </a:solidFill>
          <a:ln w="12700">
            <a:solidFill>
              <a:srgbClr val="FFFFFF">
                <a:alpha val="0"/>
              </a:srgbClr>
            </a:solidFill>
            <a:prstDash val="solid"/>
          </a:ln>
        </p:spPr>
        <p:txBody>
          <a:bodyPr/>
          <a:lstStyle/>
          <a:p>
            <a:endParaRPr lang="en-US"/>
          </a:p>
        </p:txBody>
      </p:sp>
      <p:pic>
        <p:nvPicPr>
          <p:cNvPr id="1026" name="Picture 2">
            <a:extLst>
              <a:ext uri="{FF2B5EF4-FFF2-40B4-BE49-F238E27FC236}">
                <a16:creationId xmlns:a16="http://schemas.microsoft.com/office/drawing/2014/main" id="{4F747001-1B7D-5B51-6222-88DB00A7FCCC}"/>
              </a:ext>
            </a:extLst>
          </p:cNvPr>
          <p:cNvPicPr>
            <a:picLocks noChangeAspect="1" noChangeArrowheads="1"/>
          </p:cNvPicPr>
          <p:nvPr/>
        </p:nvPicPr>
        <p:blipFill>
          <a:blip r:embed="rId6">
            <a:alphaModFix amt="85000"/>
            <a:extLst>
              <a:ext uri="{28A0092B-C50C-407E-A947-70E740481C1C}">
                <a14:useLocalDpi xmlns:a14="http://schemas.microsoft.com/office/drawing/2010/main" val="0"/>
              </a:ext>
            </a:extLst>
          </a:blip>
          <a:srcRect/>
          <a:stretch>
            <a:fillRect/>
          </a:stretch>
        </p:blipFill>
        <p:spPr bwMode="auto">
          <a:xfrm>
            <a:off x="5354947" y="1670314"/>
            <a:ext cx="3436353" cy="2288077"/>
          </a:xfrm>
          <a:prstGeom prst="rect">
            <a:avLst/>
          </a:prstGeom>
          <a:noFill/>
          <a:extLst>
            <a:ext uri="{909E8E84-426E-40DD-AFC4-6F175D3DCCD1}">
              <a14:hiddenFill xmlns:a14="http://schemas.microsoft.com/office/drawing/2010/main">
                <a:solidFill>
                  <a:srgbClr val="FFFFFF"/>
                </a:solidFill>
              </a14:hiddenFill>
            </a:ext>
          </a:extLst>
        </p:spPr>
      </p:pic>
      <p:sp>
        <p:nvSpPr>
          <p:cNvPr id="23" name="Text 29">
            <a:extLst>
              <a:ext uri="{FF2B5EF4-FFF2-40B4-BE49-F238E27FC236}">
                <a16:creationId xmlns:a16="http://schemas.microsoft.com/office/drawing/2014/main" id="{7349D3D5-F24B-C6A8-24C3-0B3EB6224E14}"/>
              </a:ext>
            </a:extLst>
          </p:cNvPr>
          <p:cNvSpPr txBox="1"/>
          <p:nvPr/>
        </p:nvSpPr>
        <p:spPr>
          <a:xfrm>
            <a:off x="633332" y="3741678"/>
            <a:ext cx="2019910" cy="191110"/>
          </a:xfrm>
          <a:prstGeom prst="rect">
            <a:avLst/>
          </a:prstGeom>
          <a:noFill/>
          <a:ln/>
        </p:spPr>
        <p:txBody>
          <a:bodyPr wrap="square" lIns="0" tIns="0" rIns="0" bIns="0" rtlCol="0" anchor="ctr"/>
          <a:lstStyle/>
          <a:p>
            <a:pPr marL="0" indent="0" algn="l">
              <a:buNone/>
            </a:pPr>
            <a:r>
              <a:rPr lang="en-US" sz="1000" b="1" kern="0" spc="-26">
                <a:solidFill>
                  <a:schemeClr val="bg1"/>
                </a:solidFill>
                <a:latin typeface="Montserrat" pitchFamily="34" charset="0"/>
                <a:ea typeface="Montserrat" pitchFamily="34" charset="-122"/>
                <a:cs typeface="Montserrat" pitchFamily="34" charset="-120"/>
              </a:rPr>
              <a:t>PIONEER GROVE - TEXAS</a:t>
            </a:r>
            <a:endParaRPr lang="en-US" sz="1000">
              <a:solidFill>
                <a:schemeClr val="bg1"/>
              </a:solidFill>
            </a:endParaRPr>
          </a:p>
        </p:txBody>
      </p:sp>
      <p:sp>
        <p:nvSpPr>
          <p:cNvPr id="24" name="Text 29">
            <a:extLst>
              <a:ext uri="{FF2B5EF4-FFF2-40B4-BE49-F238E27FC236}">
                <a16:creationId xmlns:a16="http://schemas.microsoft.com/office/drawing/2014/main" id="{71012882-1897-7E38-1A68-93E923537AFE}"/>
              </a:ext>
            </a:extLst>
          </p:cNvPr>
          <p:cNvSpPr txBox="1"/>
          <p:nvPr/>
        </p:nvSpPr>
        <p:spPr>
          <a:xfrm>
            <a:off x="5450045" y="3738114"/>
            <a:ext cx="2019910" cy="191110"/>
          </a:xfrm>
          <a:prstGeom prst="rect">
            <a:avLst/>
          </a:prstGeom>
          <a:noFill/>
          <a:ln/>
        </p:spPr>
        <p:txBody>
          <a:bodyPr wrap="square" lIns="0" tIns="0" rIns="0" bIns="0" rtlCol="0" anchor="ctr"/>
          <a:lstStyle/>
          <a:p>
            <a:pPr marL="0" indent="0" algn="l">
              <a:buNone/>
            </a:pPr>
            <a:r>
              <a:rPr lang="en-US" sz="1000" b="1" kern="0" spc="-26">
                <a:solidFill>
                  <a:schemeClr val="bg1"/>
                </a:solidFill>
                <a:latin typeface="Montserrat" pitchFamily="34" charset="0"/>
              </a:rPr>
              <a:t>JACOBS FARM - MICHIGAN</a:t>
            </a:r>
            <a:endParaRPr lang="en-US" sz="1000">
              <a:solidFill>
                <a:schemeClr val="bg1"/>
              </a:solidFill>
            </a:endParaRPr>
          </a:p>
        </p:txBody>
      </p:sp>
      <p:pic>
        <p:nvPicPr>
          <p:cNvPr id="4" name="Picture 3" descr="The image depicts a residential neighborhood with a green park, a row of trees, and a simple layout of homes and a parking lot.&#10;&#10;AI-generated content may be incorrect.">
            <a:extLst>
              <a:ext uri="{FF2B5EF4-FFF2-40B4-BE49-F238E27FC236}">
                <a16:creationId xmlns:a16="http://schemas.microsoft.com/office/drawing/2014/main" id="{E085998D-C2B9-2E87-2A7D-7942FADFF673}"/>
              </a:ext>
            </a:extLst>
          </p:cNvPr>
          <p:cNvPicPr>
            <a:picLocks noChangeAspect="1"/>
          </p:cNvPicPr>
          <p:nvPr/>
        </p:nvPicPr>
        <p:blipFill>
          <a:blip r:embed="rId7"/>
          <a:stretch>
            <a:fillRect/>
          </a:stretch>
        </p:blipFill>
        <p:spPr>
          <a:xfrm>
            <a:off x="538548" y="4058342"/>
            <a:ext cx="3347653" cy="2161836"/>
          </a:xfrm>
          <a:prstGeom prst="rect">
            <a:avLst/>
          </a:prstGeom>
        </p:spPr>
      </p:pic>
      <p:pic>
        <p:nvPicPr>
          <p:cNvPr id="5" name="Picture 2" descr="Navigating the corn maze: Jacob's Farm champions agritourism - Glen ...">
            <a:extLst>
              <a:ext uri="{FF2B5EF4-FFF2-40B4-BE49-F238E27FC236}">
                <a16:creationId xmlns:a16="http://schemas.microsoft.com/office/drawing/2014/main" id="{523DDB6F-0BEA-3E28-F68D-ABAA3452184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9017" r="39573" b="14487"/>
          <a:stretch>
            <a:fillRect/>
          </a:stretch>
        </p:blipFill>
        <p:spPr bwMode="auto">
          <a:xfrm>
            <a:off x="5354947" y="4026149"/>
            <a:ext cx="3436353" cy="2141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544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6454D-5AAE-A71C-E7C1-E5B4CEF54D8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3A30462-004D-9C34-AF93-6BDF9E2DD358}"/>
              </a:ext>
            </a:extLst>
          </p:cNvPr>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grpSp>
        <p:nvGrpSpPr>
          <p:cNvPr id="17" name="Group 16">
            <a:extLst>
              <a:ext uri="{FF2B5EF4-FFF2-40B4-BE49-F238E27FC236}">
                <a16:creationId xmlns:a16="http://schemas.microsoft.com/office/drawing/2014/main" id="{C1BC2118-1043-F5B2-0CA2-58BC64B485C7}"/>
              </a:ext>
            </a:extLst>
          </p:cNvPr>
          <p:cNvGrpSpPr/>
          <p:nvPr/>
        </p:nvGrpSpPr>
        <p:grpSpPr>
          <a:xfrm>
            <a:off x="304495" y="972007"/>
            <a:ext cx="2387028" cy="457200"/>
            <a:chOff x="165977" y="972007"/>
            <a:chExt cx="2387028" cy="457200"/>
          </a:xfrm>
        </p:grpSpPr>
        <p:sp>
          <p:nvSpPr>
            <p:cNvPr id="14" name="Shape 13">
              <a:extLst>
                <a:ext uri="{FF2B5EF4-FFF2-40B4-BE49-F238E27FC236}">
                  <a16:creationId xmlns:a16="http://schemas.microsoft.com/office/drawing/2014/main" id="{AF82717B-4411-83C4-C7EA-C68062DF696D}"/>
                </a:ext>
              </a:extLst>
            </p:cNvPr>
            <p:cNvSpPr/>
            <p:nvPr/>
          </p:nvSpPr>
          <p:spPr>
            <a:xfrm>
              <a:off x="165977" y="972007"/>
              <a:ext cx="1790395" cy="457200"/>
            </a:xfrm>
            <a:prstGeom prst="roundRect">
              <a:avLst>
                <a:gd name="adj" fmla="val 50000"/>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sp>
          <p:nvSpPr>
            <p:cNvPr id="42" name="Text 29">
              <a:extLst>
                <a:ext uri="{FF2B5EF4-FFF2-40B4-BE49-F238E27FC236}">
                  <a16:creationId xmlns:a16="http://schemas.microsoft.com/office/drawing/2014/main" id="{24C4CA04-C282-D673-4055-6C4B7D6D1514}"/>
                </a:ext>
              </a:extLst>
            </p:cNvPr>
            <p:cNvSpPr txBox="1"/>
            <p:nvPr/>
          </p:nvSpPr>
          <p:spPr>
            <a:xfrm>
              <a:off x="533095" y="11045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Housing Space</a:t>
              </a:r>
              <a:endParaRPr lang="en-US" sz="1000"/>
            </a:p>
          </p:txBody>
        </p:sp>
      </p:grpSp>
      <p:pic>
        <p:nvPicPr>
          <p:cNvPr id="64" name="Image 14" descr="preencoded.png">
            <a:extLst>
              <a:ext uri="{FF2B5EF4-FFF2-40B4-BE49-F238E27FC236}">
                <a16:creationId xmlns:a16="http://schemas.microsoft.com/office/drawing/2014/main" id="{7A5BEC4A-5877-471A-0ECF-8E00FC4F80C4}"/>
              </a:ext>
            </a:extLst>
          </p:cNvPr>
          <p:cNvPicPr>
            <a:picLocks noChangeAspect="1"/>
          </p:cNvPicPr>
          <p:nvPr/>
        </p:nvPicPr>
        <p:blipFill>
          <a:blip r:embed="rId3"/>
          <a:srcRect t="-26" b="-26"/>
          <a:stretch/>
        </p:blipFill>
        <p:spPr>
          <a:xfrm>
            <a:off x="0" y="0"/>
            <a:ext cx="12191695" cy="609905"/>
          </a:xfrm>
          <a:prstGeom prst="rect">
            <a:avLst/>
          </a:prstGeom>
        </p:spPr>
      </p:pic>
      <p:pic>
        <p:nvPicPr>
          <p:cNvPr id="65" name="Image 15" descr="preencoded.png">
            <a:extLst>
              <a:ext uri="{FF2B5EF4-FFF2-40B4-BE49-F238E27FC236}">
                <a16:creationId xmlns:a16="http://schemas.microsoft.com/office/drawing/2014/main" id="{6D0BF7CD-DC81-3EAD-E57E-D840EA4108CA}"/>
              </a:ext>
            </a:extLst>
          </p:cNvPr>
          <p:cNvPicPr>
            <a:picLocks noChangeAspect="1"/>
          </p:cNvPicPr>
          <p:nvPr/>
        </p:nvPicPr>
        <p:blipFill>
          <a:blip r:embed="rId4"/>
          <a:srcRect t="-18437" b="-18437"/>
          <a:stretch/>
        </p:blipFill>
        <p:spPr>
          <a:xfrm>
            <a:off x="304495" y="171907"/>
            <a:ext cx="219456" cy="267005"/>
          </a:xfrm>
          <a:prstGeom prst="rect">
            <a:avLst/>
          </a:prstGeom>
        </p:spPr>
      </p:pic>
      <p:sp>
        <p:nvSpPr>
          <p:cNvPr id="66" name="Text 48">
            <a:extLst>
              <a:ext uri="{FF2B5EF4-FFF2-40B4-BE49-F238E27FC236}">
                <a16:creationId xmlns:a16="http://schemas.microsoft.com/office/drawing/2014/main" id="{6B9DB72B-3117-7C88-E3F5-8B3C0569C15B}"/>
              </a:ext>
            </a:extLst>
          </p:cNvPr>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a:solidFill>
                  <a:srgbClr val="FFFFFF"/>
                </a:solidFill>
                <a:latin typeface="Montserrat" pitchFamily="34" charset="0"/>
                <a:ea typeface="Montserrat" pitchFamily="34" charset="-122"/>
                <a:cs typeface="Montserrat" pitchFamily="34" charset="-120"/>
              </a:rPr>
              <a:t>Hypothetical 40-Acre Base Map</a:t>
            </a:r>
            <a:endParaRPr lang="en-US" sz="1300"/>
          </a:p>
        </p:txBody>
      </p:sp>
      <p:sp>
        <p:nvSpPr>
          <p:cNvPr id="67" name="Text 49">
            <a:extLst>
              <a:ext uri="{FF2B5EF4-FFF2-40B4-BE49-F238E27FC236}">
                <a16:creationId xmlns:a16="http://schemas.microsoft.com/office/drawing/2014/main" id="{49E2D034-41EE-FCB7-50F9-70E63DEDCCBE}"/>
              </a:ext>
            </a:extLst>
          </p:cNvPr>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a:solidFill>
                  <a:srgbClr val="D1D5DB"/>
                </a:solidFill>
                <a:latin typeface="Montserrat" pitchFamily="34" charset="0"/>
                <a:ea typeface="Montserrat" pitchFamily="34" charset="-122"/>
                <a:cs typeface="Montserrat" pitchFamily="34" charset="-120"/>
              </a:rPr>
              <a:t>Visualizing Opportunity</a:t>
            </a:r>
            <a:endParaRPr lang="en-US" sz="900"/>
          </a:p>
        </p:txBody>
      </p:sp>
      <p:sp>
        <p:nvSpPr>
          <p:cNvPr id="68" name="Text 50">
            <a:extLst>
              <a:ext uri="{FF2B5EF4-FFF2-40B4-BE49-F238E27FC236}">
                <a16:creationId xmlns:a16="http://schemas.microsoft.com/office/drawing/2014/main" id="{694742E0-7512-5C5D-A1BA-D89D079A53F6}"/>
              </a:ext>
            </a:extLst>
          </p:cNvPr>
          <p:cNvSpPr txBox="1"/>
          <p:nvPr/>
        </p:nvSpPr>
        <p:spPr>
          <a:xfrm>
            <a:off x="8680399" y="209398"/>
            <a:ext cx="3206801" cy="219456"/>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Location:</a:t>
            </a:r>
            <a:r>
              <a:rPr lang="en-US" sz="1000">
                <a:solidFill>
                  <a:srgbClr val="FFFFFF"/>
                </a:solidFill>
                <a:latin typeface="Montserrat" pitchFamily="34" charset="0"/>
                <a:ea typeface="Montserrat" pitchFamily="34" charset="-122"/>
                <a:cs typeface="Montserrat" pitchFamily="34" charset="-120"/>
              </a:rPr>
              <a:t> Northwest Michigan</a:t>
            </a:r>
            <a:endParaRPr lang="en-US" sz="1000"/>
          </a:p>
        </p:txBody>
      </p:sp>
      <p:sp>
        <p:nvSpPr>
          <p:cNvPr id="69" name="Shape 51">
            <a:extLst>
              <a:ext uri="{FF2B5EF4-FFF2-40B4-BE49-F238E27FC236}">
                <a16:creationId xmlns:a16="http://schemas.microsoft.com/office/drawing/2014/main" id="{1C097A73-7ABD-749A-9964-18F800625593}"/>
              </a:ext>
            </a:extLst>
          </p:cNvPr>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a:extLst>
              <a:ext uri="{FF2B5EF4-FFF2-40B4-BE49-F238E27FC236}">
                <a16:creationId xmlns:a16="http://schemas.microsoft.com/office/drawing/2014/main" id="{7F520F09-0BDE-FCDA-3876-D45A4FA0DDE5}"/>
              </a:ext>
            </a:extLst>
          </p:cNvPr>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a:extLst>
              <a:ext uri="{FF2B5EF4-FFF2-40B4-BE49-F238E27FC236}">
                <a16:creationId xmlns:a16="http://schemas.microsoft.com/office/drawing/2014/main" id="{BEC6A005-97AD-A11D-D60D-C491D81070AF}"/>
              </a:ext>
            </a:extLst>
          </p:cNvPr>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a:extLst>
              <a:ext uri="{FF2B5EF4-FFF2-40B4-BE49-F238E27FC236}">
                <a16:creationId xmlns:a16="http://schemas.microsoft.com/office/drawing/2014/main" id="{683F62CD-8D06-8A82-C3EE-EB1D3FD6D0CB}"/>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14</a:t>
            </a:fld>
            <a:endParaRPr lang="en-US" sz="800"/>
          </a:p>
        </p:txBody>
      </p:sp>
      <p:pic>
        <p:nvPicPr>
          <p:cNvPr id="16" name="Picture 15">
            <a:extLst>
              <a:ext uri="{FF2B5EF4-FFF2-40B4-BE49-F238E27FC236}">
                <a16:creationId xmlns:a16="http://schemas.microsoft.com/office/drawing/2014/main" id="{97BF4200-8B37-1834-EAD5-7FBE7021937C}"/>
              </a:ext>
            </a:extLst>
          </p:cNvPr>
          <p:cNvPicPr>
            <a:picLocks noChangeAspect="1"/>
          </p:cNvPicPr>
          <p:nvPr/>
        </p:nvPicPr>
        <p:blipFill>
          <a:blip r:embed="rId5">
            <a:alphaModFix amt="85000"/>
          </a:blip>
          <a:srcRect b="13169"/>
          <a:stretch>
            <a:fillRect/>
          </a:stretch>
        </p:blipFill>
        <p:spPr>
          <a:xfrm>
            <a:off x="538234" y="1726414"/>
            <a:ext cx="3296759" cy="2146965"/>
          </a:xfrm>
          <a:prstGeom prst="rect">
            <a:avLst/>
          </a:prstGeom>
        </p:spPr>
      </p:pic>
      <p:grpSp>
        <p:nvGrpSpPr>
          <p:cNvPr id="18" name="Group 17">
            <a:extLst>
              <a:ext uri="{FF2B5EF4-FFF2-40B4-BE49-F238E27FC236}">
                <a16:creationId xmlns:a16="http://schemas.microsoft.com/office/drawing/2014/main" id="{3B5A59B3-6BE2-87FE-A4DB-37F0119A3CA3}"/>
              </a:ext>
            </a:extLst>
          </p:cNvPr>
          <p:cNvGrpSpPr/>
          <p:nvPr/>
        </p:nvGrpSpPr>
        <p:grpSpPr>
          <a:xfrm>
            <a:off x="5121208" y="972007"/>
            <a:ext cx="2387028" cy="457200"/>
            <a:chOff x="165977" y="972007"/>
            <a:chExt cx="2387028" cy="457200"/>
          </a:xfrm>
        </p:grpSpPr>
        <p:sp>
          <p:nvSpPr>
            <p:cNvPr id="19" name="Shape 13">
              <a:extLst>
                <a:ext uri="{FF2B5EF4-FFF2-40B4-BE49-F238E27FC236}">
                  <a16:creationId xmlns:a16="http://schemas.microsoft.com/office/drawing/2014/main" id="{428FB1D1-F725-F558-9BE6-5A67E1BCB40A}"/>
                </a:ext>
              </a:extLst>
            </p:cNvPr>
            <p:cNvSpPr/>
            <p:nvPr/>
          </p:nvSpPr>
          <p:spPr>
            <a:xfrm>
              <a:off x="165977" y="972007"/>
              <a:ext cx="1790395" cy="457200"/>
            </a:xfrm>
            <a:prstGeom prst="roundRect">
              <a:avLst>
                <a:gd name="adj" fmla="val 50000"/>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sp>
          <p:nvSpPr>
            <p:cNvPr id="20" name="Text 29">
              <a:extLst>
                <a:ext uri="{FF2B5EF4-FFF2-40B4-BE49-F238E27FC236}">
                  <a16:creationId xmlns:a16="http://schemas.microsoft.com/office/drawing/2014/main" id="{AB773386-4450-01E3-5013-FBA66A2AD233}"/>
                </a:ext>
              </a:extLst>
            </p:cNvPr>
            <p:cNvSpPr txBox="1"/>
            <p:nvPr/>
          </p:nvSpPr>
          <p:spPr>
            <a:xfrm>
              <a:off x="533095" y="11045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Growing Space</a:t>
              </a:r>
              <a:endParaRPr lang="en-US" sz="1000"/>
            </a:p>
          </p:txBody>
        </p:sp>
      </p:grpSp>
      <p:sp>
        <p:nvSpPr>
          <p:cNvPr id="23" name="Text 29">
            <a:extLst>
              <a:ext uri="{FF2B5EF4-FFF2-40B4-BE49-F238E27FC236}">
                <a16:creationId xmlns:a16="http://schemas.microsoft.com/office/drawing/2014/main" id="{3FFD237F-C313-120F-3699-709943291300}"/>
              </a:ext>
            </a:extLst>
          </p:cNvPr>
          <p:cNvSpPr txBox="1"/>
          <p:nvPr/>
        </p:nvSpPr>
        <p:spPr>
          <a:xfrm>
            <a:off x="662469" y="3628338"/>
            <a:ext cx="2019910" cy="191110"/>
          </a:xfrm>
          <a:prstGeom prst="rect">
            <a:avLst/>
          </a:prstGeom>
          <a:noFill/>
          <a:ln/>
        </p:spPr>
        <p:txBody>
          <a:bodyPr wrap="square" lIns="0" tIns="0" rIns="0" bIns="0" rtlCol="0" anchor="ctr"/>
          <a:lstStyle/>
          <a:p>
            <a:pPr marL="0" indent="0" algn="l">
              <a:buNone/>
            </a:pPr>
            <a:r>
              <a:rPr lang="en-US" sz="1000" b="1" kern="0" spc="-26">
                <a:solidFill>
                  <a:schemeClr val="bg1"/>
                </a:solidFill>
                <a:latin typeface="Montserrat" pitchFamily="34" charset="0"/>
                <a:ea typeface="Montserrat" pitchFamily="34" charset="-122"/>
                <a:cs typeface="Montserrat" pitchFamily="34" charset="-120"/>
              </a:rPr>
              <a:t>COTTAGES - VIRGINA</a:t>
            </a:r>
            <a:endParaRPr lang="en-US" sz="1000">
              <a:solidFill>
                <a:schemeClr val="bg1"/>
              </a:solidFill>
            </a:endParaRPr>
          </a:p>
        </p:txBody>
      </p:sp>
      <p:sp>
        <p:nvSpPr>
          <p:cNvPr id="10" name="Shape 44">
            <a:extLst>
              <a:ext uri="{FF2B5EF4-FFF2-40B4-BE49-F238E27FC236}">
                <a16:creationId xmlns:a16="http://schemas.microsoft.com/office/drawing/2014/main" id="{E62A9614-AB9C-DBF1-F350-F8638E16C79B}"/>
              </a:ext>
            </a:extLst>
          </p:cNvPr>
          <p:cNvSpPr/>
          <p:nvPr/>
        </p:nvSpPr>
        <p:spPr>
          <a:xfrm>
            <a:off x="538234" y="1147300"/>
            <a:ext cx="95098" cy="95098"/>
          </a:xfrm>
          <a:prstGeom prst="ellipse">
            <a:avLst/>
          </a:prstGeom>
          <a:solidFill>
            <a:srgbClr val="7C93BC"/>
          </a:solidFill>
          <a:ln w="12700">
            <a:solidFill>
              <a:srgbClr val="FFFFFF">
                <a:alpha val="0"/>
              </a:srgbClr>
            </a:solidFill>
            <a:prstDash val="solid"/>
          </a:ln>
        </p:spPr>
        <p:txBody>
          <a:bodyPr/>
          <a:lstStyle/>
          <a:p>
            <a:endParaRPr lang="en-US"/>
          </a:p>
        </p:txBody>
      </p:sp>
      <p:sp>
        <p:nvSpPr>
          <p:cNvPr id="11" name="Shape 44">
            <a:extLst>
              <a:ext uri="{FF2B5EF4-FFF2-40B4-BE49-F238E27FC236}">
                <a16:creationId xmlns:a16="http://schemas.microsoft.com/office/drawing/2014/main" id="{30561A81-3A3F-A54C-E6E6-A3968F6857DB}"/>
              </a:ext>
            </a:extLst>
          </p:cNvPr>
          <p:cNvSpPr/>
          <p:nvPr/>
        </p:nvSpPr>
        <p:spPr>
          <a:xfrm>
            <a:off x="5354947" y="1147300"/>
            <a:ext cx="95098" cy="95098"/>
          </a:xfrm>
          <a:prstGeom prst="ellipse">
            <a:avLst/>
          </a:prstGeom>
          <a:solidFill>
            <a:srgbClr val="FDDD7D"/>
          </a:solidFill>
          <a:ln w="12700">
            <a:solidFill>
              <a:srgbClr val="FFFFFF">
                <a:alpha val="0"/>
              </a:srgbClr>
            </a:solidFill>
            <a:prstDash val="solid"/>
          </a:ln>
        </p:spPr>
        <p:txBody>
          <a:bodyPr/>
          <a:lstStyle/>
          <a:p>
            <a:endParaRPr lang="en-US"/>
          </a:p>
        </p:txBody>
      </p:sp>
      <p:pic>
        <p:nvPicPr>
          <p:cNvPr id="2050" name="Picture 2" descr="Serenbe Farms">
            <a:extLst>
              <a:ext uri="{FF2B5EF4-FFF2-40B4-BE49-F238E27FC236}">
                <a16:creationId xmlns:a16="http://schemas.microsoft.com/office/drawing/2014/main" id="{9C1DD1AF-0A0D-B8FE-2706-E26CFDEBF18B}"/>
              </a:ext>
            </a:extLst>
          </p:cNvPr>
          <p:cNvPicPr>
            <a:picLocks noChangeAspect="1" noChangeArrowheads="1"/>
          </p:cNvPicPr>
          <p:nvPr/>
        </p:nvPicPr>
        <p:blipFill>
          <a:blip r:embed="rId6">
            <a:alphaModFix amt="85000"/>
            <a:extLst>
              <a:ext uri="{28A0092B-C50C-407E-A947-70E740481C1C}">
                <a14:useLocalDpi xmlns:a14="http://schemas.microsoft.com/office/drawing/2010/main" val="0"/>
              </a:ext>
            </a:extLst>
          </a:blip>
          <a:srcRect/>
          <a:stretch>
            <a:fillRect/>
          </a:stretch>
        </p:blipFill>
        <p:spPr bwMode="auto">
          <a:xfrm>
            <a:off x="5354947" y="1726414"/>
            <a:ext cx="4283771" cy="272385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29">
            <a:extLst>
              <a:ext uri="{FF2B5EF4-FFF2-40B4-BE49-F238E27FC236}">
                <a16:creationId xmlns:a16="http://schemas.microsoft.com/office/drawing/2014/main" id="{079F84BE-BBFB-23C5-2F6F-F43DF7BFB92C}"/>
              </a:ext>
            </a:extLst>
          </p:cNvPr>
          <p:cNvSpPr txBox="1"/>
          <p:nvPr/>
        </p:nvSpPr>
        <p:spPr>
          <a:xfrm>
            <a:off x="5549308" y="4167012"/>
            <a:ext cx="2019910" cy="191110"/>
          </a:xfrm>
          <a:prstGeom prst="rect">
            <a:avLst/>
          </a:prstGeom>
          <a:noFill/>
          <a:ln/>
        </p:spPr>
        <p:txBody>
          <a:bodyPr wrap="square" lIns="0" tIns="0" rIns="0" bIns="0" rtlCol="0" anchor="ctr"/>
          <a:lstStyle/>
          <a:p>
            <a:pPr marL="0" indent="0" algn="l">
              <a:buNone/>
            </a:pPr>
            <a:r>
              <a:rPr lang="en-US" sz="1000" b="1" kern="0" spc="-26">
                <a:solidFill>
                  <a:schemeClr val="bg1"/>
                </a:solidFill>
                <a:latin typeface="Montserrat" pitchFamily="34" charset="0"/>
              </a:rPr>
              <a:t>SERENBE - GEORGIA</a:t>
            </a:r>
            <a:endParaRPr lang="en-US" sz="1000">
              <a:solidFill>
                <a:schemeClr val="bg1"/>
              </a:solidFill>
            </a:endParaRPr>
          </a:p>
        </p:txBody>
      </p:sp>
      <p:pic>
        <p:nvPicPr>
          <p:cNvPr id="4" name="Picture 3" descr="The image depicts a serene, wooded landscape with a curving pathway, small structures, and a winding river.&#10;&#10;AI-generated content may be incorrect.">
            <a:extLst>
              <a:ext uri="{FF2B5EF4-FFF2-40B4-BE49-F238E27FC236}">
                <a16:creationId xmlns:a16="http://schemas.microsoft.com/office/drawing/2014/main" id="{A6E3C168-7EC9-67DA-7EB6-B6CAB92A6930}"/>
              </a:ext>
            </a:extLst>
          </p:cNvPr>
          <p:cNvPicPr>
            <a:picLocks noChangeAspect="1"/>
          </p:cNvPicPr>
          <p:nvPr/>
        </p:nvPicPr>
        <p:blipFill>
          <a:blip r:embed="rId7"/>
          <a:srcRect t="2357" b="5783"/>
          <a:stretch>
            <a:fillRect/>
          </a:stretch>
        </p:blipFill>
        <p:spPr>
          <a:xfrm>
            <a:off x="538234" y="4006882"/>
            <a:ext cx="3296759" cy="2076387"/>
          </a:xfrm>
          <a:prstGeom prst="rect">
            <a:avLst/>
          </a:prstGeom>
        </p:spPr>
      </p:pic>
      <p:pic>
        <p:nvPicPr>
          <p:cNvPr id="5" name="Picture 2" descr="Serenbe | Life at Serenbe">
            <a:extLst>
              <a:ext uri="{FF2B5EF4-FFF2-40B4-BE49-F238E27FC236}">
                <a16:creationId xmlns:a16="http://schemas.microsoft.com/office/drawing/2014/main" id="{AFC7B9E5-C900-BD4C-8F54-B06EE65E3E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54947" y="4595662"/>
            <a:ext cx="4283772" cy="148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381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E61C0-6E27-30B3-B872-B811F5DB4B2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B7888D58-7D7B-8388-F609-6E45F866C6B2}"/>
              </a:ext>
            </a:extLst>
          </p:cNvPr>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pic>
        <p:nvPicPr>
          <p:cNvPr id="64" name="Image 14" descr="preencoded.png">
            <a:extLst>
              <a:ext uri="{FF2B5EF4-FFF2-40B4-BE49-F238E27FC236}">
                <a16:creationId xmlns:a16="http://schemas.microsoft.com/office/drawing/2014/main" id="{54BA6E40-6E1E-4475-D998-941B4A6CC4CC}"/>
              </a:ext>
            </a:extLst>
          </p:cNvPr>
          <p:cNvPicPr>
            <a:picLocks noChangeAspect="1"/>
          </p:cNvPicPr>
          <p:nvPr/>
        </p:nvPicPr>
        <p:blipFill>
          <a:blip r:embed="rId3"/>
          <a:srcRect t="-26" b="-26"/>
          <a:stretch/>
        </p:blipFill>
        <p:spPr>
          <a:xfrm>
            <a:off x="0" y="0"/>
            <a:ext cx="12191695" cy="609905"/>
          </a:xfrm>
          <a:prstGeom prst="rect">
            <a:avLst/>
          </a:prstGeom>
        </p:spPr>
      </p:pic>
      <p:pic>
        <p:nvPicPr>
          <p:cNvPr id="65" name="Image 15" descr="preencoded.png">
            <a:extLst>
              <a:ext uri="{FF2B5EF4-FFF2-40B4-BE49-F238E27FC236}">
                <a16:creationId xmlns:a16="http://schemas.microsoft.com/office/drawing/2014/main" id="{580CD4E3-DA4C-B53B-6C3B-A4F4413AAA6F}"/>
              </a:ext>
            </a:extLst>
          </p:cNvPr>
          <p:cNvPicPr>
            <a:picLocks noChangeAspect="1"/>
          </p:cNvPicPr>
          <p:nvPr/>
        </p:nvPicPr>
        <p:blipFill>
          <a:blip r:embed="rId4"/>
          <a:srcRect t="-18437" b="-18437"/>
          <a:stretch/>
        </p:blipFill>
        <p:spPr>
          <a:xfrm>
            <a:off x="304495" y="171907"/>
            <a:ext cx="219456" cy="267005"/>
          </a:xfrm>
          <a:prstGeom prst="rect">
            <a:avLst/>
          </a:prstGeom>
        </p:spPr>
      </p:pic>
      <p:sp>
        <p:nvSpPr>
          <p:cNvPr id="66" name="Text 48">
            <a:extLst>
              <a:ext uri="{FF2B5EF4-FFF2-40B4-BE49-F238E27FC236}">
                <a16:creationId xmlns:a16="http://schemas.microsoft.com/office/drawing/2014/main" id="{051101A2-EA7C-FA4A-A38A-FAF5C88A9612}"/>
              </a:ext>
            </a:extLst>
          </p:cNvPr>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Getting to Development</a:t>
            </a:r>
            <a:endParaRPr lang="en-US" sz="1300" dirty="0"/>
          </a:p>
        </p:txBody>
      </p:sp>
      <p:sp>
        <p:nvSpPr>
          <p:cNvPr id="67" name="Text 49">
            <a:extLst>
              <a:ext uri="{FF2B5EF4-FFF2-40B4-BE49-F238E27FC236}">
                <a16:creationId xmlns:a16="http://schemas.microsoft.com/office/drawing/2014/main" id="{F6F3BDEF-2074-BFEB-B137-2031ED415BB5}"/>
              </a:ext>
            </a:extLst>
          </p:cNvPr>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dirty="0">
                <a:solidFill>
                  <a:srgbClr val="D1D5DB"/>
                </a:solidFill>
                <a:latin typeface="Montserrat" pitchFamily="34" charset="0"/>
                <a:ea typeface="Montserrat" pitchFamily="34" charset="-122"/>
                <a:cs typeface="Montserrat" pitchFamily="34" charset="-120"/>
              </a:rPr>
              <a:t>Implementing Opportunity</a:t>
            </a:r>
            <a:endParaRPr lang="en-US" sz="900" dirty="0"/>
          </a:p>
        </p:txBody>
      </p:sp>
      <p:sp>
        <p:nvSpPr>
          <p:cNvPr id="69" name="Shape 51">
            <a:extLst>
              <a:ext uri="{FF2B5EF4-FFF2-40B4-BE49-F238E27FC236}">
                <a16:creationId xmlns:a16="http://schemas.microsoft.com/office/drawing/2014/main" id="{24AEC220-E0CD-39C4-6571-8333F7C63820}"/>
              </a:ext>
            </a:extLst>
          </p:cNvPr>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a:extLst>
              <a:ext uri="{FF2B5EF4-FFF2-40B4-BE49-F238E27FC236}">
                <a16:creationId xmlns:a16="http://schemas.microsoft.com/office/drawing/2014/main" id="{29EE501E-66A0-2272-F0DA-23FC83F76A1C}"/>
              </a:ext>
            </a:extLst>
          </p:cNvPr>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a:extLst>
              <a:ext uri="{FF2B5EF4-FFF2-40B4-BE49-F238E27FC236}">
                <a16:creationId xmlns:a16="http://schemas.microsoft.com/office/drawing/2014/main" id="{9B561169-2146-302D-6585-FEA2B5F6CD54}"/>
              </a:ext>
            </a:extLst>
          </p:cNvPr>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a:extLst>
              <a:ext uri="{FF2B5EF4-FFF2-40B4-BE49-F238E27FC236}">
                <a16:creationId xmlns:a16="http://schemas.microsoft.com/office/drawing/2014/main" id="{9472AB90-009F-CF94-BC37-88B5C3B6F10B}"/>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15</a:t>
            </a:fld>
            <a:endParaRPr lang="en-US" sz="800"/>
          </a:p>
        </p:txBody>
      </p:sp>
      <p:sp>
        <p:nvSpPr>
          <p:cNvPr id="6" name="TextBox 5">
            <a:extLst>
              <a:ext uri="{FF2B5EF4-FFF2-40B4-BE49-F238E27FC236}">
                <a16:creationId xmlns:a16="http://schemas.microsoft.com/office/drawing/2014/main" id="{48514ACE-C7DB-9CCA-2129-03A9444FEFDF}"/>
              </a:ext>
            </a:extLst>
          </p:cNvPr>
          <p:cNvSpPr txBox="1"/>
          <p:nvPr/>
        </p:nvSpPr>
        <p:spPr>
          <a:xfrm>
            <a:off x="523951" y="1104695"/>
            <a:ext cx="5868140" cy="3139321"/>
          </a:xfrm>
          <a:prstGeom prst="rect">
            <a:avLst/>
          </a:prstGeom>
          <a:noFill/>
        </p:spPr>
        <p:txBody>
          <a:bodyPr wrap="square">
            <a:spAutoFit/>
          </a:bodyPr>
          <a:lstStyle/>
          <a:p>
            <a:r>
              <a:rPr lang="en-US" b="1" dirty="0"/>
              <a:t>Zoning Options for Farmers</a:t>
            </a:r>
          </a:p>
          <a:p>
            <a:pPr marL="742950" lvl="1" indent="-285750">
              <a:buFont typeface="Arial" panose="020B0604020202020204" pitchFamily="34" charset="0"/>
              <a:buChar char="•"/>
            </a:pPr>
            <a:r>
              <a:rPr lang="en-US" dirty="0"/>
              <a:t>Housing in Agriculture Districts</a:t>
            </a:r>
          </a:p>
          <a:p>
            <a:pPr marL="1200150" lvl="2" indent="-285750">
              <a:buFont typeface="Arial" panose="020B0604020202020204" pitchFamily="34" charset="0"/>
              <a:buChar char="•"/>
            </a:pPr>
            <a:r>
              <a:rPr lang="en-US" dirty="0"/>
              <a:t>Have a purpose behind the housing, set limits</a:t>
            </a:r>
          </a:p>
          <a:p>
            <a:pPr marL="1200150" lvl="2" indent="-285750">
              <a:buFont typeface="Arial" panose="020B0604020202020204" pitchFamily="34" charset="0"/>
              <a:buChar char="•"/>
            </a:pPr>
            <a:r>
              <a:rPr lang="en-US" dirty="0"/>
              <a:t>Farm workers versus family/heirs</a:t>
            </a:r>
          </a:p>
          <a:p>
            <a:pPr marL="1200150" lvl="2" indent="-285750">
              <a:buFont typeface="Arial" panose="020B0604020202020204" pitchFamily="34" charset="0"/>
              <a:buChar char="•"/>
            </a:pPr>
            <a:r>
              <a:rPr lang="en-US" dirty="0"/>
              <a:t>Community land trusts (CLTs)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State allowance – </a:t>
            </a:r>
            <a:r>
              <a:rPr lang="en-US" b="1" dirty="0"/>
              <a:t>Right to Farm Act </a:t>
            </a:r>
            <a:r>
              <a:rPr lang="en-US" dirty="0"/>
              <a:t>– GAAMPs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Commercial property and farming allowances</a:t>
            </a:r>
          </a:p>
          <a:p>
            <a:pPr marL="1200150" lvl="2" indent="-285750">
              <a:buFont typeface="Arial" panose="020B0604020202020204" pitchFamily="34" charset="0"/>
              <a:buChar char="•"/>
            </a:pPr>
            <a:r>
              <a:rPr lang="en-US" dirty="0"/>
              <a:t>Design and performance criteria to minimize impact on neighbors</a:t>
            </a:r>
          </a:p>
        </p:txBody>
      </p:sp>
      <p:pic>
        <p:nvPicPr>
          <p:cNvPr id="7" name="Picture 6" descr="The image appears to be a document or page from a township zoning or land development manual, specifically the CHARTER TOWNSHIP OF EAST BAY, detailing various development standards and requirements for land use.&#10;&#10;AI-generated content may be incorrect.">
            <a:extLst>
              <a:ext uri="{FF2B5EF4-FFF2-40B4-BE49-F238E27FC236}">
                <a16:creationId xmlns:a16="http://schemas.microsoft.com/office/drawing/2014/main" id="{8CEDFDA7-CD0A-CF7A-1B6B-ADEDBEA05A63}"/>
              </a:ext>
            </a:extLst>
          </p:cNvPr>
          <p:cNvPicPr>
            <a:picLocks noChangeAspect="1"/>
          </p:cNvPicPr>
          <p:nvPr/>
        </p:nvPicPr>
        <p:blipFill>
          <a:blip r:embed="rId5"/>
          <a:stretch>
            <a:fillRect/>
          </a:stretch>
        </p:blipFill>
        <p:spPr>
          <a:xfrm>
            <a:off x="7654874" y="824286"/>
            <a:ext cx="4114562" cy="5503819"/>
          </a:xfrm>
          <a:prstGeom prst="rect">
            <a:avLst/>
          </a:prstGeom>
        </p:spPr>
      </p:pic>
      <p:pic>
        <p:nvPicPr>
          <p:cNvPr id="12" name="Picture 11">
            <a:extLst>
              <a:ext uri="{FF2B5EF4-FFF2-40B4-BE49-F238E27FC236}">
                <a16:creationId xmlns:a16="http://schemas.microsoft.com/office/drawing/2014/main" id="{C91755DD-2C4D-A4B6-2557-4927FE5917AD}"/>
              </a:ext>
            </a:extLst>
          </p:cNvPr>
          <p:cNvPicPr>
            <a:picLocks noChangeAspect="1"/>
          </p:cNvPicPr>
          <p:nvPr/>
        </p:nvPicPr>
        <p:blipFill>
          <a:blip r:embed="rId6"/>
          <a:stretch>
            <a:fillRect/>
          </a:stretch>
        </p:blipFill>
        <p:spPr>
          <a:xfrm>
            <a:off x="1018515" y="4312758"/>
            <a:ext cx="5229225" cy="2019300"/>
          </a:xfrm>
          <a:prstGeom prst="rect">
            <a:avLst/>
          </a:prstGeom>
        </p:spPr>
      </p:pic>
      <p:sp>
        <p:nvSpPr>
          <p:cNvPr id="13" name="TextBox 12">
            <a:extLst>
              <a:ext uri="{FF2B5EF4-FFF2-40B4-BE49-F238E27FC236}">
                <a16:creationId xmlns:a16="http://schemas.microsoft.com/office/drawing/2014/main" id="{653BD711-1B36-FD5A-7206-0AB68DB73F4F}"/>
              </a:ext>
            </a:extLst>
          </p:cNvPr>
          <p:cNvSpPr txBox="1"/>
          <p:nvPr/>
        </p:nvSpPr>
        <p:spPr>
          <a:xfrm>
            <a:off x="6519697" y="4901046"/>
            <a:ext cx="1063002" cy="954107"/>
          </a:xfrm>
          <a:prstGeom prst="rect">
            <a:avLst/>
          </a:prstGeom>
          <a:noFill/>
        </p:spPr>
        <p:txBody>
          <a:bodyPr wrap="square" rtlCol="0">
            <a:spAutoFit/>
          </a:bodyPr>
          <a:lstStyle/>
          <a:p>
            <a:r>
              <a:rPr lang="en-US" sz="1400" dirty="0"/>
              <a:t>Excerpts from East Bay Zoning Ordinance</a:t>
            </a:r>
          </a:p>
        </p:txBody>
      </p:sp>
    </p:spTree>
    <p:extLst>
      <p:ext uri="{BB962C8B-B14F-4D97-AF65-F5344CB8AC3E}">
        <p14:creationId xmlns:p14="http://schemas.microsoft.com/office/powerpoint/2010/main" val="3370400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7315E-2594-B301-EF8F-A8AD2411FC3A}"/>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EACD687-46D1-F279-AD73-2157C1FC9245}"/>
              </a:ext>
            </a:extLst>
          </p:cNvPr>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pic>
        <p:nvPicPr>
          <p:cNvPr id="64" name="Image 14" descr="preencoded.png">
            <a:extLst>
              <a:ext uri="{FF2B5EF4-FFF2-40B4-BE49-F238E27FC236}">
                <a16:creationId xmlns:a16="http://schemas.microsoft.com/office/drawing/2014/main" id="{94EC382F-1797-38D7-F931-EB2BA93617E6}"/>
              </a:ext>
            </a:extLst>
          </p:cNvPr>
          <p:cNvPicPr>
            <a:picLocks noChangeAspect="1"/>
          </p:cNvPicPr>
          <p:nvPr/>
        </p:nvPicPr>
        <p:blipFill>
          <a:blip r:embed="rId3"/>
          <a:srcRect t="-26" b="-26"/>
          <a:stretch/>
        </p:blipFill>
        <p:spPr>
          <a:xfrm>
            <a:off x="0" y="0"/>
            <a:ext cx="12191695" cy="609905"/>
          </a:xfrm>
          <a:prstGeom prst="rect">
            <a:avLst/>
          </a:prstGeom>
        </p:spPr>
      </p:pic>
      <p:pic>
        <p:nvPicPr>
          <p:cNvPr id="65" name="Image 15" descr="preencoded.png">
            <a:extLst>
              <a:ext uri="{FF2B5EF4-FFF2-40B4-BE49-F238E27FC236}">
                <a16:creationId xmlns:a16="http://schemas.microsoft.com/office/drawing/2014/main" id="{D7845785-C7F7-5AE5-5A79-5FAA358B7A12}"/>
              </a:ext>
            </a:extLst>
          </p:cNvPr>
          <p:cNvPicPr>
            <a:picLocks noChangeAspect="1"/>
          </p:cNvPicPr>
          <p:nvPr/>
        </p:nvPicPr>
        <p:blipFill>
          <a:blip r:embed="rId4"/>
          <a:srcRect t="-18437" b="-18437"/>
          <a:stretch/>
        </p:blipFill>
        <p:spPr>
          <a:xfrm>
            <a:off x="304495" y="171907"/>
            <a:ext cx="219456" cy="267005"/>
          </a:xfrm>
          <a:prstGeom prst="rect">
            <a:avLst/>
          </a:prstGeom>
        </p:spPr>
      </p:pic>
      <p:sp>
        <p:nvSpPr>
          <p:cNvPr id="66" name="Text 48">
            <a:extLst>
              <a:ext uri="{FF2B5EF4-FFF2-40B4-BE49-F238E27FC236}">
                <a16:creationId xmlns:a16="http://schemas.microsoft.com/office/drawing/2014/main" id="{E843CB34-9FCF-EE68-5D8D-0062FF4B8AED}"/>
              </a:ext>
            </a:extLst>
          </p:cNvPr>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Getting to Development</a:t>
            </a:r>
            <a:endParaRPr lang="en-US" sz="1300" dirty="0"/>
          </a:p>
        </p:txBody>
      </p:sp>
      <p:sp>
        <p:nvSpPr>
          <p:cNvPr id="67" name="Text 49">
            <a:extLst>
              <a:ext uri="{FF2B5EF4-FFF2-40B4-BE49-F238E27FC236}">
                <a16:creationId xmlns:a16="http://schemas.microsoft.com/office/drawing/2014/main" id="{5562B318-DFE2-3144-0D08-AC861F6A905A}"/>
              </a:ext>
            </a:extLst>
          </p:cNvPr>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dirty="0">
                <a:solidFill>
                  <a:srgbClr val="D1D5DB"/>
                </a:solidFill>
                <a:latin typeface="Montserrat" pitchFamily="34" charset="0"/>
                <a:ea typeface="Montserrat" pitchFamily="34" charset="-122"/>
                <a:cs typeface="Montserrat" pitchFamily="34" charset="-120"/>
              </a:rPr>
              <a:t>Implementing Opportunity</a:t>
            </a:r>
            <a:endParaRPr lang="en-US" sz="900" dirty="0"/>
          </a:p>
        </p:txBody>
      </p:sp>
      <p:sp>
        <p:nvSpPr>
          <p:cNvPr id="69" name="Shape 51">
            <a:extLst>
              <a:ext uri="{FF2B5EF4-FFF2-40B4-BE49-F238E27FC236}">
                <a16:creationId xmlns:a16="http://schemas.microsoft.com/office/drawing/2014/main" id="{DAF9F368-2EB6-BE8D-7505-945FE68EA31F}"/>
              </a:ext>
            </a:extLst>
          </p:cNvPr>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a:extLst>
              <a:ext uri="{FF2B5EF4-FFF2-40B4-BE49-F238E27FC236}">
                <a16:creationId xmlns:a16="http://schemas.microsoft.com/office/drawing/2014/main" id="{1DF4E7CF-1DF1-634A-8E75-B64C7C02F543}"/>
              </a:ext>
            </a:extLst>
          </p:cNvPr>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a:extLst>
              <a:ext uri="{FF2B5EF4-FFF2-40B4-BE49-F238E27FC236}">
                <a16:creationId xmlns:a16="http://schemas.microsoft.com/office/drawing/2014/main" id="{7F3B962B-FFF6-7B21-C590-6873AFED5351}"/>
              </a:ext>
            </a:extLst>
          </p:cNvPr>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a:extLst>
              <a:ext uri="{FF2B5EF4-FFF2-40B4-BE49-F238E27FC236}">
                <a16:creationId xmlns:a16="http://schemas.microsoft.com/office/drawing/2014/main" id="{92D6006E-0F76-7758-B76B-CEC974CA6095}"/>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16</a:t>
            </a:fld>
            <a:endParaRPr lang="en-US" sz="800"/>
          </a:p>
        </p:txBody>
      </p:sp>
      <p:sp>
        <p:nvSpPr>
          <p:cNvPr id="6" name="TextBox 5">
            <a:extLst>
              <a:ext uri="{FF2B5EF4-FFF2-40B4-BE49-F238E27FC236}">
                <a16:creationId xmlns:a16="http://schemas.microsoft.com/office/drawing/2014/main" id="{5725E234-C590-CA79-78E1-34CE12C0D96D}"/>
              </a:ext>
            </a:extLst>
          </p:cNvPr>
          <p:cNvSpPr txBox="1"/>
          <p:nvPr/>
        </p:nvSpPr>
        <p:spPr>
          <a:xfrm>
            <a:off x="523951" y="1104695"/>
            <a:ext cx="5868140" cy="5078313"/>
          </a:xfrm>
          <a:prstGeom prst="rect">
            <a:avLst/>
          </a:prstGeom>
          <a:noFill/>
        </p:spPr>
        <p:txBody>
          <a:bodyPr wrap="square">
            <a:spAutoFit/>
          </a:bodyPr>
          <a:lstStyle/>
          <a:p>
            <a:r>
              <a:rPr lang="en-US" b="1" dirty="0"/>
              <a:t>East Bay Township Zoning Improvements</a:t>
            </a:r>
          </a:p>
          <a:p>
            <a:pPr marL="742950" lvl="1" indent="-285750">
              <a:buFont typeface="Arial" panose="020B0604020202020204" pitchFamily="34" charset="0"/>
              <a:buChar char="•"/>
            </a:pPr>
            <a:r>
              <a:rPr lang="en-US" dirty="0"/>
              <a:t>Easier site plan review process</a:t>
            </a:r>
          </a:p>
          <a:p>
            <a:pPr marL="1200150" lvl="2" indent="-285750">
              <a:buFont typeface="Arial" panose="020B0604020202020204" pitchFamily="34" charset="0"/>
              <a:buChar char="•"/>
            </a:pPr>
            <a:r>
              <a:rPr lang="en-US" dirty="0"/>
              <a:t>Building in Agritourism options for farms</a:t>
            </a:r>
          </a:p>
          <a:p>
            <a:pPr lvl="1"/>
            <a:endParaRPr lang="en-US" dirty="0"/>
          </a:p>
          <a:p>
            <a:pPr marL="742950" lvl="1" indent="-285750">
              <a:buFont typeface="Arial" panose="020B0604020202020204" pitchFamily="34" charset="0"/>
              <a:buChar char="•"/>
            </a:pPr>
            <a:r>
              <a:rPr lang="en-US" dirty="0"/>
              <a:t>Don’t rely on PUDs as a zoning process – creates issues long-term</a:t>
            </a:r>
          </a:p>
          <a:p>
            <a:pPr marL="1200150" lvl="2" indent="-285750">
              <a:buFont typeface="Arial" panose="020B0604020202020204" pitchFamily="34" charset="0"/>
              <a:buChar char="•"/>
            </a:pPr>
            <a:r>
              <a:rPr lang="en-US" dirty="0"/>
              <a:t>Work with your community to build appropriate rules into standard districts</a:t>
            </a:r>
          </a:p>
          <a:p>
            <a:pPr marL="1200150" lvl="2" indent="-285750">
              <a:buFont typeface="Arial" panose="020B0604020202020204" pitchFamily="34" charset="0"/>
              <a:buChar char="•"/>
            </a:pPr>
            <a:r>
              <a:rPr lang="en-US" dirty="0"/>
              <a:t>Use design criteria to set boundaries for good design</a:t>
            </a:r>
          </a:p>
          <a:p>
            <a:pPr marL="1200150" lvl="2" indent="-285750">
              <a:buFont typeface="Arial" panose="020B0604020202020204" pitchFamily="34" charset="0"/>
              <a:buChar char="•"/>
            </a:pPr>
            <a:r>
              <a:rPr lang="en-US" dirty="0"/>
              <a:t>Allow staff to work with the landowner and only go to the public hearing process for special considerations</a:t>
            </a:r>
          </a:p>
          <a:p>
            <a:pPr marL="1200150" lvl="2" indent="-285750">
              <a:buFont typeface="Arial" panose="020B0604020202020204" pitchFamily="34" charset="0"/>
              <a:buChar char="•"/>
            </a:pPr>
            <a:r>
              <a:rPr lang="en-US" dirty="0"/>
              <a:t>Foster agriculture in the community by crafting the zoning rules for agritourism in AG districts</a:t>
            </a:r>
          </a:p>
          <a:p>
            <a:pPr marL="1200150" lvl="2"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pic>
        <p:nvPicPr>
          <p:cNvPr id="3" name="Picture 2" descr="The image appears to be a document or page from a township zoning or land development manual, specifically the CHARTER TOWNSHIP OF EAST BAY, detailing various development standards and requirements for land use.&#10;&#10;AI-generated content may be incorrect.">
            <a:extLst>
              <a:ext uri="{FF2B5EF4-FFF2-40B4-BE49-F238E27FC236}">
                <a16:creationId xmlns:a16="http://schemas.microsoft.com/office/drawing/2014/main" id="{83BC964E-5732-D4E0-82A0-8665ADB27D48}"/>
              </a:ext>
            </a:extLst>
          </p:cNvPr>
          <p:cNvPicPr>
            <a:picLocks noChangeAspect="1"/>
          </p:cNvPicPr>
          <p:nvPr/>
        </p:nvPicPr>
        <p:blipFill>
          <a:blip r:embed="rId5"/>
          <a:stretch>
            <a:fillRect/>
          </a:stretch>
        </p:blipFill>
        <p:spPr>
          <a:xfrm>
            <a:off x="7654874" y="824286"/>
            <a:ext cx="4114562" cy="5503819"/>
          </a:xfrm>
          <a:prstGeom prst="rect">
            <a:avLst/>
          </a:prstGeom>
        </p:spPr>
      </p:pic>
    </p:spTree>
    <p:extLst>
      <p:ext uri="{BB962C8B-B14F-4D97-AF65-F5344CB8AC3E}">
        <p14:creationId xmlns:p14="http://schemas.microsoft.com/office/powerpoint/2010/main" val="3195866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A882F-FE0D-5E42-1AF8-9D95011FE9C8}"/>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9AC6B17-74BF-4F34-20C6-95DE2A1569BF}"/>
              </a:ext>
            </a:extLst>
          </p:cNvPr>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pic>
        <p:nvPicPr>
          <p:cNvPr id="64" name="Image 14" descr="preencoded.png">
            <a:extLst>
              <a:ext uri="{FF2B5EF4-FFF2-40B4-BE49-F238E27FC236}">
                <a16:creationId xmlns:a16="http://schemas.microsoft.com/office/drawing/2014/main" id="{C5A2B5F6-A9A5-AF8C-DD4D-9319449929A8}"/>
              </a:ext>
            </a:extLst>
          </p:cNvPr>
          <p:cNvPicPr>
            <a:picLocks noChangeAspect="1"/>
          </p:cNvPicPr>
          <p:nvPr/>
        </p:nvPicPr>
        <p:blipFill>
          <a:blip r:embed="rId3"/>
          <a:srcRect t="-26" b="-26"/>
          <a:stretch/>
        </p:blipFill>
        <p:spPr>
          <a:xfrm>
            <a:off x="0" y="0"/>
            <a:ext cx="12191695" cy="609905"/>
          </a:xfrm>
          <a:prstGeom prst="rect">
            <a:avLst/>
          </a:prstGeom>
        </p:spPr>
      </p:pic>
      <p:pic>
        <p:nvPicPr>
          <p:cNvPr id="65" name="Image 15" descr="preencoded.png">
            <a:extLst>
              <a:ext uri="{FF2B5EF4-FFF2-40B4-BE49-F238E27FC236}">
                <a16:creationId xmlns:a16="http://schemas.microsoft.com/office/drawing/2014/main" id="{F36FE3D1-D741-BBDF-D034-02BC0B21864E}"/>
              </a:ext>
            </a:extLst>
          </p:cNvPr>
          <p:cNvPicPr>
            <a:picLocks noChangeAspect="1"/>
          </p:cNvPicPr>
          <p:nvPr/>
        </p:nvPicPr>
        <p:blipFill>
          <a:blip r:embed="rId4"/>
          <a:srcRect t="-18437" b="-18437"/>
          <a:stretch/>
        </p:blipFill>
        <p:spPr>
          <a:xfrm>
            <a:off x="304495" y="171907"/>
            <a:ext cx="219456" cy="267005"/>
          </a:xfrm>
          <a:prstGeom prst="rect">
            <a:avLst/>
          </a:prstGeom>
        </p:spPr>
      </p:pic>
      <p:sp>
        <p:nvSpPr>
          <p:cNvPr id="66" name="Text 48">
            <a:extLst>
              <a:ext uri="{FF2B5EF4-FFF2-40B4-BE49-F238E27FC236}">
                <a16:creationId xmlns:a16="http://schemas.microsoft.com/office/drawing/2014/main" id="{6414AAF6-D416-9B95-536B-5C8285A73C97}"/>
              </a:ext>
            </a:extLst>
          </p:cNvPr>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Getting to Development</a:t>
            </a:r>
            <a:endParaRPr lang="en-US" sz="1300" dirty="0"/>
          </a:p>
        </p:txBody>
      </p:sp>
      <p:sp>
        <p:nvSpPr>
          <p:cNvPr id="67" name="Text 49">
            <a:extLst>
              <a:ext uri="{FF2B5EF4-FFF2-40B4-BE49-F238E27FC236}">
                <a16:creationId xmlns:a16="http://schemas.microsoft.com/office/drawing/2014/main" id="{B08D33E6-EFEF-E380-4568-F22B92BD0BF5}"/>
              </a:ext>
            </a:extLst>
          </p:cNvPr>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dirty="0">
                <a:solidFill>
                  <a:srgbClr val="D1D5DB"/>
                </a:solidFill>
                <a:latin typeface="Montserrat" pitchFamily="34" charset="0"/>
                <a:ea typeface="Montserrat" pitchFamily="34" charset="-122"/>
                <a:cs typeface="Montserrat" pitchFamily="34" charset="-120"/>
              </a:rPr>
              <a:t>Implementing Opportunity</a:t>
            </a:r>
            <a:endParaRPr lang="en-US" sz="900" dirty="0"/>
          </a:p>
        </p:txBody>
      </p:sp>
      <p:sp>
        <p:nvSpPr>
          <p:cNvPr id="69" name="Shape 51">
            <a:extLst>
              <a:ext uri="{FF2B5EF4-FFF2-40B4-BE49-F238E27FC236}">
                <a16:creationId xmlns:a16="http://schemas.microsoft.com/office/drawing/2014/main" id="{E4F564F1-831F-38B4-14EC-DAE704694C7C}"/>
              </a:ext>
            </a:extLst>
          </p:cNvPr>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a:extLst>
              <a:ext uri="{FF2B5EF4-FFF2-40B4-BE49-F238E27FC236}">
                <a16:creationId xmlns:a16="http://schemas.microsoft.com/office/drawing/2014/main" id="{8F8FE567-A2A0-385F-9E39-1FB30BA3437A}"/>
              </a:ext>
            </a:extLst>
          </p:cNvPr>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a:extLst>
              <a:ext uri="{FF2B5EF4-FFF2-40B4-BE49-F238E27FC236}">
                <a16:creationId xmlns:a16="http://schemas.microsoft.com/office/drawing/2014/main" id="{B5694222-FA1A-245D-E76E-5E4541A7D8DA}"/>
              </a:ext>
            </a:extLst>
          </p:cNvPr>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a:extLst>
              <a:ext uri="{FF2B5EF4-FFF2-40B4-BE49-F238E27FC236}">
                <a16:creationId xmlns:a16="http://schemas.microsoft.com/office/drawing/2014/main" id="{1574F5E6-E6C1-36D5-483F-DFC03822771B}"/>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17</a:t>
            </a:fld>
            <a:endParaRPr lang="en-US" sz="800"/>
          </a:p>
        </p:txBody>
      </p:sp>
      <p:sp>
        <p:nvSpPr>
          <p:cNvPr id="4" name="TextBox 3">
            <a:extLst>
              <a:ext uri="{FF2B5EF4-FFF2-40B4-BE49-F238E27FC236}">
                <a16:creationId xmlns:a16="http://schemas.microsoft.com/office/drawing/2014/main" id="{56EAE63B-4AD9-76CD-0BA8-ED2EB26457E7}"/>
              </a:ext>
            </a:extLst>
          </p:cNvPr>
          <p:cNvSpPr txBox="1"/>
          <p:nvPr/>
        </p:nvSpPr>
        <p:spPr>
          <a:xfrm>
            <a:off x="638250" y="1170751"/>
            <a:ext cx="5220311" cy="4801314"/>
          </a:xfrm>
          <a:prstGeom prst="rect">
            <a:avLst/>
          </a:prstGeom>
          <a:noFill/>
        </p:spPr>
        <p:txBody>
          <a:bodyPr wrap="square">
            <a:spAutoFit/>
          </a:bodyPr>
          <a:lstStyle/>
          <a:p>
            <a:r>
              <a:rPr lang="en-US" b="1" dirty="0"/>
              <a:t>Farmland and Natural Area Conservation</a:t>
            </a:r>
          </a:p>
          <a:p>
            <a:pPr marL="742950" lvl="1" indent="-285750">
              <a:buFont typeface="Arial" panose="020B0604020202020204" pitchFamily="34" charset="0"/>
              <a:buChar char="•"/>
            </a:pPr>
            <a:r>
              <a:rPr lang="en-US" dirty="0"/>
              <a:t>What land is appropriate, and could be considered for CE?</a:t>
            </a:r>
          </a:p>
          <a:p>
            <a:pPr marL="1200150" lvl="2" indent="-285750">
              <a:buFont typeface="Arial" panose="020B0604020202020204" pitchFamily="34" charset="0"/>
              <a:buChar char="•"/>
            </a:pPr>
            <a:r>
              <a:rPr lang="en-US" dirty="0"/>
              <a:t>Natural Areas / Undeveloped</a:t>
            </a:r>
          </a:p>
          <a:p>
            <a:pPr marL="1200150" lvl="2" indent="-285750">
              <a:buFont typeface="Arial" panose="020B0604020202020204" pitchFamily="34" charset="0"/>
              <a:buChar char="•"/>
            </a:pPr>
            <a:r>
              <a:rPr lang="en-US" dirty="0"/>
              <a:t>Farmland and agricultural production can be included</a:t>
            </a:r>
          </a:p>
          <a:p>
            <a:pPr marL="742950" lvl="1" indent="-285750">
              <a:buFont typeface="Arial" panose="020B0604020202020204" pitchFamily="34" charset="0"/>
              <a:buChar char="•"/>
            </a:pPr>
            <a:r>
              <a:rPr lang="en-US" dirty="0"/>
              <a:t>What areas should be excluded?</a:t>
            </a:r>
          </a:p>
          <a:p>
            <a:pPr marL="742950" lvl="1" indent="-285750">
              <a:buFont typeface="Arial" panose="020B0604020202020204" pitchFamily="34" charset="0"/>
              <a:buChar char="•"/>
            </a:pPr>
            <a:endParaRPr lang="en-US" dirty="0"/>
          </a:p>
          <a:p>
            <a:pPr marL="0" lvl="1"/>
            <a:r>
              <a:rPr lang="en-US" b="1" dirty="0"/>
              <a:t>Conservancy’s role in the conservation process</a:t>
            </a:r>
          </a:p>
          <a:p>
            <a:pPr marL="742950" lvl="1" indent="-285750">
              <a:buFont typeface="Arial" panose="020B0604020202020204" pitchFamily="34" charset="0"/>
              <a:buChar char="•"/>
            </a:pPr>
            <a:r>
              <a:rPr lang="en-US" dirty="0"/>
              <a:t>Permanently protect land and define building areas and special use areas</a:t>
            </a:r>
          </a:p>
          <a:p>
            <a:pPr marL="742950" lvl="1" indent="-285750">
              <a:buFont typeface="Arial" panose="020B0604020202020204" pitchFamily="34" charset="0"/>
              <a:buChar char="•"/>
            </a:pPr>
            <a:r>
              <a:rPr lang="en-US" dirty="0"/>
              <a:t>Supporting &amp; securing funding for the Purchase of Development Rights (PDRs)</a:t>
            </a:r>
          </a:p>
          <a:p>
            <a:pPr marL="742950" lvl="1" indent="-285750">
              <a:buFont typeface="Arial" panose="020B0604020202020204" pitchFamily="34" charset="0"/>
              <a:buChar char="•"/>
            </a:pPr>
            <a:r>
              <a:rPr lang="en-US" dirty="0"/>
              <a:t>Long-term partnership with landowner and Conservancy </a:t>
            </a:r>
          </a:p>
          <a:p>
            <a:pPr marL="742950" lvl="1" indent="-285750">
              <a:buFont typeface="Arial" panose="020B0604020202020204" pitchFamily="34" charset="0"/>
              <a:buChar char="•"/>
            </a:pPr>
            <a:r>
              <a:rPr lang="en-US" dirty="0"/>
              <a:t>Assist landowners by discussing short-term and long-term goals for areas to be protected</a:t>
            </a:r>
          </a:p>
        </p:txBody>
      </p:sp>
      <p:pic>
        <p:nvPicPr>
          <p:cNvPr id="5" name="Picture 4" descr="Stewarding Conservation Easements - The Leelanau Conservancy">
            <a:extLst>
              <a:ext uri="{FF2B5EF4-FFF2-40B4-BE49-F238E27FC236}">
                <a16:creationId xmlns:a16="http://schemas.microsoft.com/office/drawing/2014/main" id="{BC0AB40B-A15B-A8C4-43DB-305BB9F5297C}"/>
              </a:ext>
            </a:extLst>
          </p:cNvPr>
          <p:cNvPicPr>
            <a:picLocks noChangeAspect="1"/>
          </p:cNvPicPr>
          <p:nvPr/>
        </p:nvPicPr>
        <p:blipFill>
          <a:blip r:embed="rId5"/>
          <a:srcRect l="16692"/>
          <a:stretch>
            <a:fillRect/>
          </a:stretch>
        </p:blipFill>
        <p:spPr>
          <a:xfrm>
            <a:off x="6163056" y="858882"/>
            <a:ext cx="5724145" cy="5153299"/>
          </a:xfrm>
          <a:prstGeom prst="rect">
            <a:avLst/>
          </a:prstGeom>
        </p:spPr>
      </p:pic>
    </p:spTree>
    <p:extLst>
      <p:ext uri="{BB962C8B-B14F-4D97-AF65-F5344CB8AC3E}">
        <p14:creationId xmlns:p14="http://schemas.microsoft.com/office/powerpoint/2010/main" val="2236753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7CD93-32F8-21D0-D1C0-E4087126073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D3F9968-B71F-6517-EB20-0404E8765AD5}"/>
              </a:ext>
            </a:extLst>
          </p:cNvPr>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pic>
        <p:nvPicPr>
          <p:cNvPr id="64" name="Image 14" descr="preencoded.png">
            <a:extLst>
              <a:ext uri="{FF2B5EF4-FFF2-40B4-BE49-F238E27FC236}">
                <a16:creationId xmlns:a16="http://schemas.microsoft.com/office/drawing/2014/main" id="{0216827D-7D93-4869-A551-3767B63B846A}"/>
              </a:ext>
            </a:extLst>
          </p:cNvPr>
          <p:cNvPicPr>
            <a:picLocks noChangeAspect="1"/>
          </p:cNvPicPr>
          <p:nvPr/>
        </p:nvPicPr>
        <p:blipFill>
          <a:blip r:embed="rId3"/>
          <a:srcRect t="-26" b="-26"/>
          <a:stretch/>
        </p:blipFill>
        <p:spPr>
          <a:xfrm>
            <a:off x="0" y="0"/>
            <a:ext cx="12191695" cy="609905"/>
          </a:xfrm>
          <a:prstGeom prst="rect">
            <a:avLst/>
          </a:prstGeom>
        </p:spPr>
      </p:pic>
      <p:pic>
        <p:nvPicPr>
          <p:cNvPr id="65" name="Image 15" descr="preencoded.png">
            <a:extLst>
              <a:ext uri="{FF2B5EF4-FFF2-40B4-BE49-F238E27FC236}">
                <a16:creationId xmlns:a16="http://schemas.microsoft.com/office/drawing/2014/main" id="{5F5B92C5-AA33-A5D6-BAB2-FD2093242D2B}"/>
              </a:ext>
            </a:extLst>
          </p:cNvPr>
          <p:cNvPicPr>
            <a:picLocks noChangeAspect="1"/>
          </p:cNvPicPr>
          <p:nvPr/>
        </p:nvPicPr>
        <p:blipFill>
          <a:blip r:embed="rId4"/>
          <a:srcRect t="-18437" b="-18437"/>
          <a:stretch/>
        </p:blipFill>
        <p:spPr>
          <a:xfrm>
            <a:off x="304495" y="171907"/>
            <a:ext cx="219456" cy="267005"/>
          </a:xfrm>
          <a:prstGeom prst="rect">
            <a:avLst/>
          </a:prstGeom>
        </p:spPr>
      </p:pic>
      <p:sp>
        <p:nvSpPr>
          <p:cNvPr id="66" name="Text 48">
            <a:extLst>
              <a:ext uri="{FF2B5EF4-FFF2-40B4-BE49-F238E27FC236}">
                <a16:creationId xmlns:a16="http://schemas.microsoft.com/office/drawing/2014/main" id="{39BF6979-1749-B7CC-7481-7F9DFD1F2E31}"/>
              </a:ext>
            </a:extLst>
          </p:cNvPr>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dirty="0">
                <a:solidFill>
                  <a:srgbClr val="FFFFFF"/>
                </a:solidFill>
                <a:latin typeface="Montserrat" pitchFamily="34" charset="0"/>
                <a:ea typeface="Montserrat" pitchFamily="34" charset="-122"/>
                <a:cs typeface="Montserrat" pitchFamily="34" charset="-120"/>
              </a:rPr>
              <a:t>Making the Decision</a:t>
            </a:r>
            <a:endParaRPr lang="en-US" sz="1300" dirty="0"/>
          </a:p>
        </p:txBody>
      </p:sp>
      <p:sp>
        <p:nvSpPr>
          <p:cNvPr id="67" name="Text 49">
            <a:extLst>
              <a:ext uri="{FF2B5EF4-FFF2-40B4-BE49-F238E27FC236}">
                <a16:creationId xmlns:a16="http://schemas.microsoft.com/office/drawing/2014/main" id="{96D13C6C-56F0-D8FB-2ED8-FB46E97496B3}"/>
              </a:ext>
            </a:extLst>
          </p:cNvPr>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dirty="0">
                <a:solidFill>
                  <a:srgbClr val="D1D5DB"/>
                </a:solidFill>
                <a:latin typeface="Montserrat" pitchFamily="34" charset="0"/>
                <a:ea typeface="Montserrat" pitchFamily="34" charset="-122"/>
                <a:cs typeface="Montserrat" pitchFamily="34" charset="-120"/>
              </a:rPr>
              <a:t>Getting Inspired</a:t>
            </a:r>
            <a:endParaRPr lang="en-US" sz="900" dirty="0"/>
          </a:p>
        </p:txBody>
      </p:sp>
      <p:sp>
        <p:nvSpPr>
          <p:cNvPr id="69" name="Shape 51">
            <a:extLst>
              <a:ext uri="{FF2B5EF4-FFF2-40B4-BE49-F238E27FC236}">
                <a16:creationId xmlns:a16="http://schemas.microsoft.com/office/drawing/2014/main" id="{5DE00947-65C1-BE92-9E1D-F78423EFF400}"/>
              </a:ext>
            </a:extLst>
          </p:cNvPr>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a:extLst>
              <a:ext uri="{FF2B5EF4-FFF2-40B4-BE49-F238E27FC236}">
                <a16:creationId xmlns:a16="http://schemas.microsoft.com/office/drawing/2014/main" id="{FEEE12B5-534A-04B3-8A4C-24CA0A777325}"/>
              </a:ext>
            </a:extLst>
          </p:cNvPr>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a:extLst>
              <a:ext uri="{FF2B5EF4-FFF2-40B4-BE49-F238E27FC236}">
                <a16:creationId xmlns:a16="http://schemas.microsoft.com/office/drawing/2014/main" id="{1025951F-DB9D-60AE-3C4F-3EC304E6565A}"/>
              </a:ext>
            </a:extLst>
          </p:cNvPr>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a:extLst>
              <a:ext uri="{FF2B5EF4-FFF2-40B4-BE49-F238E27FC236}">
                <a16:creationId xmlns:a16="http://schemas.microsoft.com/office/drawing/2014/main" id="{A9148DB8-0B6E-20C3-FCEF-DCA382298BA6}"/>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18</a:t>
            </a:fld>
            <a:endParaRPr lang="en-US" sz="800"/>
          </a:p>
        </p:txBody>
      </p:sp>
      <p:sp>
        <p:nvSpPr>
          <p:cNvPr id="4" name="TextBox 3">
            <a:extLst>
              <a:ext uri="{FF2B5EF4-FFF2-40B4-BE49-F238E27FC236}">
                <a16:creationId xmlns:a16="http://schemas.microsoft.com/office/drawing/2014/main" id="{1499B4EE-8F9E-3D4D-6AB1-5C490CAEAE5B}"/>
              </a:ext>
            </a:extLst>
          </p:cNvPr>
          <p:cNvSpPr txBox="1"/>
          <p:nvPr/>
        </p:nvSpPr>
        <p:spPr>
          <a:xfrm>
            <a:off x="638251" y="928703"/>
            <a:ext cx="5153025" cy="5355312"/>
          </a:xfrm>
          <a:prstGeom prst="rect">
            <a:avLst/>
          </a:prstGeom>
          <a:noFill/>
        </p:spPr>
        <p:txBody>
          <a:bodyPr wrap="square">
            <a:spAutoFit/>
          </a:bodyPr>
          <a:lstStyle/>
          <a:p>
            <a:r>
              <a:rPr lang="en-US" b="1" dirty="0"/>
              <a:t>Who is the right person to do this?</a:t>
            </a:r>
          </a:p>
          <a:p>
            <a:pPr marL="285750" indent="-285750">
              <a:buFont typeface="Arial" panose="020B0604020202020204" pitchFamily="34" charset="0"/>
              <a:buChar char="•"/>
            </a:pPr>
            <a:r>
              <a:rPr lang="en-US" dirty="0"/>
              <a:t>Requires an energetic businessperson</a:t>
            </a:r>
          </a:p>
          <a:p>
            <a:pPr marL="285750" indent="-285750">
              <a:buFont typeface="Arial" panose="020B0604020202020204" pitchFamily="34" charset="0"/>
              <a:buChar char="•"/>
            </a:pPr>
            <a:r>
              <a:rPr lang="en-US" dirty="0"/>
              <a:t>Inquisitive, looking to ramp up the farm program and expand options</a:t>
            </a:r>
          </a:p>
          <a:p>
            <a:pPr marL="285750" indent="-285750">
              <a:buFont typeface="Arial" panose="020B0604020202020204" pitchFamily="34" charset="0"/>
              <a:buChar char="•"/>
            </a:pPr>
            <a:r>
              <a:rPr lang="en-US" dirty="0"/>
              <a:t>Next generation chapter for farms in </a:t>
            </a:r>
            <a:br>
              <a:rPr lang="en-US" dirty="0"/>
            </a:br>
            <a:r>
              <a:rPr lang="en-US" dirty="0"/>
              <a:t>NW Michigan</a:t>
            </a:r>
          </a:p>
          <a:p>
            <a:pPr marL="285750" indent="-285750">
              <a:buFont typeface="Arial" panose="020B0604020202020204" pitchFamily="34" charset="0"/>
              <a:buChar char="•"/>
            </a:pPr>
            <a:r>
              <a:rPr lang="en-US" dirty="0"/>
              <a:t>Investors who want to keep farming alive</a:t>
            </a:r>
          </a:p>
          <a:p>
            <a:pPr lvl="1"/>
            <a:endParaRPr lang="en-US" dirty="0"/>
          </a:p>
          <a:p>
            <a:r>
              <a:rPr lang="en-US" b="1" dirty="0"/>
              <a:t>Why would a retiring farmer want to do this?</a:t>
            </a:r>
          </a:p>
          <a:p>
            <a:pPr marL="285750" indent="-285750">
              <a:buFont typeface="Arial" panose="020B0604020202020204" pitchFamily="34" charset="0"/>
              <a:buChar char="•"/>
            </a:pPr>
            <a:r>
              <a:rPr lang="en-US" dirty="0"/>
              <a:t>Farm legacy, family legacy</a:t>
            </a:r>
          </a:p>
          <a:p>
            <a:pPr marL="285750" indent="-285750">
              <a:buFont typeface="Arial" panose="020B0604020202020204" pitchFamily="34" charset="0"/>
              <a:buChar char="•"/>
            </a:pPr>
            <a:r>
              <a:rPr lang="en-US" dirty="0"/>
              <a:t>Values-based decision, ancestral legacy</a:t>
            </a:r>
          </a:p>
          <a:p>
            <a:pPr marL="285750" indent="-285750">
              <a:buFont typeface="Arial" panose="020B0604020202020204" pitchFamily="34" charset="0"/>
              <a:buChar char="•"/>
            </a:pPr>
            <a:r>
              <a:rPr lang="en-US" dirty="0"/>
              <a:t>Financial need</a:t>
            </a:r>
          </a:p>
          <a:p>
            <a:pPr marL="285750" indent="-285750">
              <a:buFont typeface="Arial" panose="020B0604020202020204" pitchFamily="34" charset="0"/>
              <a:buChar char="•"/>
            </a:pPr>
            <a:r>
              <a:rPr lang="en-US" dirty="0"/>
              <a:t>Provides options for multiple farming partners</a:t>
            </a:r>
          </a:p>
          <a:p>
            <a:pPr lvl="1"/>
            <a:endParaRPr lang="en-US" dirty="0"/>
          </a:p>
          <a:p>
            <a:pPr marL="4763" lvl="1" indent="-4763"/>
            <a:r>
              <a:rPr lang="en-US" b="1" dirty="0"/>
              <a:t>Looking for a future farmer?</a:t>
            </a:r>
          </a:p>
          <a:p>
            <a:pPr marL="285750" lvl="1" indent="-285750">
              <a:buFont typeface="Arial" panose="020B0604020202020204" pitchFamily="34" charset="0"/>
              <a:buChar char="•"/>
            </a:pPr>
            <a:r>
              <a:rPr lang="en-US" dirty="0"/>
              <a:t>Attend local events, get involved</a:t>
            </a:r>
          </a:p>
          <a:p>
            <a:pPr marL="285750" lvl="1" indent="-285750">
              <a:buFont typeface="Arial" panose="020B0604020202020204" pitchFamily="34" charset="0"/>
              <a:buChar char="•"/>
            </a:pPr>
            <a:r>
              <a:rPr lang="en-US" dirty="0"/>
              <a:t>Agritourism Conference, great place to start!</a:t>
            </a:r>
          </a:p>
          <a:p>
            <a:pPr marL="285750" lvl="1" indent="-285750">
              <a:buFont typeface="Arial" panose="020B0604020202020204" pitchFamily="34" charset="0"/>
              <a:buChar char="•"/>
            </a:pPr>
            <a:r>
              <a:rPr lang="en-US" dirty="0"/>
              <a:t>Northern Michigan Small Farm Conference</a:t>
            </a:r>
          </a:p>
          <a:p>
            <a:pPr marL="285750" lvl="1" indent="-285750">
              <a:buFont typeface="Arial" panose="020B0604020202020204" pitchFamily="34" charset="0"/>
              <a:buChar char="•"/>
            </a:pPr>
            <a:r>
              <a:rPr lang="en-US" dirty="0"/>
              <a:t>Post on MI Farm Link – </a:t>
            </a:r>
            <a:r>
              <a:rPr lang="en-US" dirty="0">
                <a:hlinkClick r:id="rId5"/>
              </a:rPr>
              <a:t>www.mifarmlink.org</a:t>
            </a:r>
            <a:r>
              <a:rPr lang="en-US" dirty="0"/>
              <a:t>  </a:t>
            </a:r>
          </a:p>
        </p:txBody>
      </p:sp>
      <p:pic>
        <p:nvPicPr>
          <p:cNvPr id="3" name="Picture 2" descr="Northern Michigan Small Farm Conference">
            <a:extLst>
              <a:ext uri="{FF2B5EF4-FFF2-40B4-BE49-F238E27FC236}">
                <a16:creationId xmlns:a16="http://schemas.microsoft.com/office/drawing/2014/main" id="{ED52F8FF-DDA6-4291-B005-F537E91D0E8D}"/>
              </a:ext>
            </a:extLst>
          </p:cNvPr>
          <p:cNvPicPr>
            <a:picLocks noChangeAspect="1"/>
          </p:cNvPicPr>
          <p:nvPr/>
        </p:nvPicPr>
        <p:blipFill>
          <a:blip r:embed="rId6"/>
          <a:srcRect l="22039"/>
          <a:stretch>
            <a:fillRect/>
          </a:stretch>
        </p:blipFill>
        <p:spPr>
          <a:xfrm>
            <a:off x="5860869" y="928703"/>
            <a:ext cx="6026332" cy="5153299"/>
          </a:xfrm>
          <a:prstGeom prst="rect">
            <a:avLst/>
          </a:prstGeom>
        </p:spPr>
      </p:pic>
      <p:sp>
        <p:nvSpPr>
          <p:cNvPr id="5" name="TextBox 4">
            <a:extLst>
              <a:ext uri="{FF2B5EF4-FFF2-40B4-BE49-F238E27FC236}">
                <a16:creationId xmlns:a16="http://schemas.microsoft.com/office/drawing/2014/main" id="{997270BD-7749-1D3E-A786-693925D1AB41}"/>
              </a:ext>
            </a:extLst>
          </p:cNvPr>
          <p:cNvSpPr txBox="1"/>
          <p:nvPr/>
        </p:nvSpPr>
        <p:spPr>
          <a:xfrm>
            <a:off x="5956281" y="5687403"/>
            <a:ext cx="6305007" cy="369332"/>
          </a:xfrm>
          <a:prstGeom prst="rect">
            <a:avLst/>
          </a:prstGeom>
          <a:noFill/>
        </p:spPr>
        <p:txBody>
          <a:bodyPr wrap="square" rtlCol="0">
            <a:spAutoFit/>
          </a:bodyPr>
          <a:lstStyle/>
          <a:p>
            <a:r>
              <a:rPr lang="en-US" dirty="0">
                <a:solidFill>
                  <a:schemeClr val="bg1"/>
                </a:solidFill>
              </a:rPr>
              <a:t>Photo Credit: GARY L HOWE – Small Farm Conference</a:t>
            </a:r>
          </a:p>
        </p:txBody>
      </p:sp>
      <p:pic>
        <p:nvPicPr>
          <p:cNvPr id="7" name="Picture 6" descr="NORTH EASTERN MICHIGAN SMALL FARM CONFERENCE.&#10;&#10;AI-generated content may be incorrect.">
            <a:extLst>
              <a:ext uri="{FF2B5EF4-FFF2-40B4-BE49-F238E27FC236}">
                <a16:creationId xmlns:a16="http://schemas.microsoft.com/office/drawing/2014/main" id="{7E9434FF-F180-D662-C61E-7DFDDEAF7E98}"/>
              </a:ext>
            </a:extLst>
          </p:cNvPr>
          <p:cNvPicPr>
            <a:picLocks noChangeAspect="1"/>
          </p:cNvPicPr>
          <p:nvPr/>
        </p:nvPicPr>
        <p:blipFill>
          <a:blip r:embed="rId7"/>
          <a:stretch>
            <a:fillRect/>
          </a:stretch>
        </p:blipFill>
        <p:spPr>
          <a:xfrm>
            <a:off x="6017471" y="1072020"/>
            <a:ext cx="1646072" cy="1036708"/>
          </a:xfrm>
          <a:prstGeom prst="rect">
            <a:avLst/>
          </a:prstGeom>
        </p:spPr>
      </p:pic>
    </p:spTree>
    <p:extLst>
      <p:ext uri="{BB962C8B-B14F-4D97-AF65-F5344CB8AC3E}">
        <p14:creationId xmlns:p14="http://schemas.microsoft.com/office/powerpoint/2010/main" val="3286469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9" name="Image 5" descr="preencoded.png"/>
          <p:cNvPicPr>
            <a:picLocks noChangeAspect="1"/>
          </p:cNvPicPr>
          <p:nvPr/>
        </p:nvPicPr>
        <p:blipFill>
          <a:blip r:embed="rId4"/>
          <a:srcRect t="-9" b="-9"/>
          <a:stretch/>
        </p:blipFill>
        <p:spPr>
          <a:xfrm>
            <a:off x="381304" y="1279803"/>
            <a:ext cx="11444111" cy="3821178"/>
          </a:xfrm>
          <a:prstGeom prst="rect">
            <a:avLst/>
          </a:prstGeom>
        </p:spPr>
      </p:pic>
      <p:sp>
        <p:nvSpPr>
          <p:cNvPr id="10" name="Shape 2"/>
          <p:cNvSpPr/>
          <p:nvPr/>
        </p:nvSpPr>
        <p:spPr>
          <a:xfrm>
            <a:off x="580644" y="1480056"/>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5"/>
          <a:srcRect t="-100" b="-100"/>
          <a:stretch/>
        </p:blipFill>
        <p:spPr>
          <a:xfrm>
            <a:off x="714146" y="1594356"/>
            <a:ext cx="114300" cy="152705"/>
          </a:xfrm>
          <a:prstGeom prst="rect">
            <a:avLst/>
          </a:prstGeom>
        </p:spPr>
      </p:pic>
      <p:sp>
        <p:nvSpPr>
          <p:cNvPr id="12" name="Text 3"/>
          <p:cNvSpPr txBox="1"/>
          <p:nvPr/>
        </p:nvSpPr>
        <p:spPr>
          <a:xfrm>
            <a:off x="1076249" y="1556865"/>
            <a:ext cx="3940594" cy="237744"/>
          </a:xfrm>
          <a:prstGeom prst="rect">
            <a:avLst/>
          </a:prstGeom>
          <a:noFill/>
          <a:ln/>
        </p:spPr>
        <p:txBody>
          <a:bodyPr wrap="square" lIns="0" tIns="0" rIns="0" bIns="0" rtlCol="0" anchor="ctr"/>
          <a:lstStyle/>
          <a:p>
            <a:pPr marL="0" indent="0" algn="l">
              <a:buNone/>
            </a:pPr>
            <a:r>
              <a:rPr lang="en-US" b="1">
                <a:solidFill>
                  <a:srgbClr val="1F2937"/>
                </a:solidFill>
                <a:latin typeface="Montserrat" pitchFamily="34" charset="0"/>
              </a:rPr>
              <a:t>Layers of Capital</a:t>
            </a:r>
            <a:endParaRPr lang="en-US"/>
          </a:p>
        </p:txBody>
      </p:sp>
      <p:sp>
        <p:nvSpPr>
          <p:cNvPr id="48" name="Shape 34"/>
          <p:cNvSpPr/>
          <p:nvPr/>
        </p:nvSpPr>
        <p:spPr>
          <a:xfrm>
            <a:off x="381303" y="5252771"/>
            <a:ext cx="11444111" cy="905256"/>
          </a:xfrm>
          <a:prstGeom prst="roundRect">
            <a:avLst>
              <a:gd name="adj" fmla="val 17012"/>
            </a:avLst>
          </a:prstGeom>
          <a:solidFill>
            <a:srgbClr val="F0FDF4"/>
          </a:solidFill>
          <a:ln w="12700">
            <a:solidFill>
              <a:srgbClr val="BBF7D0"/>
            </a:solidFill>
            <a:prstDash val="solid"/>
          </a:ln>
        </p:spPr>
        <p:txBody>
          <a:bodyPr/>
          <a:lstStyle/>
          <a:p>
            <a:endParaRPr lang="en-US"/>
          </a:p>
        </p:txBody>
      </p:sp>
      <p:pic>
        <p:nvPicPr>
          <p:cNvPr id="49" name="Image 12" descr="preencoded.png"/>
          <p:cNvPicPr>
            <a:picLocks noChangeAspect="1"/>
          </p:cNvPicPr>
          <p:nvPr/>
        </p:nvPicPr>
        <p:blipFill>
          <a:blip r:embed="rId6"/>
          <a:srcRect t="-25000" b="-25000"/>
          <a:stretch/>
        </p:blipFill>
        <p:spPr>
          <a:xfrm>
            <a:off x="592790" y="5372977"/>
            <a:ext cx="133502" cy="267005"/>
          </a:xfrm>
          <a:prstGeom prst="rect">
            <a:avLst/>
          </a:prstGeom>
        </p:spPr>
      </p:pic>
      <p:sp>
        <p:nvSpPr>
          <p:cNvPr id="50" name="Text 35"/>
          <p:cNvSpPr txBox="1"/>
          <p:nvPr/>
        </p:nvSpPr>
        <p:spPr>
          <a:xfrm>
            <a:off x="828446" y="5415534"/>
            <a:ext cx="6820510" cy="191110"/>
          </a:xfrm>
          <a:prstGeom prst="rect">
            <a:avLst/>
          </a:prstGeom>
          <a:noFill/>
          <a:ln/>
        </p:spPr>
        <p:txBody>
          <a:bodyPr wrap="square" lIns="0" tIns="0" rIns="0" bIns="0" rtlCol="0" anchor="ctr"/>
          <a:lstStyle/>
          <a:p>
            <a:pPr marL="0" indent="0" algn="l">
              <a:buNone/>
            </a:pPr>
            <a:r>
              <a:rPr lang="en-US" sz="1400" b="1">
                <a:solidFill>
                  <a:srgbClr val="166534"/>
                </a:solidFill>
                <a:latin typeface="Montserrat" pitchFamily="34" charset="0"/>
                <a:ea typeface="Montserrat" pitchFamily="34" charset="-122"/>
                <a:cs typeface="Montserrat" pitchFamily="34" charset="-120"/>
              </a:rPr>
              <a:t>Strategic Value</a:t>
            </a:r>
            <a:endParaRPr lang="en-US" sz="1400"/>
          </a:p>
        </p:txBody>
      </p:sp>
      <p:sp>
        <p:nvSpPr>
          <p:cNvPr id="51" name="Text 36"/>
          <p:cNvSpPr txBox="1"/>
          <p:nvPr/>
        </p:nvSpPr>
        <p:spPr>
          <a:xfrm>
            <a:off x="828445" y="5624932"/>
            <a:ext cx="8921036" cy="372161"/>
          </a:xfrm>
          <a:prstGeom prst="rect">
            <a:avLst/>
          </a:prstGeom>
          <a:noFill/>
          <a:ln/>
        </p:spPr>
        <p:txBody>
          <a:bodyPr wrap="square" lIns="0" tIns="0" rIns="0" bIns="0" rtlCol="0" anchor="ctr"/>
          <a:lstStyle/>
          <a:p>
            <a:pPr marL="0" indent="0" algn="l">
              <a:buNone/>
            </a:pPr>
            <a:r>
              <a:rPr lang="en-US" sz="1200">
                <a:solidFill>
                  <a:srgbClr val="15803D"/>
                </a:solidFill>
                <a:latin typeface="Montserrat" pitchFamily="34" charset="0"/>
                <a:ea typeface="Montserrat" pitchFamily="34" charset="-122"/>
                <a:cs typeface="Montserrat" pitchFamily="34" charset="-120"/>
              </a:rPr>
              <a:t>Layering multiple platforms supports a varied portfolio of income and aligns with varied levels of management</a:t>
            </a:r>
            <a:endParaRPr lang="en-US" sz="1200"/>
          </a:p>
        </p:txBody>
      </p:sp>
      <p:pic>
        <p:nvPicPr>
          <p:cNvPr id="80" name="Image 16" descr="preencoded.png"/>
          <p:cNvPicPr>
            <a:picLocks noChangeAspect="1"/>
          </p:cNvPicPr>
          <p:nvPr/>
        </p:nvPicPr>
        <p:blipFill>
          <a:blip r:embed="rId7"/>
          <a:srcRect l="-19" r="-19"/>
          <a:stretch/>
        </p:blipFill>
        <p:spPr>
          <a:xfrm>
            <a:off x="0" y="0"/>
            <a:ext cx="12191695" cy="761695"/>
          </a:xfrm>
          <a:prstGeom prst="rect">
            <a:avLst/>
          </a:prstGeom>
        </p:spPr>
      </p:pic>
      <p:pic>
        <p:nvPicPr>
          <p:cNvPr id="81" name="Image 17" descr="preencoded.png"/>
          <p:cNvPicPr>
            <a:picLocks noChangeAspect="1"/>
          </p:cNvPicPr>
          <p:nvPr/>
        </p:nvPicPr>
        <p:blipFill>
          <a:blip r:embed="rId8"/>
          <a:srcRect/>
          <a:stretch/>
        </p:blipFill>
        <p:spPr>
          <a:xfrm>
            <a:off x="381305" y="152705"/>
            <a:ext cx="457200" cy="457200"/>
          </a:xfrm>
          <a:prstGeom prst="rect">
            <a:avLst/>
          </a:prstGeom>
        </p:spPr>
      </p:pic>
      <p:pic>
        <p:nvPicPr>
          <p:cNvPr id="82" name="Image 18" descr="preencoded.png"/>
          <p:cNvPicPr>
            <a:picLocks noChangeAspect="1"/>
          </p:cNvPicPr>
          <p:nvPr/>
        </p:nvPicPr>
        <p:blipFill>
          <a:blip r:embed="rId9"/>
          <a:srcRect t="-20192" b="-20192"/>
          <a:stretch/>
        </p:blipFill>
        <p:spPr>
          <a:xfrm>
            <a:off x="514807" y="247802"/>
            <a:ext cx="190195" cy="267005"/>
          </a:xfrm>
          <a:prstGeom prst="rect">
            <a:avLst/>
          </a:prstGeom>
        </p:spPr>
      </p:pic>
      <p:sp>
        <p:nvSpPr>
          <p:cNvPr id="84" name="Text 63"/>
          <p:cNvSpPr txBox="1"/>
          <p:nvPr/>
        </p:nvSpPr>
        <p:spPr>
          <a:xfrm>
            <a:off x="990295" y="292151"/>
            <a:ext cx="5276088" cy="191110"/>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rPr>
              <a:t>Capital Layers For Farmland</a:t>
            </a:r>
          </a:p>
        </p:txBody>
      </p:sp>
      <p:sp>
        <p:nvSpPr>
          <p:cNvPr id="87" name="Shape 66"/>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88" name="Shape 67"/>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graphicFrame>
        <p:nvGraphicFramePr>
          <p:cNvPr id="4" name="Diagram 3">
            <a:extLst>
              <a:ext uri="{FF2B5EF4-FFF2-40B4-BE49-F238E27FC236}">
                <a16:creationId xmlns:a16="http://schemas.microsoft.com/office/drawing/2014/main" id="{7820EE2C-4AA7-6C47-7EA5-D01B837378FB}"/>
              </a:ext>
            </a:extLst>
          </p:cNvPr>
          <p:cNvGraphicFramePr/>
          <p:nvPr>
            <p:extLst>
              <p:ext uri="{D42A27DB-BD31-4B8C-83A1-F6EECF244321}">
                <p14:modId xmlns:p14="http://schemas.microsoft.com/office/powerpoint/2010/main" val="2586077435"/>
              </p:ext>
            </p:extLst>
          </p:nvPr>
        </p:nvGraphicFramePr>
        <p:xfrm>
          <a:off x="4781550" y="1411387"/>
          <a:ext cx="6696303" cy="358492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5" name="Text 54">
            <a:extLst>
              <a:ext uri="{FF2B5EF4-FFF2-40B4-BE49-F238E27FC236}">
                <a16:creationId xmlns:a16="http://schemas.microsoft.com/office/drawing/2014/main" id="{9572AC5F-A865-2916-E7BB-42195E059492}"/>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19</a:t>
            </a:fld>
            <a:endParaRPr lang="en-US" sz="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ABB45-0CDC-8D72-FFB8-7BA3CB98A18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E5DAFDFC-F4FF-BCCA-3693-3B279D4121EC}"/>
              </a:ext>
            </a:extLst>
          </p:cNvPr>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a:extLst>
              <a:ext uri="{FF2B5EF4-FFF2-40B4-BE49-F238E27FC236}">
                <a16:creationId xmlns:a16="http://schemas.microsoft.com/office/drawing/2014/main" id="{043F538C-603C-FA05-94C8-0E4E1222E448}"/>
              </a:ext>
            </a:extLst>
          </p:cNvPr>
          <p:cNvPicPr>
            <a:picLocks noChangeAspect="1"/>
          </p:cNvPicPr>
          <p:nvPr/>
        </p:nvPicPr>
        <p:blipFill>
          <a:blip r:embed="rId3"/>
          <a:srcRect t="-1" b="-1"/>
          <a:stretch/>
        </p:blipFill>
        <p:spPr>
          <a:xfrm>
            <a:off x="-12357" y="0"/>
            <a:ext cx="12191695" cy="6858000"/>
          </a:xfrm>
          <a:prstGeom prst="rect">
            <a:avLst/>
          </a:prstGeom>
        </p:spPr>
      </p:pic>
      <p:pic>
        <p:nvPicPr>
          <p:cNvPr id="22" name="Image 8" descr="preencoded.png">
            <a:extLst>
              <a:ext uri="{FF2B5EF4-FFF2-40B4-BE49-F238E27FC236}">
                <a16:creationId xmlns:a16="http://schemas.microsoft.com/office/drawing/2014/main" id="{AF1CF49D-6E04-9508-2B6D-90AC207DEBBD}"/>
              </a:ext>
            </a:extLst>
          </p:cNvPr>
          <p:cNvPicPr>
            <a:picLocks noChangeAspect="1"/>
          </p:cNvPicPr>
          <p:nvPr/>
        </p:nvPicPr>
        <p:blipFill>
          <a:blip r:embed="rId4"/>
          <a:srcRect l="-8" r="-8"/>
          <a:stretch/>
        </p:blipFill>
        <p:spPr>
          <a:xfrm>
            <a:off x="381305" y="979047"/>
            <a:ext cx="3901040" cy="847649"/>
          </a:xfrm>
          <a:prstGeom prst="rect">
            <a:avLst/>
          </a:prstGeom>
        </p:spPr>
      </p:pic>
      <p:grpSp>
        <p:nvGrpSpPr>
          <p:cNvPr id="63" name="Group 62">
            <a:extLst>
              <a:ext uri="{FF2B5EF4-FFF2-40B4-BE49-F238E27FC236}">
                <a16:creationId xmlns:a16="http://schemas.microsoft.com/office/drawing/2014/main" id="{CEBD27C8-AFF6-AD2B-D599-C8BB07C78F12}"/>
              </a:ext>
            </a:extLst>
          </p:cNvPr>
          <p:cNvGrpSpPr/>
          <p:nvPr/>
        </p:nvGrpSpPr>
        <p:grpSpPr>
          <a:xfrm>
            <a:off x="619049" y="1102034"/>
            <a:ext cx="3448203" cy="592074"/>
            <a:chOff x="619049" y="5580583"/>
            <a:chExt cx="3448203" cy="592074"/>
          </a:xfrm>
        </p:grpSpPr>
        <p:sp>
          <p:nvSpPr>
            <p:cNvPr id="23" name="Shape 12">
              <a:extLst>
                <a:ext uri="{FF2B5EF4-FFF2-40B4-BE49-F238E27FC236}">
                  <a16:creationId xmlns:a16="http://schemas.microsoft.com/office/drawing/2014/main" id="{F7DEFBEA-3609-A508-1DA1-D4E2CFA728AB}"/>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a:p>
          </p:txBody>
        </p:sp>
        <p:pic>
          <p:nvPicPr>
            <p:cNvPr id="24" name="Image 9" descr="preencoded.png">
              <a:extLst>
                <a:ext uri="{FF2B5EF4-FFF2-40B4-BE49-F238E27FC236}">
                  <a16:creationId xmlns:a16="http://schemas.microsoft.com/office/drawing/2014/main" id="{F444C835-040D-9ED2-1AAA-1BBF16E74210}"/>
                </a:ext>
              </a:extLst>
            </p:cNvPr>
            <p:cNvPicPr>
              <a:picLocks noChangeAspect="1"/>
            </p:cNvPicPr>
            <p:nvPr/>
          </p:nvPicPr>
          <p:blipFill>
            <a:blip r:embed="rId5"/>
            <a:srcRect t="-17952" b="-17952"/>
            <a:stretch/>
          </p:blipFill>
          <p:spPr>
            <a:xfrm>
              <a:off x="800100" y="5769356"/>
              <a:ext cx="171907" cy="267005"/>
            </a:xfrm>
            <a:prstGeom prst="rect">
              <a:avLst/>
            </a:prstGeom>
          </p:spPr>
        </p:pic>
        <p:sp>
          <p:nvSpPr>
            <p:cNvPr id="25" name="Text 13">
              <a:extLst>
                <a:ext uri="{FF2B5EF4-FFF2-40B4-BE49-F238E27FC236}">
                  <a16:creationId xmlns:a16="http://schemas.microsoft.com/office/drawing/2014/main" id="{F6413F2C-62D8-DD1E-3C84-F99AE62D0B80}"/>
                </a:ext>
              </a:extLst>
            </p:cNvPr>
            <p:cNvSpPr txBox="1"/>
            <p:nvPr/>
          </p:nvSpPr>
          <p:spPr>
            <a:xfrm>
              <a:off x="1343253" y="5580583"/>
              <a:ext cx="2723999" cy="400964"/>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Moderator: </a:t>
              </a:r>
            </a:p>
            <a:p>
              <a:pPr marL="0" indent="0" algn="l">
                <a:buNone/>
              </a:pPr>
              <a:r>
                <a:rPr lang="en-US" sz="1200" b="1">
                  <a:solidFill>
                    <a:srgbClr val="1F2937"/>
                  </a:solidFill>
                  <a:latin typeface="Montserrat" pitchFamily="34" charset="0"/>
                  <a:ea typeface="Montserrat" pitchFamily="34" charset="-122"/>
                  <a:cs typeface="Montserrat" pitchFamily="34" charset="-120"/>
                </a:rPr>
                <a:t>Brad Lonberger, AICP, AIA, CNU-A</a:t>
              </a:r>
              <a:endParaRPr lang="en-US" sz="1200"/>
            </a:p>
          </p:txBody>
        </p:sp>
        <p:sp>
          <p:nvSpPr>
            <p:cNvPr id="26" name="Text 14">
              <a:extLst>
                <a:ext uri="{FF2B5EF4-FFF2-40B4-BE49-F238E27FC236}">
                  <a16:creationId xmlns:a16="http://schemas.microsoft.com/office/drawing/2014/main" id="{26B95B41-415E-A79B-2706-50E88D322B76}"/>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Place Strategies, Inc.</a:t>
              </a:r>
              <a:endParaRPr lang="en-US" sz="1000"/>
            </a:p>
          </p:txBody>
        </p:sp>
      </p:grpSp>
      <p:pic>
        <p:nvPicPr>
          <p:cNvPr id="52" name="Image 15" descr="preencoded.png">
            <a:extLst>
              <a:ext uri="{FF2B5EF4-FFF2-40B4-BE49-F238E27FC236}">
                <a16:creationId xmlns:a16="http://schemas.microsoft.com/office/drawing/2014/main" id="{1ADA14B1-7525-8232-A73B-52786AEA5A4F}"/>
              </a:ext>
            </a:extLst>
          </p:cNvPr>
          <p:cNvPicPr>
            <a:picLocks noChangeAspect="1"/>
          </p:cNvPicPr>
          <p:nvPr/>
        </p:nvPicPr>
        <p:blipFill>
          <a:blip r:embed="rId6"/>
          <a:srcRect l="-19" r="-19"/>
          <a:stretch/>
        </p:blipFill>
        <p:spPr>
          <a:xfrm>
            <a:off x="0" y="0"/>
            <a:ext cx="12191695" cy="761695"/>
          </a:xfrm>
          <a:prstGeom prst="rect">
            <a:avLst/>
          </a:prstGeom>
        </p:spPr>
      </p:pic>
      <p:pic>
        <p:nvPicPr>
          <p:cNvPr id="53" name="Image 16" descr="preencoded.png">
            <a:extLst>
              <a:ext uri="{FF2B5EF4-FFF2-40B4-BE49-F238E27FC236}">
                <a16:creationId xmlns:a16="http://schemas.microsoft.com/office/drawing/2014/main" id="{B48D261F-E4DF-D9FA-6235-9B90EAD093EB}"/>
              </a:ext>
            </a:extLst>
          </p:cNvPr>
          <p:cNvPicPr>
            <a:picLocks noChangeAspect="1"/>
          </p:cNvPicPr>
          <p:nvPr/>
        </p:nvPicPr>
        <p:blipFill>
          <a:blip r:embed="rId7"/>
          <a:srcRect/>
          <a:stretch/>
        </p:blipFill>
        <p:spPr>
          <a:xfrm>
            <a:off x="381305" y="152705"/>
            <a:ext cx="457200" cy="457200"/>
          </a:xfrm>
          <a:prstGeom prst="rect">
            <a:avLst/>
          </a:prstGeom>
        </p:spPr>
      </p:pic>
      <p:pic>
        <p:nvPicPr>
          <p:cNvPr id="54" name="Image 17" descr="preencoded.png">
            <a:extLst>
              <a:ext uri="{FF2B5EF4-FFF2-40B4-BE49-F238E27FC236}">
                <a16:creationId xmlns:a16="http://schemas.microsoft.com/office/drawing/2014/main" id="{446085A9-60E6-0A97-A015-ED10DAA55053}"/>
              </a:ext>
            </a:extLst>
          </p:cNvPr>
          <p:cNvPicPr>
            <a:picLocks noChangeAspect="1"/>
          </p:cNvPicPr>
          <p:nvPr/>
        </p:nvPicPr>
        <p:blipFill>
          <a:blip r:embed="rId8"/>
          <a:srcRect t="-20192" b="-20192"/>
          <a:stretch/>
        </p:blipFill>
        <p:spPr>
          <a:xfrm>
            <a:off x="514807" y="247802"/>
            <a:ext cx="190195" cy="267005"/>
          </a:xfrm>
          <a:prstGeom prst="rect">
            <a:avLst/>
          </a:prstGeom>
        </p:spPr>
      </p:pic>
      <p:sp>
        <p:nvSpPr>
          <p:cNvPr id="55" name="Text 35">
            <a:extLst>
              <a:ext uri="{FF2B5EF4-FFF2-40B4-BE49-F238E27FC236}">
                <a16:creationId xmlns:a16="http://schemas.microsoft.com/office/drawing/2014/main" id="{09646987-5E9A-B600-B898-F16F7EE79774}"/>
              </a:ext>
            </a:extLst>
          </p:cNvPr>
          <p:cNvSpPr txBox="1"/>
          <p:nvPr/>
        </p:nvSpPr>
        <p:spPr>
          <a:xfrm>
            <a:off x="990295" y="152705"/>
            <a:ext cx="4839005"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Northern Michigan Agritourism Conference</a:t>
            </a:r>
            <a:endParaRPr lang="en-US" sz="1500"/>
          </a:p>
        </p:txBody>
      </p:sp>
      <p:sp>
        <p:nvSpPr>
          <p:cNvPr id="56" name="Text 36">
            <a:extLst>
              <a:ext uri="{FF2B5EF4-FFF2-40B4-BE49-F238E27FC236}">
                <a16:creationId xmlns:a16="http://schemas.microsoft.com/office/drawing/2014/main" id="{AA6FC7B5-8875-C6B1-78F6-D5B79218577B}"/>
              </a:ext>
            </a:extLst>
          </p:cNvPr>
          <p:cNvSpPr txBox="1"/>
          <p:nvPr/>
        </p:nvSpPr>
        <p:spPr>
          <a:xfrm>
            <a:off x="990295" y="418795"/>
            <a:ext cx="4343400"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April 2026</a:t>
            </a:r>
            <a:endParaRPr lang="en-US" sz="1000"/>
          </a:p>
        </p:txBody>
      </p:sp>
      <p:pic>
        <p:nvPicPr>
          <p:cNvPr id="28" name="Picture 27">
            <a:extLst>
              <a:ext uri="{FF2B5EF4-FFF2-40B4-BE49-F238E27FC236}">
                <a16:creationId xmlns:a16="http://schemas.microsoft.com/office/drawing/2014/main" id="{FEF5F408-A1B7-3FA2-4408-BDBB0E88A585}"/>
              </a:ext>
            </a:extLst>
          </p:cNvPr>
          <p:cNvPicPr>
            <a:picLocks noChangeAspect="1"/>
          </p:cNvPicPr>
          <p:nvPr/>
        </p:nvPicPr>
        <p:blipFill>
          <a:blip r:embed="rId9"/>
          <a:stretch>
            <a:fillRect/>
          </a:stretch>
        </p:blipFill>
        <p:spPr>
          <a:xfrm>
            <a:off x="4026975" y="3969973"/>
            <a:ext cx="5626948" cy="2735322"/>
          </a:xfrm>
          <a:prstGeom prst="rect">
            <a:avLst/>
          </a:prstGeom>
        </p:spPr>
      </p:pic>
      <p:pic>
        <p:nvPicPr>
          <p:cNvPr id="30" name="Picture 29">
            <a:extLst>
              <a:ext uri="{FF2B5EF4-FFF2-40B4-BE49-F238E27FC236}">
                <a16:creationId xmlns:a16="http://schemas.microsoft.com/office/drawing/2014/main" id="{C983303F-0A58-213D-CD99-3D743A54C2C2}"/>
              </a:ext>
            </a:extLst>
          </p:cNvPr>
          <p:cNvPicPr>
            <a:picLocks noChangeAspect="1"/>
          </p:cNvPicPr>
          <p:nvPr/>
        </p:nvPicPr>
        <p:blipFill>
          <a:blip r:embed="rId10"/>
          <a:stretch>
            <a:fillRect/>
          </a:stretch>
        </p:blipFill>
        <p:spPr>
          <a:xfrm rot="10800000">
            <a:off x="210346" y="3969973"/>
            <a:ext cx="3647095" cy="2735322"/>
          </a:xfrm>
          <a:prstGeom prst="rect">
            <a:avLst/>
          </a:prstGeom>
        </p:spPr>
      </p:pic>
      <p:pic>
        <p:nvPicPr>
          <p:cNvPr id="32" name="Picture 31">
            <a:extLst>
              <a:ext uri="{FF2B5EF4-FFF2-40B4-BE49-F238E27FC236}">
                <a16:creationId xmlns:a16="http://schemas.microsoft.com/office/drawing/2014/main" id="{B19DD55D-4B92-6767-0CE6-FF02C6A64B5E}"/>
              </a:ext>
            </a:extLst>
          </p:cNvPr>
          <p:cNvPicPr>
            <a:picLocks noChangeAspect="1"/>
          </p:cNvPicPr>
          <p:nvPr/>
        </p:nvPicPr>
        <p:blipFill>
          <a:blip r:embed="rId11"/>
          <a:stretch>
            <a:fillRect/>
          </a:stretch>
        </p:blipFill>
        <p:spPr>
          <a:xfrm>
            <a:off x="9835720" y="5175200"/>
            <a:ext cx="2090932" cy="505969"/>
          </a:xfrm>
          <a:prstGeom prst="rect">
            <a:avLst/>
          </a:prstGeom>
        </p:spPr>
      </p:pic>
      <p:sp>
        <p:nvSpPr>
          <p:cNvPr id="33" name="TextBox 32">
            <a:extLst>
              <a:ext uri="{FF2B5EF4-FFF2-40B4-BE49-F238E27FC236}">
                <a16:creationId xmlns:a16="http://schemas.microsoft.com/office/drawing/2014/main" id="{4121D1A4-7591-1888-4DE7-873343243F6E}"/>
              </a:ext>
            </a:extLst>
          </p:cNvPr>
          <p:cNvSpPr txBox="1"/>
          <p:nvPr/>
        </p:nvSpPr>
        <p:spPr>
          <a:xfrm>
            <a:off x="460040" y="2377783"/>
            <a:ext cx="11256775" cy="923330"/>
          </a:xfrm>
          <a:prstGeom prst="rect">
            <a:avLst/>
          </a:prstGeom>
          <a:noFill/>
        </p:spPr>
        <p:txBody>
          <a:bodyPr wrap="square" rtlCol="0">
            <a:spAutoFit/>
          </a:bodyPr>
          <a:lstStyle/>
          <a:p>
            <a:r>
              <a:rPr lang="en-US"/>
              <a:t>“Wilderness is not a luxury but a necessity of the human spirit, and as vital to our lives as water and good bread.”</a:t>
            </a:r>
            <a:br>
              <a:rPr lang="en-US"/>
            </a:br>
            <a:endParaRPr lang="en-US"/>
          </a:p>
          <a:p>
            <a:pPr algn="r"/>
            <a:r>
              <a:rPr lang="en-US"/>
              <a:t>― </a:t>
            </a:r>
            <a:r>
              <a:rPr lang="en-US" b="1"/>
              <a:t>Edward Abbey, Desert Solitaire</a:t>
            </a:r>
            <a:endParaRPr lang="en-US"/>
          </a:p>
        </p:txBody>
      </p:sp>
    </p:spTree>
    <p:extLst>
      <p:ext uri="{BB962C8B-B14F-4D97-AF65-F5344CB8AC3E}">
        <p14:creationId xmlns:p14="http://schemas.microsoft.com/office/powerpoint/2010/main" val="1951894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3E8FE-A3C0-D01E-EF83-8C7D9A9AF45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89E3532B-754A-9596-B91B-69A7B322A5F4}"/>
              </a:ext>
            </a:extLst>
          </p:cNvPr>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a:extLst>
              <a:ext uri="{FF2B5EF4-FFF2-40B4-BE49-F238E27FC236}">
                <a16:creationId xmlns:a16="http://schemas.microsoft.com/office/drawing/2014/main" id="{B0350BFB-ABAB-7916-C701-105C3B01DD68}"/>
              </a:ext>
            </a:extLst>
          </p:cNvPr>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a:extLst>
              <a:ext uri="{FF2B5EF4-FFF2-40B4-BE49-F238E27FC236}">
                <a16:creationId xmlns:a16="http://schemas.microsoft.com/office/drawing/2014/main" id="{231BE8D0-D038-07F7-2E54-9976C4498B74}"/>
              </a:ext>
            </a:extLst>
          </p:cNvPr>
          <p:cNvPicPr>
            <a:picLocks noChangeAspect="1"/>
          </p:cNvPicPr>
          <p:nvPr/>
        </p:nvPicPr>
        <p:blipFill>
          <a:blip r:embed="rId4"/>
          <a:srcRect l="-4" r="-4"/>
          <a:stretch/>
        </p:blipFill>
        <p:spPr>
          <a:xfrm>
            <a:off x="155671" y="914400"/>
            <a:ext cx="7429500" cy="1076249"/>
          </a:xfrm>
          <a:prstGeom prst="rect">
            <a:avLst/>
          </a:prstGeom>
        </p:spPr>
      </p:pic>
      <p:pic>
        <p:nvPicPr>
          <p:cNvPr id="5" name="Image 3" descr="preencoded.png">
            <a:extLst>
              <a:ext uri="{FF2B5EF4-FFF2-40B4-BE49-F238E27FC236}">
                <a16:creationId xmlns:a16="http://schemas.microsoft.com/office/drawing/2014/main" id="{2C569E15-39F3-5623-B200-379BF7DA4BFD}"/>
              </a:ext>
            </a:extLst>
          </p:cNvPr>
          <p:cNvPicPr>
            <a:picLocks noChangeAspect="1"/>
          </p:cNvPicPr>
          <p:nvPr/>
        </p:nvPicPr>
        <p:blipFill>
          <a:blip r:embed="rId5"/>
          <a:srcRect/>
          <a:stretch/>
        </p:blipFill>
        <p:spPr>
          <a:xfrm>
            <a:off x="355010" y="1185977"/>
            <a:ext cx="533095" cy="533095"/>
          </a:xfrm>
          <a:prstGeom prst="rect">
            <a:avLst/>
          </a:prstGeom>
        </p:spPr>
      </p:pic>
      <p:pic>
        <p:nvPicPr>
          <p:cNvPr id="6" name="Image 4" descr="preencoded.png">
            <a:extLst>
              <a:ext uri="{FF2B5EF4-FFF2-40B4-BE49-F238E27FC236}">
                <a16:creationId xmlns:a16="http://schemas.microsoft.com/office/drawing/2014/main" id="{ED6CFFBB-2998-1C5F-BD9D-0A2D168B9BF3}"/>
              </a:ext>
            </a:extLst>
          </p:cNvPr>
          <p:cNvPicPr>
            <a:picLocks noChangeAspect="1"/>
          </p:cNvPicPr>
          <p:nvPr/>
        </p:nvPicPr>
        <p:blipFill>
          <a:blip r:embed="rId6"/>
          <a:srcRect t="-20192" b="-20192"/>
          <a:stretch/>
        </p:blipFill>
        <p:spPr>
          <a:xfrm>
            <a:off x="526917" y="1319479"/>
            <a:ext cx="190195" cy="267005"/>
          </a:xfrm>
          <a:prstGeom prst="rect">
            <a:avLst/>
          </a:prstGeom>
        </p:spPr>
      </p:pic>
      <p:sp>
        <p:nvSpPr>
          <p:cNvPr id="7" name="Text 0">
            <a:extLst>
              <a:ext uri="{FF2B5EF4-FFF2-40B4-BE49-F238E27FC236}">
                <a16:creationId xmlns:a16="http://schemas.microsoft.com/office/drawing/2014/main" id="{6A41D22F-6C0B-BA81-6183-CDCDB42F1FC4}"/>
              </a:ext>
            </a:extLst>
          </p:cNvPr>
          <p:cNvSpPr txBox="1"/>
          <p:nvPr/>
        </p:nvSpPr>
        <p:spPr>
          <a:xfrm>
            <a:off x="1117620" y="1114654"/>
            <a:ext cx="6268212" cy="267005"/>
          </a:xfrm>
          <a:prstGeom prst="rect">
            <a:avLst/>
          </a:prstGeom>
          <a:noFill/>
          <a:ln/>
        </p:spPr>
        <p:txBody>
          <a:bodyPr wrap="square" lIns="0" tIns="0" rIns="0" bIns="0" rtlCol="0" anchor="ctr"/>
          <a:lstStyle/>
          <a:p>
            <a:pPr marL="0" indent="0" algn="l">
              <a:buNone/>
            </a:pPr>
            <a:r>
              <a:rPr lang="en-US" sz="1500" b="1">
                <a:solidFill>
                  <a:srgbClr val="1F2937"/>
                </a:solidFill>
                <a:latin typeface="Montserrat" pitchFamily="34" charset="0"/>
                <a:ea typeface="Montserrat" pitchFamily="34" charset="-122"/>
                <a:cs typeface="Montserrat" pitchFamily="34" charset="-120"/>
              </a:rPr>
              <a:t>Permanent Agricultural Protection</a:t>
            </a:r>
            <a:endParaRPr lang="en-US" sz="1500"/>
          </a:p>
        </p:txBody>
      </p:sp>
      <p:sp>
        <p:nvSpPr>
          <p:cNvPr id="8" name="Text 1">
            <a:extLst>
              <a:ext uri="{FF2B5EF4-FFF2-40B4-BE49-F238E27FC236}">
                <a16:creationId xmlns:a16="http://schemas.microsoft.com/office/drawing/2014/main" id="{DFE766B0-EA09-3EEC-ABCB-73FEB16A0964}"/>
              </a:ext>
            </a:extLst>
          </p:cNvPr>
          <p:cNvSpPr txBox="1"/>
          <p:nvPr/>
        </p:nvSpPr>
        <p:spPr>
          <a:xfrm>
            <a:off x="1117620" y="1419149"/>
            <a:ext cx="6268212" cy="372161"/>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 Selling development rights on </a:t>
            </a:r>
            <a:r>
              <a:rPr lang="en-US" sz="900" b="1">
                <a:solidFill>
                  <a:srgbClr val="2D4A3E"/>
                </a:solidFill>
                <a:latin typeface="Montserrat" pitchFamily="34" charset="0"/>
                <a:ea typeface="Montserrat" pitchFamily="34" charset="-122"/>
                <a:cs typeface="Montserrat" pitchFamily="34" charset="-120"/>
              </a:rPr>
              <a:t>25-30 acres</a:t>
            </a:r>
            <a:r>
              <a:rPr lang="en-US" sz="900">
                <a:solidFill>
                  <a:srgbClr val="4B5563"/>
                </a:solidFill>
                <a:latin typeface="Montserrat" pitchFamily="34" charset="0"/>
                <a:ea typeface="Montserrat" pitchFamily="34" charset="-122"/>
                <a:cs typeface="Montserrat" pitchFamily="34" charset="-120"/>
              </a:rPr>
              <a:t> while retaining ownership, providing upfront liquidity and permanent farmland protection. </a:t>
            </a:r>
            <a:endParaRPr lang="en-US" sz="900"/>
          </a:p>
        </p:txBody>
      </p:sp>
      <p:pic>
        <p:nvPicPr>
          <p:cNvPr id="9" name="Image 5" descr="preencoded.png">
            <a:extLst>
              <a:ext uri="{FF2B5EF4-FFF2-40B4-BE49-F238E27FC236}">
                <a16:creationId xmlns:a16="http://schemas.microsoft.com/office/drawing/2014/main" id="{17EB04D1-6BA1-0932-09C7-496FD8B5B79E}"/>
              </a:ext>
            </a:extLst>
          </p:cNvPr>
          <p:cNvPicPr>
            <a:picLocks noChangeAspect="1"/>
          </p:cNvPicPr>
          <p:nvPr/>
        </p:nvPicPr>
        <p:blipFill>
          <a:blip r:embed="rId7"/>
          <a:srcRect t="-9" b="-9"/>
          <a:stretch/>
        </p:blipFill>
        <p:spPr>
          <a:xfrm>
            <a:off x="135331" y="2099463"/>
            <a:ext cx="3619195" cy="3163824"/>
          </a:xfrm>
          <a:prstGeom prst="rect">
            <a:avLst/>
          </a:prstGeom>
        </p:spPr>
      </p:pic>
      <p:sp>
        <p:nvSpPr>
          <p:cNvPr id="10" name="Shape 2">
            <a:extLst>
              <a:ext uri="{FF2B5EF4-FFF2-40B4-BE49-F238E27FC236}">
                <a16:creationId xmlns:a16="http://schemas.microsoft.com/office/drawing/2014/main" id="{82DA0966-DF16-E76B-E729-BB93AA8A2FD1}"/>
              </a:ext>
            </a:extLst>
          </p:cNvPr>
          <p:cNvSpPr/>
          <p:nvPr/>
        </p:nvSpPr>
        <p:spPr>
          <a:xfrm>
            <a:off x="355010" y="2299716"/>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a:extLst>
              <a:ext uri="{FF2B5EF4-FFF2-40B4-BE49-F238E27FC236}">
                <a16:creationId xmlns:a16="http://schemas.microsoft.com/office/drawing/2014/main" id="{F0274F34-8427-4485-4536-12C10F221F57}"/>
              </a:ext>
            </a:extLst>
          </p:cNvPr>
          <p:cNvPicPr>
            <a:picLocks noChangeAspect="1"/>
          </p:cNvPicPr>
          <p:nvPr/>
        </p:nvPicPr>
        <p:blipFill>
          <a:blip r:embed="rId8"/>
          <a:srcRect t="-100" b="-100"/>
          <a:stretch/>
        </p:blipFill>
        <p:spPr>
          <a:xfrm>
            <a:off x="488512" y="2414016"/>
            <a:ext cx="114300" cy="152705"/>
          </a:xfrm>
          <a:prstGeom prst="rect">
            <a:avLst/>
          </a:prstGeom>
        </p:spPr>
      </p:pic>
      <p:sp>
        <p:nvSpPr>
          <p:cNvPr id="12" name="Text 3">
            <a:extLst>
              <a:ext uri="{FF2B5EF4-FFF2-40B4-BE49-F238E27FC236}">
                <a16:creationId xmlns:a16="http://schemas.microsoft.com/office/drawing/2014/main" id="{8F3F06BB-6A5E-2625-900A-978F7B3AB4E1}"/>
              </a:ext>
            </a:extLst>
          </p:cNvPr>
          <p:cNvSpPr txBox="1"/>
          <p:nvPr/>
        </p:nvSpPr>
        <p:spPr>
          <a:xfrm>
            <a:off x="850615" y="2376525"/>
            <a:ext cx="1581912"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PDR/ACEP Program</a:t>
            </a:r>
            <a:endParaRPr lang="en-US" sz="1200"/>
          </a:p>
        </p:txBody>
      </p:sp>
      <p:sp>
        <p:nvSpPr>
          <p:cNvPr id="13" name="Shape 4">
            <a:extLst>
              <a:ext uri="{FF2B5EF4-FFF2-40B4-BE49-F238E27FC236}">
                <a16:creationId xmlns:a16="http://schemas.microsoft.com/office/drawing/2014/main" id="{0462C8AE-29EB-0594-15FE-65A16D8E3EC9}"/>
              </a:ext>
            </a:extLst>
          </p:cNvPr>
          <p:cNvSpPr/>
          <p:nvPr/>
        </p:nvSpPr>
        <p:spPr>
          <a:xfrm>
            <a:off x="355010" y="2833725"/>
            <a:ext cx="3219602" cy="638251"/>
          </a:xfrm>
          <a:prstGeom prst="roundRect">
            <a:avLst>
              <a:gd name="adj" fmla="val 34213"/>
            </a:avLst>
          </a:prstGeom>
          <a:solidFill>
            <a:srgbClr val="FFFFFF">
              <a:alpha val="95000"/>
            </a:srgbClr>
          </a:solidFill>
          <a:ln w="12700">
            <a:solidFill>
              <a:srgbClr val="4A7C59">
                <a:alpha val="15000"/>
              </a:srgbClr>
            </a:solidFill>
            <a:prstDash val="solid"/>
          </a:ln>
        </p:spPr>
        <p:txBody>
          <a:bodyPr/>
          <a:lstStyle/>
          <a:p>
            <a:endParaRPr lang="en-US"/>
          </a:p>
        </p:txBody>
      </p:sp>
      <p:sp>
        <p:nvSpPr>
          <p:cNvPr id="14" name="Shape 5">
            <a:extLst>
              <a:ext uri="{FF2B5EF4-FFF2-40B4-BE49-F238E27FC236}">
                <a16:creationId xmlns:a16="http://schemas.microsoft.com/office/drawing/2014/main" id="{7224733F-01D9-C400-9CCF-C00736605FFA}"/>
              </a:ext>
            </a:extLst>
          </p:cNvPr>
          <p:cNvSpPr/>
          <p:nvPr/>
        </p:nvSpPr>
        <p:spPr>
          <a:xfrm>
            <a:off x="479368" y="2957169"/>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5" name="Image 7" descr="preencoded.png">
            <a:extLst>
              <a:ext uri="{FF2B5EF4-FFF2-40B4-BE49-F238E27FC236}">
                <a16:creationId xmlns:a16="http://schemas.microsoft.com/office/drawing/2014/main" id="{8E89A369-8E7D-987E-92F5-D072D3D91720}"/>
              </a:ext>
            </a:extLst>
          </p:cNvPr>
          <p:cNvPicPr>
            <a:picLocks noChangeAspect="1"/>
          </p:cNvPicPr>
          <p:nvPr/>
        </p:nvPicPr>
        <p:blipFill>
          <a:blip r:embed="rId9"/>
          <a:srcRect t="-12877" b="-12877"/>
          <a:stretch/>
        </p:blipFill>
        <p:spPr>
          <a:xfrm>
            <a:off x="593668" y="3033064"/>
            <a:ext cx="75895" cy="152705"/>
          </a:xfrm>
          <a:prstGeom prst="rect">
            <a:avLst/>
          </a:prstGeom>
        </p:spPr>
      </p:pic>
      <p:sp>
        <p:nvSpPr>
          <p:cNvPr id="16" name="Text 6">
            <a:extLst>
              <a:ext uri="{FF2B5EF4-FFF2-40B4-BE49-F238E27FC236}">
                <a16:creationId xmlns:a16="http://schemas.microsoft.com/office/drawing/2014/main" id="{7250F00C-B5B0-86A6-E622-625697989875}"/>
              </a:ext>
            </a:extLst>
          </p:cNvPr>
          <p:cNvSpPr txBox="1"/>
          <p:nvPr/>
        </p:nvSpPr>
        <p:spPr>
          <a:xfrm>
            <a:off x="898164" y="2957169"/>
            <a:ext cx="2553005"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Development Rights Sale</a:t>
            </a:r>
            <a:endParaRPr lang="en-US" sz="900"/>
          </a:p>
        </p:txBody>
      </p:sp>
      <p:sp>
        <p:nvSpPr>
          <p:cNvPr id="17" name="Text 7">
            <a:extLst>
              <a:ext uri="{FF2B5EF4-FFF2-40B4-BE49-F238E27FC236}">
                <a16:creationId xmlns:a16="http://schemas.microsoft.com/office/drawing/2014/main" id="{5372F132-14E9-7F3C-E521-0DF988FCE99F}"/>
              </a:ext>
            </a:extLst>
          </p:cNvPr>
          <p:cNvSpPr txBox="1"/>
          <p:nvPr/>
        </p:nvSpPr>
        <p:spPr>
          <a:xfrm>
            <a:off x="898164" y="3109874"/>
            <a:ext cx="2553005" cy="2386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Sell development rights on 25-30 acres; retain ownership and agricultural use</a:t>
            </a:r>
            <a:endParaRPr lang="en-US" sz="800"/>
          </a:p>
        </p:txBody>
      </p:sp>
      <p:sp>
        <p:nvSpPr>
          <p:cNvPr id="18" name="Shape 8">
            <a:extLst>
              <a:ext uri="{FF2B5EF4-FFF2-40B4-BE49-F238E27FC236}">
                <a16:creationId xmlns:a16="http://schemas.microsoft.com/office/drawing/2014/main" id="{DC928C40-8059-A5B0-C5C5-EA268073EBB1}"/>
              </a:ext>
            </a:extLst>
          </p:cNvPr>
          <p:cNvSpPr/>
          <p:nvPr/>
        </p:nvSpPr>
        <p:spPr>
          <a:xfrm>
            <a:off x="355010" y="3585362"/>
            <a:ext cx="3219602" cy="638251"/>
          </a:xfrm>
          <a:prstGeom prst="roundRect">
            <a:avLst>
              <a:gd name="adj" fmla="val 34213"/>
            </a:avLst>
          </a:prstGeom>
          <a:solidFill>
            <a:srgbClr val="FFFFFF">
              <a:alpha val="95000"/>
            </a:srgbClr>
          </a:solidFill>
          <a:ln w="12700">
            <a:solidFill>
              <a:srgbClr val="4A7C59">
                <a:alpha val="15000"/>
              </a:srgbClr>
            </a:solidFill>
            <a:prstDash val="solid"/>
          </a:ln>
        </p:spPr>
        <p:txBody>
          <a:bodyPr/>
          <a:lstStyle/>
          <a:p>
            <a:endParaRPr lang="en-US"/>
          </a:p>
        </p:txBody>
      </p:sp>
      <p:sp>
        <p:nvSpPr>
          <p:cNvPr id="19" name="Shape 9">
            <a:extLst>
              <a:ext uri="{FF2B5EF4-FFF2-40B4-BE49-F238E27FC236}">
                <a16:creationId xmlns:a16="http://schemas.microsoft.com/office/drawing/2014/main" id="{6E8D1379-95C7-F468-14A2-6C78EEDBF2E7}"/>
              </a:ext>
            </a:extLst>
          </p:cNvPr>
          <p:cNvSpPr/>
          <p:nvPr/>
        </p:nvSpPr>
        <p:spPr>
          <a:xfrm>
            <a:off x="479368" y="3709720"/>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0" name="Image 8" descr="preencoded.png">
            <a:extLst>
              <a:ext uri="{FF2B5EF4-FFF2-40B4-BE49-F238E27FC236}">
                <a16:creationId xmlns:a16="http://schemas.microsoft.com/office/drawing/2014/main" id="{00126BD1-9BC9-0F4E-C2B0-12826B0C046A}"/>
              </a:ext>
            </a:extLst>
          </p:cNvPr>
          <p:cNvPicPr>
            <a:picLocks noChangeAspect="1"/>
          </p:cNvPicPr>
          <p:nvPr/>
        </p:nvPicPr>
        <p:blipFill>
          <a:blip r:embed="rId10"/>
          <a:srcRect t="-14341" b="-14341"/>
          <a:stretch/>
        </p:blipFill>
        <p:spPr>
          <a:xfrm>
            <a:off x="565322" y="3785616"/>
            <a:ext cx="133502" cy="152705"/>
          </a:xfrm>
          <a:prstGeom prst="rect">
            <a:avLst/>
          </a:prstGeom>
        </p:spPr>
      </p:pic>
      <p:sp>
        <p:nvSpPr>
          <p:cNvPr id="21" name="Text 10">
            <a:extLst>
              <a:ext uri="{FF2B5EF4-FFF2-40B4-BE49-F238E27FC236}">
                <a16:creationId xmlns:a16="http://schemas.microsoft.com/office/drawing/2014/main" id="{E10D9D61-BB72-2271-C754-9079DD28311F}"/>
              </a:ext>
            </a:extLst>
          </p:cNvPr>
          <p:cNvSpPr txBox="1"/>
          <p:nvPr/>
        </p:nvSpPr>
        <p:spPr>
          <a:xfrm>
            <a:off x="898164" y="3709720"/>
            <a:ext cx="2553005"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Typical NW Michigan Value</a:t>
            </a:r>
            <a:endParaRPr lang="en-US" sz="900"/>
          </a:p>
        </p:txBody>
      </p:sp>
      <p:sp>
        <p:nvSpPr>
          <p:cNvPr id="22" name="Text 11">
            <a:extLst>
              <a:ext uri="{FF2B5EF4-FFF2-40B4-BE49-F238E27FC236}">
                <a16:creationId xmlns:a16="http://schemas.microsoft.com/office/drawing/2014/main" id="{741DDF3E-96DF-0678-6267-4EACF4E1E9DE}"/>
              </a:ext>
            </a:extLst>
          </p:cNvPr>
          <p:cNvSpPr txBox="1"/>
          <p:nvPr/>
        </p:nvSpPr>
        <p:spPr>
          <a:xfrm>
            <a:off x="898164" y="3862425"/>
            <a:ext cx="2553005" cy="2386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$3,000-$8,000 per acre </a:t>
            </a:r>
            <a:br>
              <a:rPr lang="en-US" sz="800">
                <a:solidFill>
                  <a:srgbClr val="4B5563"/>
                </a:solidFill>
                <a:latin typeface="Montserrat" pitchFamily="34" charset="0"/>
                <a:ea typeface="Montserrat" pitchFamily="34" charset="-122"/>
                <a:cs typeface="Montserrat" pitchFamily="34" charset="-120"/>
              </a:rPr>
            </a:br>
            <a:r>
              <a:rPr lang="en-US" sz="800">
                <a:solidFill>
                  <a:srgbClr val="4B5563"/>
                </a:solidFill>
                <a:latin typeface="Montserrat" pitchFamily="34" charset="0"/>
                <a:ea typeface="Montserrat" pitchFamily="34" charset="-122"/>
                <a:cs typeface="Montserrat" pitchFamily="34" charset="-120"/>
              </a:rPr>
              <a:t>(varies by location and quality)</a:t>
            </a:r>
            <a:endParaRPr lang="en-US" sz="800"/>
          </a:p>
        </p:txBody>
      </p:sp>
      <p:sp>
        <p:nvSpPr>
          <p:cNvPr id="23" name="Shape 12">
            <a:extLst>
              <a:ext uri="{FF2B5EF4-FFF2-40B4-BE49-F238E27FC236}">
                <a16:creationId xmlns:a16="http://schemas.microsoft.com/office/drawing/2014/main" id="{890710F3-4B5E-4BD6-0555-8FCB7DBCA87C}"/>
              </a:ext>
            </a:extLst>
          </p:cNvPr>
          <p:cNvSpPr/>
          <p:nvPr/>
        </p:nvSpPr>
        <p:spPr>
          <a:xfrm>
            <a:off x="355010" y="4337913"/>
            <a:ext cx="3219602" cy="552298"/>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24" name="Shape 13">
            <a:extLst>
              <a:ext uri="{FF2B5EF4-FFF2-40B4-BE49-F238E27FC236}">
                <a16:creationId xmlns:a16="http://schemas.microsoft.com/office/drawing/2014/main" id="{E647CA37-5A90-65CA-E34E-0EC44F5BB00A}"/>
              </a:ext>
            </a:extLst>
          </p:cNvPr>
          <p:cNvSpPr/>
          <p:nvPr/>
        </p:nvSpPr>
        <p:spPr>
          <a:xfrm>
            <a:off x="479368" y="4462272"/>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5" name="Image 9" descr="preencoded.png">
            <a:extLst>
              <a:ext uri="{FF2B5EF4-FFF2-40B4-BE49-F238E27FC236}">
                <a16:creationId xmlns:a16="http://schemas.microsoft.com/office/drawing/2014/main" id="{E3BF76C4-729D-BCA2-CF36-E0E8FB83E396}"/>
              </a:ext>
            </a:extLst>
          </p:cNvPr>
          <p:cNvPicPr>
            <a:picLocks noChangeAspect="1"/>
          </p:cNvPicPr>
          <p:nvPr/>
        </p:nvPicPr>
        <p:blipFill>
          <a:blip r:embed="rId11"/>
          <a:srcRect t="-16622" b="-16622"/>
          <a:stretch/>
        </p:blipFill>
        <p:spPr>
          <a:xfrm>
            <a:off x="589096" y="4538167"/>
            <a:ext cx="85954" cy="152705"/>
          </a:xfrm>
          <a:prstGeom prst="rect">
            <a:avLst/>
          </a:prstGeom>
        </p:spPr>
      </p:pic>
      <p:sp>
        <p:nvSpPr>
          <p:cNvPr id="26" name="Text 14">
            <a:extLst>
              <a:ext uri="{FF2B5EF4-FFF2-40B4-BE49-F238E27FC236}">
                <a16:creationId xmlns:a16="http://schemas.microsoft.com/office/drawing/2014/main" id="{DFB68C9F-883F-E5B2-38A4-D4F9C26A46EB}"/>
              </a:ext>
            </a:extLst>
          </p:cNvPr>
          <p:cNvSpPr txBox="1"/>
          <p:nvPr/>
        </p:nvSpPr>
        <p:spPr>
          <a:xfrm>
            <a:off x="898164" y="4462272"/>
            <a:ext cx="1438351"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Estimated Capital</a:t>
            </a:r>
            <a:endParaRPr lang="en-US" sz="900"/>
          </a:p>
        </p:txBody>
      </p:sp>
      <p:sp>
        <p:nvSpPr>
          <p:cNvPr id="27" name="Text 15">
            <a:extLst>
              <a:ext uri="{FF2B5EF4-FFF2-40B4-BE49-F238E27FC236}">
                <a16:creationId xmlns:a16="http://schemas.microsoft.com/office/drawing/2014/main" id="{735344FF-66BF-B556-4290-FBC5B225FFEF}"/>
              </a:ext>
            </a:extLst>
          </p:cNvPr>
          <p:cNvSpPr txBox="1"/>
          <p:nvPr/>
        </p:nvSpPr>
        <p:spPr>
          <a:xfrm>
            <a:off x="898164" y="4614062"/>
            <a:ext cx="1711757" cy="1243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30 acres @ $5,000 = ~$150,000</a:t>
            </a:r>
            <a:endParaRPr lang="en-US" sz="800"/>
          </a:p>
        </p:txBody>
      </p:sp>
      <p:pic>
        <p:nvPicPr>
          <p:cNvPr id="28" name="Image 10" descr="preencoded.png">
            <a:extLst>
              <a:ext uri="{FF2B5EF4-FFF2-40B4-BE49-F238E27FC236}">
                <a16:creationId xmlns:a16="http://schemas.microsoft.com/office/drawing/2014/main" id="{5D546D24-7D93-866B-CEE9-6E0953007B1F}"/>
              </a:ext>
            </a:extLst>
          </p:cNvPr>
          <p:cNvPicPr>
            <a:picLocks noChangeAspect="1"/>
          </p:cNvPicPr>
          <p:nvPr/>
        </p:nvPicPr>
        <p:blipFill>
          <a:blip r:embed="rId7"/>
          <a:srcRect t="-9" b="-9"/>
          <a:stretch/>
        </p:blipFill>
        <p:spPr>
          <a:xfrm>
            <a:off x="3944721" y="2099463"/>
            <a:ext cx="3619195" cy="3163824"/>
          </a:xfrm>
          <a:prstGeom prst="rect">
            <a:avLst/>
          </a:prstGeom>
        </p:spPr>
      </p:pic>
      <p:sp>
        <p:nvSpPr>
          <p:cNvPr id="29" name="Shape 16">
            <a:extLst>
              <a:ext uri="{FF2B5EF4-FFF2-40B4-BE49-F238E27FC236}">
                <a16:creationId xmlns:a16="http://schemas.microsoft.com/office/drawing/2014/main" id="{FEC12AD3-F9A3-3837-AB59-C18ABB340223}"/>
              </a:ext>
            </a:extLst>
          </p:cNvPr>
          <p:cNvSpPr/>
          <p:nvPr/>
        </p:nvSpPr>
        <p:spPr>
          <a:xfrm>
            <a:off x="4165315" y="2299716"/>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30" name="Image 11" descr="preencoded.png">
            <a:extLst>
              <a:ext uri="{FF2B5EF4-FFF2-40B4-BE49-F238E27FC236}">
                <a16:creationId xmlns:a16="http://schemas.microsoft.com/office/drawing/2014/main" id="{651E57E4-E70D-0737-8952-38951E0ACF6A}"/>
              </a:ext>
            </a:extLst>
          </p:cNvPr>
          <p:cNvPicPr>
            <a:picLocks noChangeAspect="1"/>
          </p:cNvPicPr>
          <p:nvPr/>
        </p:nvPicPr>
        <p:blipFill>
          <a:blip r:embed="rId12"/>
          <a:srcRect/>
          <a:stretch/>
        </p:blipFill>
        <p:spPr>
          <a:xfrm>
            <a:off x="4279615" y="2414016"/>
            <a:ext cx="152705" cy="152705"/>
          </a:xfrm>
          <a:prstGeom prst="rect">
            <a:avLst/>
          </a:prstGeom>
        </p:spPr>
      </p:pic>
      <p:sp>
        <p:nvSpPr>
          <p:cNvPr id="31" name="Text 17">
            <a:extLst>
              <a:ext uri="{FF2B5EF4-FFF2-40B4-BE49-F238E27FC236}">
                <a16:creationId xmlns:a16="http://schemas.microsoft.com/office/drawing/2014/main" id="{6FA8322E-F28D-105A-20D9-1D73F4BA8DE4}"/>
              </a:ext>
            </a:extLst>
          </p:cNvPr>
          <p:cNvSpPr txBox="1"/>
          <p:nvPr/>
        </p:nvSpPr>
        <p:spPr>
          <a:xfrm>
            <a:off x="4660920" y="2376525"/>
            <a:ext cx="1078992"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Key Impacts</a:t>
            </a:r>
            <a:endParaRPr lang="en-US" sz="1200"/>
          </a:p>
        </p:txBody>
      </p:sp>
      <p:sp>
        <p:nvSpPr>
          <p:cNvPr id="32" name="Shape 18">
            <a:extLst>
              <a:ext uri="{FF2B5EF4-FFF2-40B4-BE49-F238E27FC236}">
                <a16:creationId xmlns:a16="http://schemas.microsoft.com/office/drawing/2014/main" id="{7C1D2F89-35E0-3E67-F352-9F855FB459FF}"/>
              </a:ext>
            </a:extLst>
          </p:cNvPr>
          <p:cNvSpPr/>
          <p:nvPr/>
        </p:nvSpPr>
        <p:spPr>
          <a:xfrm>
            <a:off x="4165315" y="3176625"/>
            <a:ext cx="3219602" cy="9144"/>
          </a:xfrm>
          <a:prstGeom prst="rect">
            <a:avLst/>
          </a:prstGeom>
          <a:solidFill>
            <a:srgbClr val="F3F4F6"/>
          </a:solidFill>
          <a:ln w="12700">
            <a:solidFill>
              <a:srgbClr val="F3F4F6">
                <a:alpha val="0"/>
              </a:srgbClr>
            </a:solidFill>
            <a:prstDash val="solid"/>
          </a:ln>
        </p:spPr>
        <p:txBody>
          <a:bodyPr/>
          <a:lstStyle/>
          <a:p>
            <a:endParaRPr lang="en-US"/>
          </a:p>
        </p:txBody>
      </p:sp>
      <p:sp>
        <p:nvSpPr>
          <p:cNvPr id="33" name="Shape 19">
            <a:extLst>
              <a:ext uri="{FF2B5EF4-FFF2-40B4-BE49-F238E27FC236}">
                <a16:creationId xmlns:a16="http://schemas.microsoft.com/office/drawing/2014/main" id="{17E97B12-F1DE-91C5-02E4-94534F60DF8E}"/>
              </a:ext>
            </a:extLst>
          </p:cNvPr>
          <p:cNvSpPr/>
          <p:nvPr/>
        </p:nvSpPr>
        <p:spPr>
          <a:xfrm>
            <a:off x="4165315" y="2957169"/>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34" name="Text 20">
            <a:extLst>
              <a:ext uri="{FF2B5EF4-FFF2-40B4-BE49-F238E27FC236}">
                <a16:creationId xmlns:a16="http://schemas.microsoft.com/office/drawing/2014/main" id="{7A5E609E-CE57-3F74-F73A-28445A8D30F4}"/>
              </a:ext>
            </a:extLst>
          </p:cNvPr>
          <p:cNvSpPr txBox="1"/>
          <p:nvPr/>
        </p:nvSpPr>
        <p:spPr>
          <a:xfrm>
            <a:off x="4337222" y="2909620"/>
            <a:ext cx="1530706"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Upfront Liquidity</a:t>
            </a:r>
            <a:endParaRPr lang="en-US" sz="1000"/>
          </a:p>
        </p:txBody>
      </p:sp>
      <p:sp>
        <p:nvSpPr>
          <p:cNvPr id="35" name="Text 21">
            <a:extLst>
              <a:ext uri="{FF2B5EF4-FFF2-40B4-BE49-F238E27FC236}">
                <a16:creationId xmlns:a16="http://schemas.microsoft.com/office/drawing/2014/main" id="{B9F857F2-611A-014B-7BD7-7C2919A1D6C6}"/>
              </a:ext>
            </a:extLst>
          </p:cNvPr>
          <p:cNvSpPr txBox="1"/>
          <p:nvPr/>
        </p:nvSpPr>
        <p:spPr>
          <a:xfrm>
            <a:off x="6912172" y="2909620"/>
            <a:ext cx="567842" cy="191110"/>
          </a:xfrm>
          <a:prstGeom prst="rect">
            <a:avLst/>
          </a:prstGeom>
          <a:noFill/>
          <a:ln/>
        </p:spPr>
        <p:txBody>
          <a:bodyPr wrap="square" lIns="0" tIns="0" rIns="0" bIns="0" rtlCol="0" anchor="ctr"/>
          <a:lstStyle/>
          <a:p>
            <a:pPr marL="0" indent="0" algn="l">
              <a:buNone/>
            </a:pPr>
            <a:r>
              <a:rPr lang="en-US" sz="1000" b="1">
                <a:solidFill>
                  <a:srgbClr val="16A34A"/>
                </a:solidFill>
                <a:latin typeface="Montserrat" pitchFamily="34" charset="0"/>
                <a:ea typeface="Montserrat" pitchFamily="34" charset="-122"/>
                <a:cs typeface="Montserrat" pitchFamily="34" charset="-120"/>
              </a:rPr>
              <a:t>$150K+</a:t>
            </a:r>
            <a:endParaRPr lang="en-US" sz="1000"/>
          </a:p>
        </p:txBody>
      </p:sp>
      <p:sp>
        <p:nvSpPr>
          <p:cNvPr id="36" name="Shape 22">
            <a:extLst>
              <a:ext uri="{FF2B5EF4-FFF2-40B4-BE49-F238E27FC236}">
                <a16:creationId xmlns:a16="http://schemas.microsoft.com/office/drawing/2014/main" id="{E32749B5-46FC-B446-48AE-222032E565EE}"/>
              </a:ext>
            </a:extLst>
          </p:cNvPr>
          <p:cNvSpPr/>
          <p:nvPr/>
        </p:nvSpPr>
        <p:spPr>
          <a:xfrm>
            <a:off x="4165315" y="3681374"/>
            <a:ext cx="3219602" cy="9144"/>
          </a:xfrm>
          <a:prstGeom prst="rect">
            <a:avLst/>
          </a:prstGeom>
          <a:solidFill>
            <a:srgbClr val="F3F4F6"/>
          </a:solidFill>
          <a:ln w="12700">
            <a:solidFill>
              <a:srgbClr val="F3F4F6">
                <a:alpha val="0"/>
              </a:srgbClr>
            </a:solidFill>
            <a:prstDash val="solid"/>
          </a:ln>
        </p:spPr>
        <p:txBody>
          <a:bodyPr/>
          <a:lstStyle/>
          <a:p>
            <a:endParaRPr lang="en-US"/>
          </a:p>
        </p:txBody>
      </p:sp>
      <p:sp>
        <p:nvSpPr>
          <p:cNvPr id="37" name="Shape 23">
            <a:extLst>
              <a:ext uri="{FF2B5EF4-FFF2-40B4-BE49-F238E27FC236}">
                <a16:creationId xmlns:a16="http://schemas.microsoft.com/office/drawing/2014/main" id="{5EC1ED2A-EB51-B24F-160D-4459E3AF2B4C}"/>
              </a:ext>
            </a:extLst>
          </p:cNvPr>
          <p:cNvSpPr/>
          <p:nvPr/>
        </p:nvSpPr>
        <p:spPr>
          <a:xfrm>
            <a:off x="4165315" y="3461918"/>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38" name="Text 24">
            <a:extLst>
              <a:ext uri="{FF2B5EF4-FFF2-40B4-BE49-F238E27FC236}">
                <a16:creationId xmlns:a16="http://schemas.microsoft.com/office/drawing/2014/main" id="{BD0B2A0A-37C1-6B9A-8124-EFB16F6EDC62}"/>
              </a:ext>
            </a:extLst>
          </p:cNvPr>
          <p:cNvSpPr txBox="1"/>
          <p:nvPr/>
        </p:nvSpPr>
        <p:spPr>
          <a:xfrm>
            <a:off x="4337222" y="3414369"/>
            <a:ext cx="1164946"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Estate Relief</a:t>
            </a:r>
            <a:endParaRPr lang="en-US" sz="1000"/>
          </a:p>
        </p:txBody>
      </p:sp>
      <p:sp>
        <p:nvSpPr>
          <p:cNvPr id="39" name="Text 25">
            <a:extLst>
              <a:ext uri="{FF2B5EF4-FFF2-40B4-BE49-F238E27FC236}">
                <a16:creationId xmlns:a16="http://schemas.microsoft.com/office/drawing/2014/main" id="{F9AEC95A-A54D-FDDF-6011-D5C1F276C70E}"/>
              </a:ext>
            </a:extLst>
          </p:cNvPr>
          <p:cNvSpPr txBox="1"/>
          <p:nvPr/>
        </p:nvSpPr>
        <p:spPr>
          <a:xfrm>
            <a:off x="6135847" y="3414369"/>
            <a:ext cx="1511503" cy="191110"/>
          </a:xfrm>
          <a:prstGeom prst="rect">
            <a:avLst/>
          </a:prstGeom>
          <a:noFill/>
          <a:ln/>
        </p:spPr>
        <p:txBody>
          <a:bodyPr wrap="square" lIns="0" tIns="0" rIns="0" bIns="0" rtlCol="0" anchor="ctr"/>
          <a:lstStyle/>
          <a:p>
            <a:pPr marL="0" indent="0" algn="l">
              <a:buNone/>
            </a:pPr>
            <a:r>
              <a:rPr lang="en-US" sz="1000" b="1">
                <a:solidFill>
                  <a:srgbClr val="2563EB"/>
                </a:solidFill>
                <a:latin typeface="Montserrat" pitchFamily="34" charset="0"/>
                <a:ea typeface="Montserrat" pitchFamily="34" charset="-122"/>
                <a:cs typeface="Montserrat" pitchFamily="34" charset="-120"/>
              </a:rPr>
              <a:t>Reduced Pressure</a:t>
            </a:r>
            <a:endParaRPr lang="en-US" sz="1000"/>
          </a:p>
        </p:txBody>
      </p:sp>
      <p:sp>
        <p:nvSpPr>
          <p:cNvPr id="40" name="Shape 26">
            <a:extLst>
              <a:ext uri="{FF2B5EF4-FFF2-40B4-BE49-F238E27FC236}">
                <a16:creationId xmlns:a16="http://schemas.microsoft.com/office/drawing/2014/main" id="{EDDCB0C3-308A-6905-B942-9AC7A0DB2FB3}"/>
              </a:ext>
            </a:extLst>
          </p:cNvPr>
          <p:cNvSpPr/>
          <p:nvPr/>
        </p:nvSpPr>
        <p:spPr>
          <a:xfrm>
            <a:off x="4165315" y="4186123"/>
            <a:ext cx="3219602"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1" name="Shape 27">
            <a:extLst>
              <a:ext uri="{FF2B5EF4-FFF2-40B4-BE49-F238E27FC236}">
                <a16:creationId xmlns:a16="http://schemas.microsoft.com/office/drawing/2014/main" id="{61919D01-364A-3390-1AC0-9A8DCDC7CAF7}"/>
              </a:ext>
            </a:extLst>
          </p:cNvPr>
          <p:cNvSpPr/>
          <p:nvPr/>
        </p:nvSpPr>
        <p:spPr>
          <a:xfrm>
            <a:off x="4165315" y="3966667"/>
            <a:ext cx="95098" cy="95098"/>
          </a:xfrm>
          <a:prstGeom prst="ellipse">
            <a:avLst/>
          </a:prstGeom>
          <a:solidFill>
            <a:srgbClr val="A855F7"/>
          </a:solidFill>
          <a:ln w="12700">
            <a:solidFill>
              <a:srgbClr val="FFFFFF">
                <a:alpha val="0"/>
              </a:srgbClr>
            </a:solidFill>
            <a:prstDash val="solid"/>
          </a:ln>
        </p:spPr>
        <p:txBody>
          <a:bodyPr/>
          <a:lstStyle/>
          <a:p>
            <a:endParaRPr lang="en-US"/>
          </a:p>
        </p:txBody>
      </p:sp>
      <p:sp>
        <p:nvSpPr>
          <p:cNvPr id="42" name="Text 28">
            <a:extLst>
              <a:ext uri="{FF2B5EF4-FFF2-40B4-BE49-F238E27FC236}">
                <a16:creationId xmlns:a16="http://schemas.microsoft.com/office/drawing/2014/main" id="{EF3A5633-F82B-C7A0-C642-933BDB3AA961}"/>
              </a:ext>
            </a:extLst>
          </p:cNvPr>
          <p:cNvSpPr txBox="1"/>
          <p:nvPr/>
        </p:nvSpPr>
        <p:spPr>
          <a:xfrm>
            <a:off x="4337222" y="3919118"/>
            <a:ext cx="1791310"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Permanent Protection</a:t>
            </a:r>
            <a:endParaRPr lang="en-US" sz="1000"/>
          </a:p>
        </p:txBody>
      </p:sp>
      <p:sp>
        <p:nvSpPr>
          <p:cNvPr id="43" name="Text 29">
            <a:extLst>
              <a:ext uri="{FF2B5EF4-FFF2-40B4-BE49-F238E27FC236}">
                <a16:creationId xmlns:a16="http://schemas.microsoft.com/office/drawing/2014/main" id="{0F6A223A-BC5B-4B28-82E8-1EFF9DC62191}"/>
              </a:ext>
            </a:extLst>
          </p:cNvPr>
          <p:cNvSpPr txBox="1"/>
          <p:nvPr/>
        </p:nvSpPr>
        <p:spPr>
          <a:xfrm>
            <a:off x="6323299" y="3919118"/>
            <a:ext cx="1317650" cy="191110"/>
          </a:xfrm>
          <a:prstGeom prst="rect">
            <a:avLst/>
          </a:prstGeom>
          <a:noFill/>
          <a:ln/>
        </p:spPr>
        <p:txBody>
          <a:bodyPr wrap="square" lIns="0" tIns="0" rIns="0" bIns="0" rtlCol="0" anchor="ctr"/>
          <a:lstStyle/>
          <a:p>
            <a:pPr marL="0" indent="0" algn="l">
              <a:buNone/>
            </a:pPr>
            <a:r>
              <a:rPr lang="en-US" sz="1000" b="1">
                <a:solidFill>
                  <a:srgbClr val="9333EA"/>
                </a:solidFill>
                <a:latin typeface="Montserrat" pitchFamily="34" charset="0"/>
                <a:ea typeface="Montserrat" pitchFamily="34" charset="-122"/>
                <a:cs typeface="Montserrat" pitchFamily="34" charset="-120"/>
              </a:rPr>
              <a:t>100% Protected</a:t>
            </a:r>
            <a:endParaRPr lang="en-US" sz="1000"/>
          </a:p>
        </p:txBody>
      </p:sp>
      <p:sp>
        <p:nvSpPr>
          <p:cNvPr id="44" name="Shape 30">
            <a:extLst>
              <a:ext uri="{FF2B5EF4-FFF2-40B4-BE49-F238E27FC236}">
                <a16:creationId xmlns:a16="http://schemas.microsoft.com/office/drawing/2014/main" id="{029DEC9F-15EB-0FDC-DB77-62D79AC1FE30}"/>
              </a:ext>
            </a:extLst>
          </p:cNvPr>
          <p:cNvSpPr/>
          <p:nvPr/>
        </p:nvSpPr>
        <p:spPr>
          <a:xfrm>
            <a:off x="4165315" y="4690872"/>
            <a:ext cx="3219602"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5" name="Shape 31">
            <a:extLst>
              <a:ext uri="{FF2B5EF4-FFF2-40B4-BE49-F238E27FC236}">
                <a16:creationId xmlns:a16="http://schemas.microsoft.com/office/drawing/2014/main" id="{364C2147-657A-4F89-C239-7F83F792C22F}"/>
              </a:ext>
            </a:extLst>
          </p:cNvPr>
          <p:cNvSpPr/>
          <p:nvPr/>
        </p:nvSpPr>
        <p:spPr>
          <a:xfrm>
            <a:off x="4165315" y="4471416"/>
            <a:ext cx="95098" cy="95098"/>
          </a:xfrm>
          <a:prstGeom prst="ellipse">
            <a:avLst/>
          </a:prstGeom>
          <a:solidFill>
            <a:srgbClr val="F97316"/>
          </a:solidFill>
          <a:ln w="12700">
            <a:solidFill>
              <a:srgbClr val="FFFFFF">
                <a:alpha val="0"/>
              </a:srgbClr>
            </a:solidFill>
            <a:prstDash val="solid"/>
          </a:ln>
        </p:spPr>
        <p:txBody>
          <a:bodyPr/>
          <a:lstStyle/>
          <a:p>
            <a:endParaRPr lang="en-US"/>
          </a:p>
        </p:txBody>
      </p:sp>
      <p:sp>
        <p:nvSpPr>
          <p:cNvPr id="46" name="Text 32">
            <a:extLst>
              <a:ext uri="{FF2B5EF4-FFF2-40B4-BE49-F238E27FC236}">
                <a16:creationId xmlns:a16="http://schemas.microsoft.com/office/drawing/2014/main" id="{ADB3A9AE-5DA3-1A16-48DE-FEB96F016388}"/>
              </a:ext>
            </a:extLst>
          </p:cNvPr>
          <p:cNvSpPr txBox="1"/>
          <p:nvPr/>
        </p:nvSpPr>
        <p:spPr>
          <a:xfrm>
            <a:off x="4337222" y="4423867"/>
            <a:ext cx="1703527"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Funding Eligibility</a:t>
            </a:r>
            <a:endParaRPr lang="en-US" sz="1000"/>
          </a:p>
        </p:txBody>
      </p:sp>
      <p:sp>
        <p:nvSpPr>
          <p:cNvPr id="47" name="Text 33">
            <a:extLst>
              <a:ext uri="{FF2B5EF4-FFF2-40B4-BE49-F238E27FC236}">
                <a16:creationId xmlns:a16="http://schemas.microsoft.com/office/drawing/2014/main" id="{006DAC8A-CFA1-9048-F712-7DD9C55054FD}"/>
              </a:ext>
            </a:extLst>
          </p:cNvPr>
          <p:cNvSpPr txBox="1"/>
          <p:nvPr/>
        </p:nvSpPr>
        <p:spPr>
          <a:xfrm>
            <a:off x="6179738" y="4423867"/>
            <a:ext cx="1421892" cy="191110"/>
          </a:xfrm>
          <a:prstGeom prst="rect">
            <a:avLst/>
          </a:prstGeom>
          <a:noFill/>
          <a:ln/>
        </p:spPr>
        <p:txBody>
          <a:bodyPr wrap="square" lIns="0" tIns="0" rIns="0" bIns="0" rtlCol="0" anchor="ctr"/>
          <a:lstStyle/>
          <a:p>
            <a:pPr marL="0" indent="0" algn="l">
              <a:buNone/>
            </a:pPr>
            <a:r>
              <a:rPr lang="en-US" sz="1000" b="1">
                <a:solidFill>
                  <a:srgbClr val="EA580C"/>
                </a:solidFill>
                <a:latin typeface="Montserrat" pitchFamily="34" charset="0"/>
                <a:ea typeface="Montserrat" pitchFamily="34" charset="-122"/>
                <a:cs typeface="Montserrat" pitchFamily="34" charset="-120"/>
              </a:rPr>
              <a:t>Enhanced Access</a:t>
            </a:r>
            <a:endParaRPr lang="en-US" sz="1000"/>
          </a:p>
        </p:txBody>
      </p:sp>
      <p:sp>
        <p:nvSpPr>
          <p:cNvPr id="48" name="Shape 34">
            <a:extLst>
              <a:ext uri="{FF2B5EF4-FFF2-40B4-BE49-F238E27FC236}">
                <a16:creationId xmlns:a16="http://schemas.microsoft.com/office/drawing/2014/main" id="{79B2A99B-A30F-59A8-4E28-BFD5E889AC29}"/>
              </a:ext>
            </a:extLst>
          </p:cNvPr>
          <p:cNvSpPr/>
          <p:nvPr/>
        </p:nvSpPr>
        <p:spPr>
          <a:xfrm>
            <a:off x="172130" y="5384729"/>
            <a:ext cx="7429500" cy="886054"/>
          </a:xfrm>
          <a:prstGeom prst="roundRect">
            <a:avLst>
              <a:gd name="adj" fmla="val 17012"/>
            </a:avLst>
          </a:prstGeom>
          <a:solidFill>
            <a:srgbClr val="F0FDF4"/>
          </a:solidFill>
          <a:ln w="12700">
            <a:solidFill>
              <a:srgbClr val="BBF7D0"/>
            </a:solidFill>
            <a:prstDash val="solid"/>
          </a:ln>
        </p:spPr>
        <p:txBody>
          <a:bodyPr/>
          <a:lstStyle/>
          <a:p>
            <a:endParaRPr lang="en-US"/>
          </a:p>
        </p:txBody>
      </p:sp>
      <p:pic>
        <p:nvPicPr>
          <p:cNvPr id="49" name="Image 12" descr="preencoded.png">
            <a:extLst>
              <a:ext uri="{FF2B5EF4-FFF2-40B4-BE49-F238E27FC236}">
                <a16:creationId xmlns:a16="http://schemas.microsoft.com/office/drawing/2014/main" id="{DFD5537B-BA09-F593-4281-C34B01760166}"/>
              </a:ext>
            </a:extLst>
          </p:cNvPr>
          <p:cNvPicPr>
            <a:picLocks noChangeAspect="1"/>
          </p:cNvPicPr>
          <p:nvPr/>
        </p:nvPicPr>
        <p:blipFill>
          <a:blip r:embed="rId13"/>
          <a:srcRect t="-25000" b="-25000"/>
          <a:stretch/>
        </p:blipFill>
        <p:spPr>
          <a:xfrm>
            <a:off x="333979" y="5571540"/>
            <a:ext cx="133502" cy="267005"/>
          </a:xfrm>
          <a:prstGeom prst="rect">
            <a:avLst/>
          </a:prstGeom>
        </p:spPr>
      </p:pic>
      <p:sp>
        <p:nvSpPr>
          <p:cNvPr id="50" name="Text 35">
            <a:extLst>
              <a:ext uri="{FF2B5EF4-FFF2-40B4-BE49-F238E27FC236}">
                <a16:creationId xmlns:a16="http://schemas.microsoft.com/office/drawing/2014/main" id="{21EFC2C5-A46D-EF55-EBB7-D7A3F708FB1D}"/>
              </a:ext>
            </a:extLst>
          </p:cNvPr>
          <p:cNvSpPr txBox="1"/>
          <p:nvPr/>
        </p:nvSpPr>
        <p:spPr>
          <a:xfrm>
            <a:off x="619271" y="5534049"/>
            <a:ext cx="6820510" cy="191110"/>
          </a:xfrm>
          <a:prstGeom prst="rect">
            <a:avLst/>
          </a:prstGeom>
          <a:noFill/>
          <a:ln/>
        </p:spPr>
        <p:txBody>
          <a:bodyPr wrap="square" lIns="0" tIns="0" rIns="0" bIns="0" rtlCol="0" anchor="ctr"/>
          <a:lstStyle/>
          <a:p>
            <a:pPr marL="0" indent="0" algn="l">
              <a:buNone/>
            </a:pPr>
            <a:r>
              <a:rPr lang="en-US" sz="1000" b="1">
                <a:solidFill>
                  <a:srgbClr val="166534"/>
                </a:solidFill>
                <a:latin typeface="Montserrat" pitchFamily="34" charset="0"/>
                <a:ea typeface="Montserrat" pitchFamily="34" charset="-122"/>
                <a:cs typeface="Montserrat" pitchFamily="34" charset="-120"/>
              </a:rPr>
              <a:t>Strategic Value</a:t>
            </a:r>
            <a:endParaRPr lang="en-US" sz="1000"/>
          </a:p>
        </p:txBody>
      </p:sp>
      <p:sp>
        <p:nvSpPr>
          <p:cNvPr id="51" name="Text 36">
            <a:extLst>
              <a:ext uri="{FF2B5EF4-FFF2-40B4-BE49-F238E27FC236}">
                <a16:creationId xmlns:a16="http://schemas.microsoft.com/office/drawing/2014/main" id="{488369C7-5DF4-29CF-15C8-900EF03352AF}"/>
              </a:ext>
            </a:extLst>
          </p:cNvPr>
          <p:cNvSpPr txBox="1"/>
          <p:nvPr/>
        </p:nvSpPr>
        <p:spPr>
          <a:xfrm>
            <a:off x="619271" y="5743447"/>
            <a:ext cx="6820510" cy="372161"/>
          </a:xfrm>
          <a:prstGeom prst="rect">
            <a:avLst/>
          </a:prstGeom>
          <a:noFill/>
          <a:ln/>
        </p:spPr>
        <p:txBody>
          <a:bodyPr wrap="square" lIns="0" tIns="0" rIns="0" bIns="0" rtlCol="0" anchor="ctr"/>
          <a:lstStyle/>
          <a:p>
            <a:pPr marL="0" indent="0" algn="l">
              <a:buNone/>
            </a:pPr>
            <a:r>
              <a:rPr lang="en-US" sz="900">
                <a:solidFill>
                  <a:srgbClr val="15803D"/>
                </a:solidFill>
                <a:latin typeface="Montserrat" pitchFamily="34" charset="0"/>
                <a:ea typeface="Montserrat" pitchFamily="34" charset="-122"/>
                <a:cs typeface="Montserrat" pitchFamily="34" charset="-120"/>
              </a:rPr>
              <a:t> PDR/ACEP programs provide </a:t>
            </a:r>
            <a:r>
              <a:rPr lang="en-US" sz="900" b="1">
                <a:solidFill>
                  <a:srgbClr val="15803D"/>
                </a:solidFill>
                <a:latin typeface="Montserrat" pitchFamily="34" charset="0"/>
                <a:ea typeface="Montserrat" pitchFamily="34" charset="-122"/>
                <a:cs typeface="Montserrat" pitchFamily="34" charset="-120"/>
              </a:rPr>
              <a:t>upfront liquidity</a:t>
            </a:r>
            <a:r>
              <a:rPr lang="en-US" sz="900">
                <a:solidFill>
                  <a:srgbClr val="15803D"/>
                </a:solidFill>
                <a:latin typeface="Montserrat" pitchFamily="34" charset="0"/>
                <a:ea typeface="Montserrat" pitchFamily="34" charset="-122"/>
                <a:cs typeface="Montserrat" pitchFamily="34" charset="-120"/>
              </a:rPr>
              <a:t> while ensuring </a:t>
            </a:r>
            <a:r>
              <a:rPr lang="en-US" sz="900" b="1">
                <a:solidFill>
                  <a:srgbClr val="15803D"/>
                </a:solidFill>
                <a:latin typeface="Montserrat" pitchFamily="34" charset="0"/>
                <a:ea typeface="Montserrat" pitchFamily="34" charset="-122"/>
                <a:cs typeface="Montserrat" pitchFamily="34" charset="-120"/>
              </a:rPr>
              <a:t>permanent farmland protection</a:t>
            </a:r>
            <a:r>
              <a:rPr lang="en-US" sz="900">
                <a:solidFill>
                  <a:srgbClr val="15803D"/>
                </a:solidFill>
                <a:latin typeface="Montserrat" pitchFamily="34" charset="0"/>
                <a:ea typeface="Montserrat" pitchFamily="34" charset="-122"/>
                <a:cs typeface="Montserrat" pitchFamily="34" charset="-120"/>
              </a:rPr>
              <a:t> and </a:t>
            </a:r>
            <a:r>
              <a:rPr lang="en-US" sz="900" b="1">
                <a:solidFill>
                  <a:srgbClr val="15803D"/>
                </a:solidFill>
                <a:latin typeface="Montserrat" pitchFamily="34" charset="0"/>
                <a:ea typeface="Montserrat" pitchFamily="34" charset="-122"/>
                <a:cs typeface="Montserrat" pitchFamily="34" charset="-120"/>
              </a:rPr>
              <a:t>improved funding eligibility</a:t>
            </a:r>
            <a:r>
              <a:rPr lang="en-US" sz="900">
                <a:solidFill>
                  <a:srgbClr val="15803D"/>
                </a:solidFill>
                <a:latin typeface="Montserrat" pitchFamily="34" charset="0"/>
                <a:ea typeface="Montserrat" pitchFamily="34" charset="-122"/>
                <a:cs typeface="Montserrat" pitchFamily="34" charset="-120"/>
              </a:rPr>
              <a:t> for future projects. </a:t>
            </a:r>
            <a:endParaRPr lang="en-US" sz="900"/>
          </a:p>
        </p:txBody>
      </p:sp>
      <p:pic>
        <p:nvPicPr>
          <p:cNvPr id="52" name="Image 13" descr="preencoded.png">
            <a:extLst>
              <a:ext uri="{FF2B5EF4-FFF2-40B4-BE49-F238E27FC236}">
                <a16:creationId xmlns:a16="http://schemas.microsoft.com/office/drawing/2014/main" id="{10A99F7E-DAD6-92F5-A51D-CDD3F0A7811B}"/>
              </a:ext>
            </a:extLst>
          </p:cNvPr>
          <p:cNvPicPr>
            <a:picLocks noChangeAspect="1"/>
          </p:cNvPicPr>
          <p:nvPr/>
        </p:nvPicPr>
        <p:blipFill>
          <a:blip r:embed="rId14"/>
          <a:srcRect l="-4" r="-4"/>
          <a:stretch/>
        </p:blipFill>
        <p:spPr>
          <a:xfrm>
            <a:off x="7715707" y="914400"/>
            <a:ext cx="4095598" cy="2499969"/>
          </a:xfrm>
          <a:prstGeom prst="rect">
            <a:avLst/>
          </a:prstGeom>
        </p:spPr>
      </p:pic>
      <p:sp>
        <p:nvSpPr>
          <p:cNvPr id="53" name="Text 37">
            <a:extLst>
              <a:ext uri="{FF2B5EF4-FFF2-40B4-BE49-F238E27FC236}">
                <a16:creationId xmlns:a16="http://schemas.microsoft.com/office/drawing/2014/main" id="{27868A56-2897-498B-D4D7-ACEBCDF4363D}"/>
              </a:ext>
            </a:extLst>
          </p:cNvPr>
          <p:cNvSpPr txBox="1"/>
          <p:nvPr/>
        </p:nvSpPr>
        <p:spPr>
          <a:xfrm>
            <a:off x="7953451" y="1041044"/>
            <a:ext cx="3620110" cy="152705"/>
          </a:xfrm>
          <a:prstGeom prst="rect">
            <a:avLst/>
          </a:prstGeom>
          <a:noFill/>
          <a:ln/>
        </p:spPr>
        <p:txBody>
          <a:bodyPr wrap="square" lIns="0" tIns="0" rIns="0" bIns="0" rtlCol="0" anchor="ctr"/>
          <a:lstStyle/>
          <a:p>
            <a:pPr marL="0" indent="0" algn="l">
              <a:buNone/>
            </a:pPr>
            <a:r>
              <a:rPr lang="en-US" sz="900" b="1" kern="0" spc="45">
                <a:solidFill>
                  <a:srgbClr val="1F2937"/>
                </a:solidFill>
                <a:latin typeface="Montserrat" pitchFamily="34" charset="0"/>
                <a:ea typeface="Montserrat" pitchFamily="34" charset="-122"/>
                <a:cs typeface="Montserrat" pitchFamily="34" charset="-120"/>
              </a:rPr>
              <a:t>Financial Summary</a:t>
            </a:r>
            <a:endParaRPr lang="en-US" sz="900"/>
          </a:p>
        </p:txBody>
      </p:sp>
      <p:sp>
        <p:nvSpPr>
          <p:cNvPr id="54" name="Shape 38">
            <a:extLst>
              <a:ext uri="{FF2B5EF4-FFF2-40B4-BE49-F238E27FC236}">
                <a16:creationId xmlns:a16="http://schemas.microsoft.com/office/drawing/2014/main" id="{E6A107BA-E275-010B-C660-DB971BEB9221}"/>
              </a:ext>
            </a:extLst>
          </p:cNvPr>
          <p:cNvSpPr/>
          <p:nvPr/>
        </p:nvSpPr>
        <p:spPr>
          <a:xfrm>
            <a:off x="7953451" y="1346454"/>
            <a:ext cx="1733702" cy="886054"/>
          </a:xfrm>
          <a:prstGeom prst="roundRect">
            <a:avLst>
              <a:gd name="adj" fmla="val 17755"/>
            </a:avLst>
          </a:prstGeom>
          <a:solidFill>
            <a:srgbClr val="4A7C59">
              <a:alpha val="10000"/>
            </a:srgbClr>
          </a:solidFill>
          <a:ln w="12700">
            <a:solidFill>
              <a:srgbClr val="4A7C59">
                <a:alpha val="30000"/>
              </a:srgbClr>
            </a:solidFill>
            <a:prstDash val="solid"/>
          </a:ln>
        </p:spPr>
        <p:txBody>
          <a:bodyPr/>
          <a:lstStyle/>
          <a:p>
            <a:endParaRPr lang="en-US"/>
          </a:p>
        </p:txBody>
      </p:sp>
      <p:sp>
        <p:nvSpPr>
          <p:cNvPr id="55" name="Text 39">
            <a:extLst>
              <a:ext uri="{FF2B5EF4-FFF2-40B4-BE49-F238E27FC236}">
                <a16:creationId xmlns:a16="http://schemas.microsoft.com/office/drawing/2014/main" id="{584496C4-97C3-E757-9170-01340D8DC528}"/>
              </a:ext>
            </a:extLst>
          </p:cNvPr>
          <p:cNvSpPr txBox="1"/>
          <p:nvPr/>
        </p:nvSpPr>
        <p:spPr>
          <a:xfrm>
            <a:off x="8076895" y="1546707"/>
            <a:ext cx="1485900" cy="305410"/>
          </a:xfrm>
          <a:prstGeom prst="rect">
            <a:avLst/>
          </a:prstGeom>
          <a:noFill/>
          <a:ln/>
        </p:spPr>
        <p:txBody>
          <a:bodyPr wrap="square" lIns="0" tIns="0" rIns="0" bIns="0" rtlCol="0" anchor="ctr"/>
          <a:lstStyle/>
          <a:p>
            <a:pPr marL="0" indent="0" algn="ctr">
              <a:buNone/>
            </a:pPr>
            <a:r>
              <a:rPr lang="en-US" sz="1800" b="1">
                <a:solidFill>
                  <a:srgbClr val="16A34A"/>
                </a:solidFill>
                <a:latin typeface="Montserrat" pitchFamily="34" charset="0"/>
                <a:ea typeface="Montserrat" pitchFamily="34" charset="-122"/>
                <a:cs typeface="Montserrat" pitchFamily="34" charset="-120"/>
              </a:rPr>
              <a:t>$150K</a:t>
            </a:r>
            <a:endParaRPr lang="en-US" sz="1800"/>
          </a:p>
        </p:txBody>
      </p:sp>
      <p:sp>
        <p:nvSpPr>
          <p:cNvPr id="56" name="Text 40">
            <a:extLst>
              <a:ext uri="{FF2B5EF4-FFF2-40B4-BE49-F238E27FC236}">
                <a16:creationId xmlns:a16="http://schemas.microsoft.com/office/drawing/2014/main" id="{0683EF86-6AC0-0EE7-1A91-13F880B306D4}"/>
              </a:ext>
            </a:extLst>
          </p:cNvPr>
          <p:cNvSpPr txBox="1"/>
          <p:nvPr/>
        </p:nvSpPr>
        <p:spPr>
          <a:xfrm>
            <a:off x="8076895" y="1889607"/>
            <a:ext cx="1485900"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Estimated Capital</a:t>
            </a:r>
            <a:endParaRPr lang="en-US" sz="800"/>
          </a:p>
        </p:txBody>
      </p:sp>
      <p:sp>
        <p:nvSpPr>
          <p:cNvPr id="57" name="Shape 41">
            <a:extLst>
              <a:ext uri="{FF2B5EF4-FFF2-40B4-BE49-F238E27FC236}">
                <a16:creationId xmlns:a16="http://schemas.microsoft.com/office/drawing/2014/main" id="{022BD773-ECFA-D763-6DEF-6386079BDB39}"/>
              </a:ext>
            </a:extLst>
          </p:cNvPr>
          <p:cNvSpPr/>
          <p:nvPr/>
        </p:nvSpPr>
        <p:spPr>
          <a:xfrm>
            <a:off x="9838944" y="1346454"/>
            <a:ext cx="1733702" cy="886054"/>
          </a:xfrm>
          <a:prstGeom prst="roundRect">
            <a:avLst>
              <a:gd name="adj" fmla="val 17755"/>
            </a:avLst>
          </a:prstGeom>
          <a:solidFill>
            <a:srgbClr val="4A7C59">
              <a:alpha val="10000"/>
            </a:srgbClr>
          </a:solidFill>
          <a:ln w="12700">
            <a:solidFill>
              <a:srgbClr val="4A7C59">
                <a:alpha val="30000"/>
              </a:srgbClr>
            </a:solidFill>
            <a:prstDash val="solid"/>
          </a:ln>
        </p:spPr>
        <p:txBody>
          <a:bodyPr/>
          <a:lstStyle/>
          <a:p>
            <a:endParaRPr lang="en-US"/>
          </a:p>
        </p:txBody>
      </p:sp>
      <p:sp>
        <p:nvSpPr>
          <p:cNvPr id="58" name="Text 42">
            <a:extLst>
              <a:ext uri="{FF2B5EF4-FFF2-40B4-BE49-F238E27FC236}">
                <a16:creationId xmlns:a16="http://schemas.microsoft.com/office/drawing/2014/main" id="{66C0C33A-7498-6737-8C87-C3F2286A6075}"/>
              </a:ext>
            </a:extLst>
          </p:cNvPr>
          <p:cNvSpPr txBox="1"/>
          <p:nvPr/>
        </p:nvSpPr>
        <p:spPr>
          <a:xfrm>
            <a:off x="9963302" y="1546707"/>
            <a:ext cx="1485900" cy="305410"/>
          </a:xfrm>
          <a:prstGeom prst="rect">
            <a:avLst/>
          </a:prstGeom>
          <a:noFill/>
          <a:ln/>
        </p:spPr>
        <p:txBody>
          <a:bodyPr wrap="square" lIns="0" tIns="0" rIns="0" bIns="0" rtlCol="0" anchor="ctr"/>
          <a:lstStyle/>
          <a:p>
            <a:pPr marL="0" indent="0" algn="ctr">
              <a:buNone/>
            </a:pPr>
            <a:r>
              <a:rPr lang="en-US" sz="1800" b="1">
                <a:solidFill>
                  <a:srgbClr val="2563EB"/>
                </a:solidFill>
                <a:latin typeface="Montserrat" pitchFamily="34" charset="0"/>
                <a:ea typeface="Montserrat" pitchFamily="34" charset="-122"/>
                <a:cs typeface="Montserrat" pitchFamily="34" charset="-120"/>
              </a:rPr>
              <a:t>30 ac</a:t>
            </a:r>
            <a:endParaRPr lang="en-US" sz="1800"/>
          </a:p>
        </p:txBody>
      </p:sp>
      <p:sp>
        <p:nvSpPr>
          <p:cNvPr id="59" name="Text 43">
            <a:extLst>
              <a:ext uri="{FF2B5EF4-FFF2-40B4-BE49-F238E27FC236}">
                <a16:creationId xmlns:a16="http://schemas.microsoft.com/office/drawing/2014/main" id="{0D757B6C-F85E-830C-EAE6-A696954E2496}"/>
              </a:ext>
            </a:extLst>
          </p:cNvPr>
          <p:cNvSpPr txBox="1"/>
          <p:nvPr/>
        </p:nvSpPr>
        <p:spPr>
          <a:xfrm>
            <a:off x="9963302" y="1889607"/>
            <a:ext cx="1485900"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Protected Area</a:t>
            </a:r>
            <a:endParaRPr lang="en-US" sz="800"/>
          </a:p>
        </p:txBody>
      </p:sp>
      <p:sp>
        <p:nvSpPr>
          <p:cNvPr id="60" name="Shape 44">
            <a:extLst>
              <a:ext uri="{FF2B5EF4-FFF2-40B4-BE49-F238E27FC236}">
                <a16:creationId xmlns:a16="http://schemas.microsoft.com/office/drawing/2014/main" id="{D4A79F6A-C994-DB9B-BB13-4F1984B9565E}"/>
              </a:ext>
            </a:extLst>
          </p:cNvPr>
          <p:cNvSpPr/>
          <p:nvPr/>
        </p:nvSpPr>
        <p:spPr>
          <a:xfrm>
            <a:off x="7953451" y="2384298"/>
            <a:ext cx="1733702" cy="886054"/>
          </a:xfrm>
          <a:prstGeom prst="roundRect">
            <a:avLst>
              <a:gd name="adj" fmla="val 17755"/>
            </a:avLst>
          </a:prstGeom>
          <a:solidFill>
            <a:srgbClr val="4A7C59">
              <a:alpha val="10000"/>
            </a:srgbClr>
          </a:solidFill>
          <a:ln w="12700">
            <a:solidFill>
              <a:srgbClr val="4A7C59">
                <a:alpha val="30000"/>
              </a:srgbClr>
            </a:solidFill>
            <a:prstDash val="solid"/>
          </a:ln>
        </p:spPr>
        <p:txBody>
          <a:bodyPr/>
          <a:lstStyle/>
          <a:p>
            <a:endParaRPr lang="en-US"/>
          </a:p>
        </p:txBody>
      </p:sp>
      <p:sp>
        <p:nvSpPr>
          <p:cNvPr id="61" name="Text 45">
            <a:extLst>
              <a:ext uri="{FF2B5EF4-FFF2-40B4-BE49-F238E27FC236}">
                <a16:creationId xmlns:a16="http://schemas.microsoft.com/office/drawing/2014/main" id="{4D94F163-C0F9-FF65-6365-B1326CFA0F90}"/>
              </a:ext>
            </a:extLst>
          </p:cNvPr>
          <p:cNvSpPr txBox="1"/>
          <p:nvPr/>
        </p:nvSpPr>
        <p:spPr>
          <a:xfrm>
            <a:off x="8076895" y="2584551"/>
            <a:ext cx="1485900" cy="305410"/>
          </a:xfrm>
          <a:prstGeom prst="rect">
            <a:avLst/>
          </a:prstGeom>
          <a:noFill/>
          <a:ln/>
        </p:spPr>
        <p:txBody>
          <a:bodyPr wrap="square" lIns="0" tIns="0" rIns="0" bIns="0" rtlCol="0" anchor="ctr"/>
          <a:lstStyle/>
          <a:p>
            <a:pPr marL="0" indent="0" algn="ctr">
              <a:buNone/>
            </a:pPr>
            <a:r>
              <a:rPr lang="en-US" sz="1800" b="1">
                <a:solidFill>
                  <a:srgbClr val="9333EA"/>
                </a:solidFill>
                <a:latin typeface="Montserrat" pitchFamily="34" charset="0"/>
                <a:ea typeface="Montserrat" pitchFamily="34" charset="-122"/>
                <a:cs typeface="Montserrat" pitchFamily="34" charset="-120"/>
              </a:rPr>
              <a:t>$5K</a:t>
            </a:r>
            <a:endParaRPr lang="en-US" sz="1800"/>
          </a:p>
        </p:txBody>
      </p:sp>
      <p:sp>
        <p:nvSpPr>
          <p:cNvPr id="62" name="Text 46">
            <a:extLst>
              <a:ext uri="{FF2B5EF4-FFF2-40B4-BE49-F238E27FC236}">
                <a16:creationId xmlns:a16="http://schemas.microsoft.com/office/drawing/2014/main" id="{36D4A141-C7A3-55C7-748A-03EEFFF06207}"/>
              </a:ext>
            </a:extLst>
          </p:cNvPr>
          <p:cNvSpPr txBox="1"/>
          <p:nvPr/>
        </p:nvSpPr>
        <p:spPr>
          <a:xfrm>
            <a:off x="8076895" y="2927451"/>
            <a:ext cx="1485900"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Per Acre Value</a:t>
            </a:r>
            <a:endParaRPr lang="en-US" sz="800"/>
          </a:p>
        </p:txBody>
      </p:sp>
      <p:sp>
        <p:nvSpPr>
          <p:cNvPr id="63" name="Shape 47">
            <a:extLst>
              <a:ext uri="{FF2B5EF4-FFF2-40B4-BE49-F238E27FC236}">
                <a16:creationId xmlns:a16="http://schemas.microsoft.com/office/drawing/2014/main" id="{002A71B5-1DA2-9168-7E9E-8AA30F1D59F3}"/>
              </a:ext>
            </a:extLst>
          </p:cNvPr>
          <p:cNvSpPr/>
          <p:nvPr/>
        </p:nvSpPr>
        <p:spPr>
          <a:xfrm>
            <a:off x="9838944" y="2384298"/>
            <a:ext cx="1733702" cy="886054"/>
          </a:xfrm>
          <a:prstGeom prst="roundRect">
            <a:avLst>
              <a:gd name="adj" fmla="val 17755"/>
            </a:avLst>
          </a:prstGeom>
          <a:solidFill>
            <a:srgbClr val="4A7C59">
              <a:alpha val="10000"/>
            </a:srgbClr>
          </a:solidFill>
          <a:ln w="12700">
            <a:solidFill>
              <a:srgbClr val="4A7C59">
                <a:alpha val="30000"/>
              </a:srgbClr>
            </a:solidFill>
            <a:prstDash val="solid"/>
          </a:ln>
        </p:spPr>
        <p:txBody>
          <a:bodyPr/>
          <a:lstStyle/>
          <a:p>
            <a:endParaRPr lang="en-US"/>
          </a:p>
        </p:txBody>
      </p:sp>
      <p:sp>
        <p:nvSpPr>
          <p:cNvPr id="64" name="Text 48">
            <a:extLst>
              <a:ext uri="{FF2B5EF4-FFF2-40B4-BE49-F238E27FC236}">
                <a16:creationId xmlns:a16="http://schemas.microsoft.com/office/drawing/2014/main" id="{E04E21C5-3B27-F4CE-A805-4977CD51428B}"/>
              </a:ext>
            </a:extLst>
          </p:cNvPr>
          <p:cNvSpPr txBox="1"/>
          <p:nvPr/>
        </p:nvSpPr>
        <p:spPr>
          <a:xfrm>
            <a:off x="9963302" y="2584551"/>
            <a:ext cx="1485900" cy="305410"/>
          </a:xfrm>
          <a:prstGeom prst="rect">
            <a:avLst/>
          </a:prstGeom>
          <a:noFill/>
          <a:ln/>
        </p:spPr>
        <p:txBody>
          <a:bodyPr wrap="square" lIns="0" tIns="0" rIns="0" bIns="0" rtlCol="0" anchor="ctr"/>
          <a:lstStyle/>
          <a:p>
            <a:pPr marL="0" indent="0" algn="ctr">
              <a:buNone/>
            </a:pPr>
            <a:r>
              <a:rPr lang="en-US" sz="1800" b="1">
                <a:solidFill>
                  <a:srgbClr val="EA580C"/>
                </a:solidFill>
                <a:latin typeface="Montserrat" pitchFamily="34" charset="0"/>
                <a:ea typeface="Montserrat" pitchFamily="34" charset="-122"/>
                <a:cs typeface="Montserrat" pitchFamily="34" charset="-120"/>
              </a:rPr>
              <a:t>100%</a:t>
            </a:r>
            <a:endParaRPr lang="en-US" sz="1800"/>
          </a:p>
        </p:txBody>
      </p:sp>
      <p:sp>
        <p:nvSpPr>
          <p:cNvPr id="65" name="Text 49">
            <a:extLst>
              <a:ext uri="{FF2B5EF4-FFF2-40B4-BE49-F238E27FC236}">
                <a16:creationId xmlns:a16="http://schemas.microsoft.com/office/drawing/2014/main" id="{A6F5EB3D-E950-60ED-78EC-8C7F56CD68BD}"/>
              </a:ext>
            </a:extLst>
          </p:cNvPr>
          <p:cNvSpPr txBox="1"/>
          <p:nvPr/>
        </p:nvSpPr>
        <p:spPr>
          <a:xfrm>
            <a:off x="9963302" y="2927451"/>
            <a:ext cx="1485900"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Ownership Retained</a:t>
            </a:r>
            <a:endParaRPr lang="en-US" sz="800"/>
          </a:p>
        </p:txBody>
      </p:sp>
      <p:pic>
        <p:nvPicPr>
          <p:cNvPr id="66" name="Image 14" descr="preencoded.png">
            <a:extLst>
              <a:ext uri="{FF2B5EF4-FFF2-40B4-BE49-F238E27FC236}">
                <a16:creationId xmlns:a16="http://schemas.microsoft.com/office/drawing/2014/main" id="{9DECFE25-1279-6845-212E-15FF7310E733}"/>
              </a:ext>
            </a:extLst>
          </p:cNvPr>
          <p:cNvPicPr>
            <a:picLocks noChangeAspect="1"/>
          </p:cNvPicPr>
          <p:nvPr/>
        </p:nvPicPr>
        <p:blipFill>
          <a:blip r:embed="rId15"/>
          <a:srcRect t="-13" b="-13"/>
          <a:stretch/>
        </p:blipFill>
        <p:spPr>
          <a:xfrm>
            <a:off x="7715707" y="3541013"/>
            <a:ext cx="4095598" cy="1722274"/>
          </a:xfrm>
          <a:prstGeom prst="rect">
            <a:avLst/>
          </a:prstGeom>
        </p:spPr>
      </p:pic>
      <p:sp>
        <p:nvSpPr>
          <p:cNvPr id="67" name="Text 50">
            <a:extLst>
              <a:ext uri="{FF2B5EF4-FFF2-40B4-BE49-F238E27FC236}">
                <a16:creationId xmlns:a16="http://schemas.microsoft.com/office/drawing/2014/main" id="{DA6406C7-2FBD-B939-5201-BC046A9F979C}"/>
              </a:ext>
            </a:extLst>
          </p:cNvPr>
          <p:cNvSpPr txBox="1"/>
          <p:nvPr/>
        </p:nvSpPr>
        <p:spPr>
          <a:xfrm>
            <a:off x="7953451" y="3652114"/>
            <a:ext cx="3620110" cy="152705"/>
          </a:xfrm>
          <a:prstGeom prst="rect">
            <a:avLst/>
          </a:prstGeom>
          <a:noFill/>
          <a:ln/>
        </p:spPr>
        <p:txBody>
          <a:bodyPr wrap="square" lIns="0" tIns="0" rIns="0" bIns="0" rtlCol="0" anchor="ctr"/>
          <a:lstStyle/>
          <a:p>
            <a:pPr marL="0" indent="0" algn="l">
              <a:buNone/>
            </a:pPr>
            <a:r>
              <a:rPr lang="en-US" sz="900" b="1" kern="0" spc="45">
                <a:solidFill>
                  <a:srgbClr val="1F2937"/>
                </a:solidFill>
                <a:latin typeface="Montserrat" pitchFamily="34" charset="0"/>
                <a:ea typeface="Montserrat" pitchFamily="34" charset="-122"/>
                <a:cs typeface="Montserrat" pitchFamily="34" charset="-120"/>
              </a:rPr>
              <a:t>Program Benefits</a:t>
            </a:r>
            <a:endParaRPr lang="en-US" sz="900"/>
          </a:p>
        </p:txBody>
      </p:sp>
      <p:sp>
        <p:nvSpPr>
          <p:cNvPr id="68" name="Shape 51">
            <a:extLst>
              <a:ext uri="{FF2B5EF4-FFF2-40B4-BE49-F238E27FC236}">
                <a16:creationId xmlns:a16="http://schemas.microsoft.com/office/drawing/2014/main" id="{D33FFB25-9272-319A-E8D8-2EBBA8CC8589}"/>
              </a:ext>
            </a:extLst>
          </p:cNvPr>
          <p:cNvSpPr/>
          <p:nvPr/>
        </p:nvSpPr>
        <p:spPr>
          <a:xfrm>
            <a:off x="7953451" y="4014216"/>
            <a:ext cx="75895" cy="75895"/>
          </a:xfrm>
          <a:prstGeom prst="ellipse">
            <a:avLst/>
          </a:prstGeom>
          <a:solidFill>
            <a:srgbClr val="22C55E"/>
          </a:solidFill>
          <a:ln w="12700">
            <a:solidFill>
              <a:srgbClr val="FFFFFF">
                <a:alpha val="0"/>
              </a:srgbClr>
            </a:solidFill>
            <a:prstDash val="solid"/>
          </a:ln>
        </p:spPr>
        <p:txBody>
          <a:bodyPr/>
          <a:lstStyle/>
          <a:p>
            <a:endParaRPr lang="en-US"/>
          </a:p>
        </p:txBody>
      </p:sp>
      <p:sp>
        <p:nvSpPr>
          <p:cNvPr id="69" name="Text 52">
            <a:extLst>
              <a:ext uri="{FF2B5EF4-FFF2-40B4-BE49-F238E27FC236}">
                <a16:creationId xmlns:a16="http://schemas.microsoft.com/office/drawing/2014/main" id="{70A4F6FE-B4B2-454A-BEF2-0DB9EA44CDF4}"/>
              </a:ext>
            </a:extLst>
          </p:cNvPr>
          <p:cNvSpPr txBox="1"/>
          <p:nvPr/>
        </p:nvSpPr>
        <p:spPr>
          <a:xfrm>
            <a:off x="8143646" y="3956609"/>
            <a:ext cx="1710842"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Immediate cash flow</a:t>
            </a:r>
            <a:endParaRPr lang="en-US" sz="1000"/>
          </a:p>
        </p:txBody>
      </p:sp>
      <p:sp>
        <p:nvSpPr>
          <p:cNvPr id="70" name="Shape 53">
            <a:extLst>
              <a:ext uri="{FF2B5EF4-FFF2-40B4-BE49-F238E27FC236}">
                <a16:creationId xmlns:a16="http://schemas.microsoft.com/office/drawing/2014/main" id="{158ABFF0-FF43-9BBD-E279-1386DE2AEB0C}"/>
              </a:ext>
            </a:extLst>
          </p:cNvPr>
          <p:cNvSpPr/>
          <p:nvPr/>
        </p:nvSpPr>
        <p:spPr>
          <a:xfrm>
            <a:off x="7953451" y="4357116"/>
            <a:ext cx="75895" cy="75895"/>
          </a:xfrm>
          <a:prstGeom prst="ellipse">
            <a:avLst/>
          </a:prstGeom>
          <a:solidFill>
            <a:srgbClr val="3B82F6"/>
          </a:solidFill>
          <a:ln w="12700">
            <a:solidFill>
              <a:srgbClr val="FFFFFF">
                <a:alpha val="0"/>
              </a:srgbClr>
            </a:solidFill>
            <a:prstDash val="solid"/>
          </a:ln>
        </p:spPr>
        <p:txBody>
          <a:bodyPr/>
          <a:lstStyle/>
          <a:p>
            <a:endParaRPr lang="en-US"/>
          </a:p>
        </p:txBody>
      </p:sp>
      <p:sp>
        <p:nvSpPr>
          <p:cNvPr id="71" name="Text 54">
            <a:extLst>
              <a:ext uri="{FF2B5EF4-FFF2-40B4-BE49-F238E27FC236}">
                <a16:creationId xmlns:a16="http://schemas.microsoft.com/office/drawing/2014/main" id="{1B2DFCB3-19FE-ABC5-7FE6-1DB41CACBD74}"/>
              </a:ext>
            </a:extLst>
          </p:cNvPr>
          <p:cNvSpPr txBox="1"/>
          <p:nvPr/>
        </p:nvSpPr>
        <p:spPr>
          <a:xfrm>
            <a:off x="8143646" y="4299509"/>
            <a:ext cx="1276502"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Tax advantages</a:t>
            </a:r>
            <a:endParaRPr lang="en-US" sz="1000"/>
          </a:p>
        </p:txBody>
      </p:sp>
      <p:sp>
        <p:nvSpPr>
          <p:cNvPr id="72" name="Shape 55">
            <a:extLst>
              <a:ext uri="{FF2B5EF4-FFF2-40B4-BE49-F238E27FC236}">
                <a16:creationId xmlns:a16="http://schemas.microsoft.com/office/drawing/2014/main" id="{872A07BE-70ED-0B81-3FB7-416FD4D4F81E}"/>
              </a:ext>
            </a:extLst>
          </p:cNvPr>
          <p:cNvSpPr/>
          <p:nvPr/>
        </p:nvSpPr>
        <p:spPr>
          <a:xfrm>
            <a:off x="7953451" y="4700016"/>
            <a:ext cx="75895" cy="75895"/>
          </a:xfrm>
          <a:prstGeom prst="ellipse">
            <a:avLst/>
          </a:prstGeom>
          <a:solidFill>
            <a:srgbClr val="A855F7"/>
          </a:solidFill>
          <a:ln w="12700">
            <a:solidFill>
              <a:srgbClr val="FFFFFF">
                <a:alpha val="0"/>
              </a:srgbClr>
            </a:solidFill>
            <a:prstDash val="solid"/>
          </a:ln>
        </p:spPr>
        <p:txBody>
          <a:bodyPr/>
          <a:lstStyle/>
          <a:p>
            <a:endParaRPr lang="en-US"/>
          </a:p>
        </p:txBody>
      </p:sp>
      <p:sp>
        <p:nvSpPr>
          <p:cNvPr id="73" name="Text 56">
            <a:extLst>
              <a:ext uri="{FF2B5EF4-FFF2-40B4-BE49-F238E27FC236}">
                <a16:creationId xmlns:a16="http://schemas.microsoft.com/office/drawing/2014/main" id="{35A38909-E209-98CD-1CE9-C87C743BA242}"/>
              </a:ext>
            </a:extLst>
          </p:cNvPr>
          <p:cNvSpPr txBox="1"/>
          <p:nvPr/>
        </p:nvSpPr>
        <p:spPr>
          <a:xfrm>
            <a:off x="8143646" y="4642409"/>
            <a:ext cx="1950415"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Estate planning benefits</a:t>
            </a:r>
            <a:endParaRPr lang="en-US" sz="1000"/>
          </a:p>
        </p:txBody>
      </p:sp>
      <p:sp>
        <p:nvSpPr>
          <p:cNvPr id="74" name="Shape 57">
            <a:extLst>
              <a:ext uri="{FF2B5EF4-FFF2-40B4-BE49-F238E27FC236}">
                <a16:creationId xmlns:a16="http://schemas.microsoft.com/office/drawing/2014/main" id="{35B128DF-2C4A-9A9D-2AAA-E1A259520856}"/>
              </a:ext>
            </a:extLst>
          </p:cNvPr>
          <p:cNvSpPr/>
          <p:nvPr/>
        </p:nvSpPr>
        <p:spPr>
          <a:xfrm>
            <a:off x="7953451" y="5042916"/>
            <a:ext cx="75895" cy="75895"/>
          </a:xfrm>
          <a:prstGeom prst="ellipse">
            <a:avLst/>
          </a:prstGeom>
          <a:solidFill>
            <a:srgbClr val="F97316"/>
          </a:solidFill>
          <a:ln w="12700">
            <a:solidFill>
              <a:srgbClr val="FFFFFF">
                <a:alpha val="0"/>
              </a:srgbClr>
            </a:solidFill>
            <a:prstDash val="solid"/>
          </a:ln>
        </p:spPr>
        <p:txBody>
          <a:bodyPr/>
          <a:lstStyle/>
          <a:p>
            <a:endParaRPr lang="en-US"/>
          </a:p>
        </p:txBody>
      </p:sp>
      <p:sp>
        <p:nvSpPr>
          <p:cNvPr id="75" name="Text 58">
            <a:extLst>
              <a:ext uri="{FF2B5EF4-FFF2-40B4-BE49-F238E27FC236}">
                <a16:creationId xmlns:a16="http://schemas.microsoft.com/office/drawing/2014/main" id="{09DFDB62-B166-2C20-A702-264D501CE030}"/>
              </a:ext>
            </a:extLst>
          </p:cNvPr>
          <p:cNvSpPr txBox="1"/>
          <p:nvPr/>
        </p:nvSpPr>
        <p:spPr>
          <a:xfrm>
            <a:off x="8143646" y="4985309"/>
            <a:ext cx="1710842"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Conservation legacy</a:t>
            </a:r>
            <a:endParaRPr lang="en-US" sz="1000"/>
          </a:p>
        </p:txBody>
      </p:sp>
      <p:sp>
        <p:nvSpPr>
          <p:cNvPr id="76" name="Shape 59">
            <a:extLst>
              <a:ext uri="{FF2B5EF4-FFF2-40B4-BE49-F238E27FC236}">
                <a16:creationId xmlns:a16="http://schemas.microsoft.com/office/drawing/2014/main" id="{D2F22B4D-962D-B216-D4EF-5B8DF04DDDFD}"/>
              </a:ext>
            </a:extLst>
          </p:cNvPr>
          <p:cNvSpPr/>
          <p:nvPr/>
        </p:nvSpPr>
        <p:spPr>
          <a:xfrm>
            <a:off x="7715707" y="5384729"/>
            <a:ext cx="4095598" cy="886054"/>
          </a:xfrm>
          <a:prstGeom prst="roundRect">
            <a:avLst>
              <a:gd name="adj" fmla="val 17755"/>
            </a:avLst>
          </a:prstGeom>
          <a:solidFill>
            <a:srgbClr val="EFF6FF"/>
          </a:solidFill>
          <a:ln w="12700">
            <a:solidFill>
              <a:srgbClr val="BFDBFE"/>
            </a:solidFill>
            <a:prstDash val="solid"/>
          </a:ln>
        </p:spPr>
        <p:txBody>
          <a:bodyPr/>
          <a:lstStyle/>
          <a:p>
            <a:endParaRPr lang="en-US"/>
          </a:p>
        </p:txBody>
      </p:sp>
      <p:sp>
        <p:nvSpPr>
          <p:cNvPr id="77" name="Text 60">
            <a:extLst>
              <a:ext uri="{FF2B5EF4-FFF2-40B4-BE49-F238E27FC236}">
                <a16:creationId xmlns:a16="http://schemas.microsoft.com/office/drawing/2014/main" id="{F2B99C9F-09C0-17C3-3D41-A4B963FE50FB}"/>
              </a:ext>
            </a:extLst>
          </p:cNvPr>
          <p:cNvSpPr txBox="1"/>
          <p:nvPr/>
        </p:nvSpPr>
        <p:spPr>
          <a:xfrm>
            <a:off x="8049463" y="5546578"/>
            <a:ext cx="3599993" cy="143561"/>
          </a:xfrm>
          <a:prstGeom prst="rect">
            <a:avLst/>
          </a:prstGeom>
          <a:noFill/>
          <a:ln/>
        </p:spPr>
        <p:txBody>
          <a:bodyPr wrap="square" lIns="0" tIns="0" rIns="0" bIns="0" rtlCol="0" anchor="ctr"/>
          <a:lstStyle/>
          <a:p>
            <a:pPr marL="0" indent="0" algn="l">
              <a:buNone/>
            </a:pPr>
            <a:r>
              <a:rPr lang="en-US" sz="800" b="1" kern="0" spc="19">
                <a:solidFill>
                  <a:srgbClr val="1E40AF"/>
                </a:solidFill>
                <a:latin typeface="Montserrat" pitchFamily="34" charset="0"/>
                <a:ea typeface="Montserrat" pitchFamily="34" charset="-122"/>
                <a:cs typeface="Montserrat" pitchFamily="34" charset="-120"/>
              </a:rPr>
              <a:t> Program Eligibility </a:t>
            </a:r>
            <a:endParaRPr lang="en-US" sz="800"/>
          </a:p>
        </p:txBody>
      </p:sp>
      <p:pic>
        <p:nvPicPr>
          <p:cNvPr id="78" name="Image 15" descr="preencoded.png">
            <a:extLst>
              <a:ext uri="{FF2B5EF4-FFF2-40B4-BE49-F238E27FC236}">
                <a16:creationId xmlns:a16="http://schemas.microsoft.com/office/drawing/2014/main" id="{940437A4-CA36-F60C-8961-3114AE56BE3F}"/>
              </a:ext>
            </a:extLst>
          </p:cNvPr>
          <p:cNvPicPr>
            <a:picLocks noChangeAspect="1"/>
          </p:cNvPicPr>
          <p:nvPr/>
        </p:nvPicPr>
        <p:blipFill>
          <a:blip r:embed="rId16"/>
          <a:srcRect/>
          <a:stretch/>
        </p:blipFill>
        <p:spPr>
          <a:xfrm>
            <a:off x="7877556" y="5570352"/>
            <a:ext cx="95098" cy="95098"/>
          </a:xfrm>
          <a:prstGeom prst="rect">
            <a:avLst/>
          </a:prstGeom>
        </p:spPr>
      </p:pic>
      <p:sp>
        <p:nvSpPr>
          <p:cNvPr id="79" name="Text 61">
            <a:extLst>
              <a:ext uri="{FF2B5EF4-FFF2-40B4-BE49-F238E27FC236}">
                <a16:creationId xmlns:a16="http://schemas.microsoft.com/office/drawing/2014/main" id="{8A384E6A-4903-FA37-1BFB-9BBB97648E17}"/>
              </a:ext>
            </a:extLst>
          </p:cNvPr>
          <p:cNvSpPr txBox="1"/>
          <p:nvPr/>
        </p:nvSpPr>
        <p:spPr>
          <a:xfrm>
            <a:off x="7877556" y="5765120"/>
            <a:ext cx="3771900" cy="342900"/>
          </a:xfrm>
          <a:prstGeom prst="rect">
            <a:avLst/>
          </a:prstGeom>
          <a:noFill/>
          <a:ln/>
        </p:spPr>
        <p:txBody>
          <a:bodyPr wrap="square" lIns="0" tIns="0" rIns="0" bIns="0" rtlCol="0" anchor="ctr"/>
          <a:lstStyle/>
          <a:p>
            <a:r>
              <a:rPr lang="en-US" sz="800" dirty="0">
                <a:solidFill>
                  <a:srgbClr val="1D4ED8"/>
                </a:solidFill>
                <a:latin typeface="Montserrat"/>
                <a:ea typeface="Montserrat" pitchFamily="34" charset="-122"/>
                <a:cs typeface="Montserrat" pitchFamily="34" charset="-120"/>
              </a:rPr>
              <a:t>Available through USDA NRCS Agricultural Conservation Easement </a:t>
            </a:r>
            <a:r>
              <a:rPr lang="en-US" sz="800">
                <a:solidFill>
                  <a:srgbClr val="1D4ED8"/>
                </a:solidFill>
                <a:latin typeface="Montserrat"/>
                <a:ea typeface="Montserrat" pitchFamily="34" charset="-122"/>
                <a:cs typeface="Montserrat" pitchFamily="34" charset="-120"/>
              </a:rPr>
              <a:t>Program (ACEP) and local PDR initiatives using local, state, and private dollars. </a:t>
            </a:r>
            <a:endParaRPr lang="en-US" sz="800"/>
          </a:p>
        </p:txBody>
      </p:sp>
      <p:pic>
        <p:nvPicPr>
          <p:cNvPr id="80" name="Image 16" descr="preencoded.png">
            <a:extLst>
              <a:ext uri="{FF2B5EF4-FFF2-40B4-BE49-F238E27FC236}">
                <a16:creationId xmlns:a16="http://schemas.microsoft.com/office/drawing/2014/main" id="{7BB7A2ED-7D25-CBB5-CDBA-FE038C7C9669}"/>
              </a:ext>
            </a:extLst>
          </p:cNvPr>
          <p:cNvPicPr>
            <a:picLocks noChangeAspect="1"/>
          </p:cNvPicPr>
          <p:nvPr/>
        </p:nvPicPr>
        <p:blipFill>
          <a:blip r:embed="rId17"/>
          <a:srcRect l="-19" r="-19"/>
          <a:stretch/>
        </p:blipFill>
        <p:spPr>
          <a:xfrm>
            <a:off x="0" y="0"/>
            <a:ext cx="12191695" cy="761695"/>
          </a:xfrm>
          <a:prstGeom prst="rect">
            <a:avLst/>
          </a:prstGeom>
        </p:spPr>
      </p:pic>
      <p:pic>
        <p:nvPicPr>
          <p:cNvPr id="81" name="Image 17" descr="preencoded.png">
            <a:extLst>
              <a:ext uri="{FF2B5EF4-FFF2-40B4-BE49-F238E27FC236}">
                <a16:creationId xmlns:a16="http://schemas.microsoft.com/office/drawing/2014/main" id="{6972E6B9-9396-45B8-9112-28B1844B3F4B}"/>
              </a:ext>
            </a:extLst>
          </p:cNvPr>
          <p:cNvPicPr>
            <a:picLocks noChangeAspect="1"/>
          </p:cNvPicPr>
          <p:nvPr/>
        </p:nvPicPr>
        <p:blipFill>
          <a:blip r:embed="rId18"/>
          <a:srcRect/>
          <a:stretch/>
        </p:blipFill>
        <p:spPr>
          <a:xfrm>
            <a:off x="381305" y="152705"/>
            <a:ext cx="457200" cy="457200"/>
          </a:xfrm>
          <a:prstGeom prst="rect">
            <a:avLst/>
          </a:prstGeom>
        </p:spPr>
      </p:pic>
      <p:pic>
        <p:nvPicPr>
          <p:cNvPr id="82" name="Image 18" descr="preencoded.png">
            <a:extLst>
              <a:ext uri="{FF2B5EF4-FFF2-40B4-BE49-F238E27FC236}">
                <a16:creationId xmlns:a16="http://schemas.microsoft.com/office/drawing/2014/main" id="{13937B97-2AEA-8A6D-BEA7-660DA22EF20C}"/>
              </a:ext>
            </a:extLst>
          </p:cNvPr>
          <p:cNvPicPr>
            <a:picLocks noChangeAspect="1"/>
          </p:cNvPicPr>
          <p:nvPr/>
        </p:nvPicPr>
        <p:blipFill>
          <a:blip r:embed="rId19"/>
          <a:srcRect t="-20192" b="-20192"/>
          <a:stretch/>
        </p:blipFill>
        <p:spPr>
          <a:xfrm>
            <a:off x="514807" y="247802"/>
            <a:ext cx="190195" cy="267005"/>
          </a:xfrm>
          <a:prstGeom prst="rect">
            <a:avLst/>
          </a:prstGeom>
        </p:spPr>
      </p:pic>
      <p:sp>
        <p:nvSpPr>
          <p:cNvPr id="84" name="Text 63">
            <a:extLst>
              <a:ext uri="{FF2B5EF4-FFF2-40B4-BE49-F238E27FC236}">
                <a16:creationId xmlns:a16="http://schemas.microsoft.com/office/drawing/2014/main" id="{EC69A786-040C-153B-6DC7-F431DE9F0BF5}"/>
              </a:ext>
            </a:extLst>
          </p:cNvPr>
          <p:cNvSpPr txBox="1"/>
          <p:nvPr/>
        </p:nvSpPr>
        <p:spPr>
          <a:xfrm>
            <a:off x="990295" y="292151"/>
            <a:ext cx="5276088" cy="191110"/>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rPr>
              <a:t>Permanent Agricultural Protection (PDR/ACEP)</a:t>
            </a:r>
          </a:p>
        </p:txBody>
      </p:sp>
      <p:sp>
        <p:nvSpPr>
          <p:cNvPr id="85" name="Text 64">
            <a:extLst>
              <a:ext uri="{FF2B5EF4-FFF2-40B4-BE49-F238E27FC236}">
                <a16:creationId xmlns:a16="http://schemas.microsoft.com/office/drawing/2014/main" id="{77247BF3-31E6-C532-1299-5A2517A5634D}"/>
              </a:ext>
            </a:extLst>
          </p:cNvPr>
          <p:cNvSpPr txBox="1"/>
          <p:nvPr/>
        </p:nvSpPr>
        <p:spPr>
          <a:xfrm>
            <a:off x="10626242" y="152705"/>
            <a:ext cx="1191463"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$150,000+</a:t>
            </a:r>
            <a:endParaRPr lang="en-US" sz="1300"/>
          </a:p>
        </p:txBody>
      </p:sp>
      <p:sp>
        <p:nvSpPr>
          <p:cNvPr id="86" name="Text 65">
            <a:extLst>
              <a:ext uri="{FF2B5EF4-FFF2-40B4-BE49-F238E27FC236}">
                <a16:creationId xmlns:a16="http://schemas.microsoft.com/office/drawing/2014/main" id="{A1BEF09B-B2EC-4866-F6A4-C41354CF988E}"/>
              </a:ext>
            </a:extLst>
          </p:cNvPr>
          <p:cNvSpPr txBox="1"/>
          <p:nvPr/>
        </p:nvSpPr>
        <p:spPr>
          <a:xfrm>
            <a:off x="9607378" y="418795"/>
            <a:ext cx="2210327"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Estimated One-Time Capital</a:t>
            </a:r>
            <a:endParaRPr lang="en-US" sz="1000"/>
          </a:p>
        </p:txBody>
      </p:sp>
      <p:sp>
        <p:nvSpPr>
          <p:cNvPr id="87" name="Shape 66">
            <a:extLst>
              <a:ext uri="{FF2B5EF4-FFF2-40B4-BE49-F238E27FC236}">
                <a16:creationId xmlns:a16="http://schemas.microsoft.com/office/drawing/2014/main" id="{B8E0F73F-DE6D-B1FC-6A68-EB451B09B6E9}"/>
              </a:ext>
            </a:extLst>
          </p:cNvPr>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88" name="Shape 67">
            <a:extLst>
              <a:ext uri="{FF2B5EF4-FFF2-40B4-BE49-F238E27FC236}">
                <a16:creationId xmlns:a16="http://schemas.microsoft.com/office/drawing/2014/main" id="{026766FA-4D57-871E-7444-8455A19CABDD}"/>
              </a:ext>
            </a:extLst>
          </p:cNvPr>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9" name="Text 68">
            <a:extLst>
              <a:ext uri="{FF2B5EF4-FFF2-40B4-BE49-F238E27FC236}">
                <a16:creationId xmlns:a16="http://schemas.microsoft.com/office/drawing/2014/main" id="{F30F3EE9-8599-8530-24B6-2A0935BF7347}"/>
              </a:ext>
            </a:extLst>
          </p:cNvPr>
          <p:cNvSpPr txBox="1"/>
          <p:nvPr/>
        </p:nvSpPr>
        <p:spPr>
          <a:xfrm>
            <a:off x="381305" y="6519672"/>
            <a:ext cx="5324551"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Insight:</a:t>
            </a:r>
            <a:r>
              <a:rPr lang="en-US" sz="900">
                <a:solidFill>
                  <a:srgbClr val="4B5563"/>
                </a:solidFill>
                <a:latin typeface="Montserrat" pitchFamily="34" charset="0"/>
                <a:ea typeface="Montserrat" pitchFamily="34" charset="-122"/>
                <a:cs typeface="Montserrat" pitchFamily="34" charset="-120"/>
              </a:rPr>
              <a:t> PDR programs unlock capital while preserving agricultural heritage </a:t>
            </a:r>
            <a:endParaRPr lang="en-US" sz="900"/>
          </a:p>
        </p:txBody>
      </p:sp>
      <p:sp>
        <p:nvSpPr>
          <p:cNvPr id="90" name="Text 69">
            <a:extLst>
              <a:ext uri="{FF2B5EF4-FFF2-40B4-BE49-F238E27FC236}">
                <a16:creationId xmlns:a16="http://schemas.microsoft.com/office/drawing/2014/main" id="{91C6EE69-5F6E-04D0-90EF-547B1F37A413}"/>
              </a:ext>
            </a:extLst>
          </p:cNvPr>
          <p:cNvSpPr txBox="1"/>
          <p:nvPr/>
        </p:nvSpPr>
        <p:spPr>
          <a:xfrm>
            <a:off x="8779154" y="6392225"/>
            <a:ext cx="3446374" cy="162763"/>
          </a:xfrm>
          <a:prstGeom prst="rect">
            <a:avLst/>
          </a:prstGeom>
          <a:noFill/>
          <a:ln/>
        </p:spPr>
        <p:txBody>
          <a:bodyPr wrap="square" lIns="0" tIns="0" rIns="0" bIns="0" rtlCol="0" anchor="ctr"/>
          <a:lstStyle/>
          <a:p>
            <a:pPr marL="0" indent="0" algn="l">
              <a:buNone/>
            </a:pPr>
            <a:r>
              <a:rPr lang="en-US" sz="800" b="1">
                <a:solidFill>
                  <a:srgbClr val="6B7280"/>
                </a:solidFill>
                <a:latin typeface="Montserrat" pitchFamily="34" charset="0"/>
                <a:ea typeface="Montserrat" pitchFamily="34" charset="-122"/>
                <a:cs typeface="Montserrat" pitchFamily="34" charset="-120"/>
              </a:rPr>
              <a:t>Source:</a:t>
            </a:r>
            <a:r>
              <a:rPr lang="en-US" sz="800">
                <a:solidFill>
                  <a:srgbClr val="6B7280"/>
                </a:solidFill>
                <a:latin typeface="Montserrat" pitchFamily="34" charset="0"/>
                <a:ea typeface="Montserrat" pitchFamily="34" charset="-122"/>
                <a:cs typeface="Montserrat" pitchFamily="34" charset="-120"/>
              </a:rPr>
              <a:t> USDA NRCS, Michigan Department of Agriculture </a:t>
            </a:r>
            <a:endParaRPr lang="en-US" sz="800"/>
          </a:p>
        </p:txBody>
      </p:sp>
      <p:sp>
        <p:nvSpPr>
          <p:cNvPr id="83" name="Text 54">
            <a:extLst>
              <a:ext uri="{FF2B5EF4-FFF2-40B4-BE49-F238E27FC236}">
                <a16:creationId xmlns:a16="http://schemas.microsoft.com/office/drawing/2014/main" id="{D88B6587-9873-A990-62A8-BA3CAB029508}"/>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20</a:t>
            </a:fld>
            <a:endParaRPr lang="en-US" sz="800"/>
          </a:p>
        </p:txBody>
      </p:sp>
    </p:spTree>
    <p:extLst>
      <p:ext uri="{BB962C8B-B14F-4D97-AF65-F5344CB8AC3E}">
        <p14:creationId xmlns:p14="http://schemas.microsoft.com/office/powerpoint/2010/main" val="1445502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t="-8" b="-8"/>
          <a:stretch/>
        </p:blipFill>
        <p:spPr>
          <a:xfrm>
            <a:off x="381305" y="914400"/>
            <a:ext cx="7429500" cy="1138428"/>
          </a:xfrm>
          <a:prstGeom prst="rect">
            <a:avLst/>
          </a:prstGeom>
        </p:spPr>
      </p:pic>
      <p:pic>
        <p:nvPicPr>
          <p:cNvPr id="5" name="Image 3" descr="preencoded.png"/>
          <p:cNvPicPr>
            <a:picLocks noChangeAspect="1"/>
          </p:cNvPicPr>
          <p:nvPr/>
        </p:nvPicPr>
        <p:blipFill>
          <a:blip r:embed="rId5"/>
          <a:srcRect/>
          <a:stretch/>
        </p:blipFill>
        <p:spPr>
          <a:xfrm>
            <a:off x="580644" y="1217066"/>
            <a:ext cx="533095" cy="533095"/>
          </a:xfrm>
          <a:prstGeom prst="rect">
            <a:avLst/>
          </a:prstGeom>
        </p:spPr>
      </p:pic>
      <p:pic>
        <p:nvPicPr>
          <p:cNvPr id="6" name="Image 4" descr="preencoded.png"/>
          <p:cNvPicPr>
            <a:picLocks noChangeAspect="1"/>
          </p:cNvPicPr>
          <p:nvPr/>
        </p:nvPicPr>
        <p:blipFill>
          <a:blip r:embed="rId6"/>
          <a:srcRect t="-20192" b="-20192"/>
          <a:stretch/>
        </p:blipFill>
        <p:spPr>
          <a:xfrm>
            <a:off x="728777" y="1350569"/>
            <a:ext cx="237744" cy="267005"/>
          </a:xfrm>
          <a:prstGeom prst="rect">
            <a:avLst/>
          </a:prstGeom>
        </p:spPr>
      </p:pic>
      <p:sp>
        <p:nvSpPr>
          <p:cNvPr id="7" name="Text 0"/>
          <p:cNvSpPr txBox="1"/>
          <p:nvPr/>
        </p:nvSpPr>
        <p:spPr>
          <a:xfrm>
            <a:off x="1304849" y="1114654"/>
            <a:ext cx="6305702" cy="267005"/>
          </a:xfrm>
          <a:prstGeom prst="rect">
            <a:avLst/>
          </a:prstGeom>
          <a:noFill/>
          <a:ln/>
        </p:spPr>
        <p:txBody>
          <a:bodyPr wrap="square" lIns="0" tIns="0" rIns="0" bIns="0" rtlCol="0" anchor="ctr"/>
          <a:lstStyle/>
          <a:p>
            <a:pPr marL="0" indent="0" algn="l">
              <a:buNone/>
            </a:pPr>
            <a:r>
              <a:rPr lang="en-US" sz="1500" b="1">
                <a:solidFill>
                  <a:srgbClr val="1F2937"/>
                </a:solidFill>
                <a:latin typeface="Montserrat" pitchFamily="34" charset="0"/>
                <a:ea typeface="Montserrat" pitchFamily="34" charset="-122"/>
                <a:cs typeface="Montserrat" pitchFamily="34" charset="-120"/>
              </a:rPr>
              <a:t>Pocket Neighborhood Housing</a:t>
            </a:r>
            <a:endParaRPr lang="en-US" sz="1500"/>
          </a:p>
        </p:txBody>
      </p:sp>
      <p:sp>
        <p:nvSpPr>
          <p:cNvPr id="8" name="Text 1"/>
          <p:cNvSpPr txBox="1"/>
          <p:nvPr/>
        </p:nvSpPr>
        <p:spPr>
          <a:xfrm>
            <a:off x="1304849" y="1419149"/>
            <a:ext cx="6305702" cy="438912"/>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10-14 clustered homes on </a:t>
            </a:r>
            <a:r>
              <a:rPr lang="en-US" sz="1000" b="1">
                <a:solidFill>
                  <a:srgbClr val="2D4A3E"/>
                </a:solidFill>
                <a:latin typeface="Montserrat" pitchFamily="34" charset="0"/>
                <a:ea typeface="Montserrat" pitchFamily="34" charset="-122"/>
                <a:cs typeface="Montserrat" pitchFamily="34" charset="-120"/>
              </a:rPr>
              <a:t>2 acres</a:t>
            </a:r>
            <a:r>
              <a:rPr lang="en-US" sz="1000">
                <a:solidFill>
                  <a:srgbClr val="4B5563"/>
                </a:solidFill>
                <a:latin typeface="Montserrat" pitchFamily="34" charset="0"/>
                <a:ea typeface="Montserrat" pitchFamily="34" charset="-122"/>
                <a:cs typeface="Montserrat" pitchFamily="34" charset="-120"/>
              </a:rPr>
              <a:t> around shared green space, using cluster zoning to protect farmland while providing workforce housing. </a:t>
            </a:r>
            <a:endParaRPr lang="en-US" sz="1000"/>
          </a:p>
        </p:txBody>
      </p:sp>
      <p:pic>
        <p:nvPicPr>
          <p:cNvPr id="9" name="Image 5" descr="preencoded.png"/>
          <p:cNvPicPr>
            <a:picLocks noChangeAspect="1"/>
          </p:cNvPicPr>
          <p:nvPr/>
        </p:nvPicPr>
        <p:blipFill>
          <a:blip r:embed="rId7"/>
          <a:srcRect t="-7" b="-7"/>
          <a:stretch/>
        </p:blipFill>
        <p:spPr>
          <a:xfrm>
            <a:off x="381305" y="2204618"/>
            <a:ext cx="3638398" cy="3159253"/>
          </a:xfrm>
          <a:prstGeom prst="rect">
            <a:avLst/>
          </a:prstGeom>
        </p:spPr>
      </p:pic>
      <p:sp>
        <p:nvSpPr>
          <p:cNvPr id="10" name="Shape 2"/>
          <p:cNvSpPr/>
          <p:nvPr/>
        </p:nvSpPr>
        <p:spPr>
          <a:xfrm>
            <a:off x="580644" y="2404872"/>
            <a:ext cx="342900" cy="342900"/>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8"/>
          <a:srcRect l="-33" r="-33"/>
          <a:stretch/>
        </p:blipFill>
        <p:spPr>
          <a:xfrm>
            <a:off x="666598" y="2499970"/>
            <a:ext cx="171907" cy="152705"/>
          </a:xfrm>
          <a:prstGeom prst="rect">
            <a:avLst/>
          </a:prstGeom>
        </p:spPr>
      </p:pic>
      <p:sp>
        <p:nvSpPr>
          <p:cNvPr id="12" name="Text 3"/>
          <p:cNvSpPr txBox="1"/>
          <p:nvPr/>
        </p:nvSpPr>
        <p:spPr>
          <a:xfrm>
            <a:off x="1037844" y="2462479"/>
            <a:ext cx="2248510" cy="228600"/>
          </a:xfrm>
          <a:prstGeom prst="rect">
            <a:avLst/>
          </a:prstGeom>
          <a:noFill/>
          <a:ln/>
        </p:spPr>
        <p:txBody>
          <a:bodyPr wrap="square" lIns="0" tIns="0" rIns="0" bIns="0" rtlCol="0" anchor="ctr"/>
          <a:lstStyle/>
          <a:p>
            <a:pPr marL="0" indent="0" algn="l">
              <a:buNone/>
            </a:pPr>
            <a:r>
              <a:rPr lang="en-US" sz="1200" b="1" kern="0" spc="30">
                <a:solidFill>
                  <a:srgbClr val="1F2937"/>
                </a:solidFill>
                <a:latin typeface="Montserrat" pitchFamily="34" charset="0"/>
                <a:ea typeface="Montserrat" pitchFamily="34" charset="-122"/>
                <a:cs typeface="Montserrat" pitchFamily="34" charset="-120"/>
              </a:rPr>
              <a:t>Housing Configuration</a:t>
            </a:r>
            <a:endParaRPr lang="en-US" sz="1200"/>
          </a:p>
        </p:txBody>
      </p:sp>
      <p:sp>
        <p:nvSpPr>
          <p:cNvPr id="13" name="Shape 4"/>
          <p:cNvSpPr/>
          <p:nvPr/>
        </p:nvSpPr>
        <p:spPr>
          <a:xfrm>
            <a:off x="580644" y="2938882"/>
            <a:ext cx="3238805" cy="724205"/>
          </a:xfrm>
          <a:prstGeom prst="roundRect">
            <a:avLst>
              <a:gd name="adj" fmla="val 26582"/>
            </a:avLst>
          </a:prstGeom>
          <a:solidFill>
            <a:srgbClr val="FFFFFF">
              <a:alpha val="95000"/>
            </a:srgbClr>
          </a:solidFill>
          <a:ln w="12700">
            <a:solidFill>
              <a:srgbClr val="4A7C59">
                <a:alpha val="15000"/>
              </a:srgbClr>
            </a:solidFill>
            <a:prstDash val="solid"/>
          </a:ln>
        </p:spPr>
        <p:txBody>
          <a:bodyPr/>
          <a:lstStyle/>
          <a:p>
            <a:endParaRPr lang="en-US"/>
          </a:p>
        </p:txBody>
      </p:sp>
      <p:sp>
        <p:nvSpPr>
          <p:cNvPr id="14" name="Shape 5"/>
          <p:cNvSpPr/>
          <p:nvPr/>
        </p:nvSpPr>
        <p:spPr>
          <a:xfrm>
            <a:off x="705002" y="3062326"/>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5" name="Image 7" descr="preencoded.png"/>
          <p:cNvPicPr>
            <a:picLocks noChangeAspect="1"/>
          </p:cNvPicPr>
          <p:nvPr/>
        </p:nvPicPr>
        <p:blipFill>
          <a:blip r:embed="rId9"/>
          <a:srcRect t="-20060" b="-20060"/>
          <a:stretch/>
        </p:blipFill>
        <p:spPr>
          <a:xfrm>
            <a:off x="780898" y="3119018"/>
            <a:ext cx="152705" cy="190195"/>
          </a:xfrm>
          <a:prstGeom prst="rect">
            <a:avLst/>
          </a:prstGeom>
        </p:spPr>
      </p:pic>
      <p:sp>
        <p:nvSpPr>
          <p:cNvPr id="16" name="Text 6"/>
          <p:cNvSpPr txBox="1"/>
          <p:nvPr/>
        </p:nvSpPr>
        <p:spPr>
          <a:xfrm>
            <a:off x="1162202" y="3062326"/>
            <a:ext cx="2533802"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10-14 Clustered Homes</a:t>
            </a:r>
            <a:endParaRPr lang="en-US" sz="1000"/>
          </a:p>
        </p:txBody>
      </p:sp>
      <p:sp>
        <p:nvSpPr>
          <p:cNvPr id="17" name="Text 7"/>
          <p:cNvSpPr txBox="1"/>
          <p:nvPr/>
        </p:nvSpPr>
        <p:spPr>
          <a:xfrm>
            <a:off x="1162202" y="3252521"/>
            <a:ext cx="2533802" cy="286207"/>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Concentrated on 2 acres with shared green space and parking</a:t>
            </a:r>
            <a:endParaRPr lang="en-US" sz="900"/>
          </a:p>
        </p:txBody>
      </p:sp>
      <p:sp>
        <p:nvSpPr>
          <p:cNvPr id="18" name="Shape 8"/>
          <p:cNvSpPr/>
          <p:nvPr/>
        </p:nvSpPr>
        <p:spPr>
          <a:xfrm>
            <a:off x="580644" y="3814877"/>
            <a:ext cx="3238805" cy="724205"/>
          </a:xfrm>
          <a:prstGeom prst="roundRect">
            <a:avLst>
              <a:gd name="adj" fmla="val 26582"/>
            </a:avLst>
          </a:prstGeom>
          <a:solidFill>
            <a:srgbClr val="FFFFFF">
              <a:alpha val="95000"/>
            </a:srgbClr>
          </a:solidFill>
          <a:ln w="12700">
            <a:solidFill>
              <a:srgbClr val="4A7C59">
                <a:alpha val="15000"/>
              </a:srgbClr>
            </a:solidFill>
            <a:prstDash val="solid"/>
          </a:ln>
        </p:spPr>
        <p:txBody>
          <a:bodyPr/>
          <a:lstStyle/>
          <a:p>
            <a:endParaRPr lang="en-US"/>
          </a:p>
        </p:txBody>
      </p:sp>
      <p:sp>
        <p:nvSpPr>
          <p:cNvPr id="19" name="Shape 9"/>
          <p:cNvSpPr/>
          <p:nvPr/>
        </p:nvSpPr>
        <p:spPr>
          <a:xfrm>
            <a:off x="705002" y="3938321"/>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0" name="Image 8" descr="preencoded.png"/>
          <p:cNvPicPr>
            <a:picLocks noChangeAspect="1"/>
          </p:cNvPicPr>
          <p:nvPr/>
        </p:nvPicPr>
        <p:blipFill>
          <a:blip r:embed="rId10"/>
          <a:srcRect t="-21233" b="-21233"/>
          <a:stretch/>
        </p:blipFill>
        <p:spPr>
          <a:xfrm>
            <a:off x="790956" y="3995928"/>
            <a:ext cx="133502" cy="190195"/>
          </a:xfrm>
          <a:prstGeom prst="rect">
            <a:avLst/>
          </a:prstGeom>
        </p:spPr>
      </p:pic>
      <p:sp>
        <p:nvSpPr>
          <p:cNvPr id="21" name="Text 10"/>
          <p:cNvSpPr txBox="1"/>
          <p:nvPr/>
        </p:nvSpPr>
        <p:spPr>
          <a:xfrm>
            <a:off x="1162202" y="3938321"/>
            <a:ext cx="2533802"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Cluster Zoning</a:t>
            </a:r>
            <a:endParaRPr lang="en-US" sz="1000"/>
          </a:p>
        </p:txBody>
      </p:sp>
      <p:sp>
        <p:nvSpPr>
          <p:cNvPr id="22" name="Text 11"/>
          <p:cNvSpPr txBox="1"/>
          <p:nvPr/>
        </p:nvSpPr>
        <p:spPr>
          <a:xfrm>
            <a:off x="1162202" y="4129430"/>
            <a:ext cx="2533802" cy="286207"/>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Preserves farmland edges and maintains open views</a:t>
            </a:r>
            <a:endParaRPr lang="en-US" sz="900"/>
          </a:p>
        </p:txBody>
      </p:sp>
      <p:sp>
        <p:nvSpPr>
          <p:cNvPr id="23" name="Shape 12"/>
          <p:cNvSpPr/>
          <p:nvPr/>
        </p:nvSpPr>
        <p:spPr>
          <a:xfrm>
            <a:off x="580644" y="4690872"/>
            <a:ext cx="3238805" cy="580644"/>
          </a:xfrm>
          <a:prstGeom prst="roundRect">
            <a:avLst>
              <a:gd name="adj" fmla="val 41306"/>
            </a:avLst>
          </a:prstGeom>
          <a:solidFill>
            <a:srgbClr val="FFFFFF">
              <a:alpha val="95000"/>
            </a:srgbClr>
          </a:solidFill>
          <a:ln w="12700">
            <a:solidFill>
              <a:srgbClr val="4A7C59">
                <a:alpha val="15000"/>
              </a:srgbClr>
            </a:solidFill>
            <a:prstDash val="solid"/>
          </a:ln>
        </p:spPr>
        <p:txBody>
          <a:bodyPr/>
          <a:lstStyle/>
          <a:p>
            <a:endParaRPr lang="en-US"/>
          </a:p>
        </p:txBody>
      </p:sp>
      <p:sp>
        <p:nvSpPr>
          <p:cNvPr id="24" name="Shape 13"/>
          <p:cNvSpPr/>
          <p:nvPr/>
        </p:nvSpPr>
        <p:spPr>
          <a:xfrm>
            <a:off x="705002" y="4815230"/>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5" name="Image 9" descr="preencoded.png"/>
          <p:cNvPicPr>
            <a:picLocks noChangeAspect="1"/>
          </p:cNvPicPr>
          <p:nvPr/>
        </p:nvPicPr>
        <p:blipFill>
          <a:blip r:embed="rId11"/>
          <a:srcRect t="-21233" b="-21233"/>
          <a:stretch/>
        </p:blipFill>
        <p:spPr>
          <a:xfrm>
            <a:off x="790956" y="4871923"/>
            <a:ext cx="133502" cy="190195"/>
          </a:xfrm>
          <a:prstGeom prst="rect">
            <a:avLst/>
          </a:prstGeom>
        </p:spPr>
      </p:pic>
      <p:sp>
        <p:nvSpPr>
          <p:cNvPr id="26" name="Text 14"/>
          <p:cNvSpPr txBox="1"/>
          <p:nvPr/>
        </p:nvSpPr>
        <p:spPr>
          <a:xfrm>
            <a:off x="1162202" y="4815230"/>
            <a:ext cx="2352751"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Shared Parking</a:t>
            </a:r>
            <a:endParaRPr lang="en-US" sz="1000"/>
          </a:p>
        </p:txBody>
      </p:sp>
      <p:sp>
        <p:nvSpPr>
          <p:cNvPr id="27" name="Text 15"/>
          <p:cNvSpPr txBox="1"/>
          <p:nvPr/>
        </p:nvSpPr>
        <p:spPr>
          <a:xfrm>
            <a:off x="1162202" y="5005426"/>
            <a:ext cx="2799893" cy="143561"/>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Centralized parking to minimize land use</a:t>
            </a:r>
            <a:endParaRPr lang="en-US" sz="900"/>
          </a:p>
        </p:txBody>
      </p:sp>
      <p:pic>
        <p:nvPicPr>
          <p:cNvPr id="28" name="Image 10" descr="preencoded.png"/>
          <p:cNvPicPr>
            <a:picLocks noChangeAspect="1"/>
          </p:cNvPicPr>
          <p:nvPr/>
        </p:nvPicPr>
        <p:blipFill>
          <a:blip r:embed="rId7"/>
          <a:srcRect t="-7" b="-7"/>
          <a:stretch/>
        </p:blipFill>
        <p:spPr>
          <a:xfrm>
            <a:off x="4172407" y="2204618"/>
            <a:ext cx="3638398" cy="3159253"/>
          </a:xfrm>
          <a:prstGeom prst="rect">
            <a:avLst/>
          </a:prstGeom>
        </p:spPr>
      </p:pic>
      <p:sp>
        <p:nvSpPr>
          <p:cNvPr id="29" name="Shape 16"/>
          <p:cNvSpPr/>
          <p:nvPr/>
        </p:nvSpPr>
        <p:spPr>
          <a:xfrm>
            <a:off x="4371746" y="2404872"/>
            <a:ext cx="342900" cy="342900"/>
          </a:xfrm>
          <a:prstGeom prst="ellipse">
            <a:avLst/>
          </a:prstGeom>
          <a:solidFill>
            <a:srgbClr val="DBEAFE"/>
          </a:solidFill>
          <a:ln w="12700">
            <a:solidFill>
              <a:srgbClr val="FFFFFF">
                <a:alpha val="0"/>
              </a:srgbClr>
            </a:solidFill>
            <a:prstDash val="solid"/>
          </a:ln>
        </p:spPr>
        <p:txBody>
          <a:bodyPr/>
          <a:lstStyle/>
          <a:p>
            <a:endParaRPr lang="en-US"/>
          </a:p>
        </p:txBody>
      </p:sp>
      <p:pic>
        <p:nvPicPr>
          <p:cNvPr id="30" name="Image 11" descr="preencoded.png"/>
          <p:cNvPicPr>
            <a:picLocks noChangeAspect="1"/>
          </p:cNvPicPr>
          <p:nvPr/>
        </p:nvPicPr>
        <p:blipFill>
          <a:blip r:embed="rId12"/>
          <a:srcRect l="-33" r="-33"/>
          <a:stretch/>
        </p:blipFill>
        <p:spPr>
          <a:xfrm>
            <a:off x="4457700" y="2499970"/>
            <a:ext cx="171907" cy="152705"/>
          </a:xfrm>
          <a:prstGeom prst="rect">
            <a:avLst/>
          </a:prstGeom>
        </p:spPr>
      </p:pic>
      <p:sp>
        <p:nvSpPr>
          <p:cNvPr id="31" name="Text 17"/>
          <p:cNvSpPr txBox="1"/>
          <p:nvPr/>
        </p:nvSpPr>
        <p:spPr>
          <a:xfrm>
            <a:off x="4828946" y="2462479"/>
            <a:ext cx="1629461" cy="228600"/>
          </a:xfrm>
          <a:prstGeom prst="rect">
            <a:avLst/>
          </a:prstGeom>
          <a:noFill/>
          <a:ln/>
        </p:spPr>
        <p:txBody>
          <a:bodyPr wrap="square" lIns="0" tIns="0" rIns="0" bIns="0" rtlCol="0" anchor="ctr"/>
          <a:lstStyle/>
          <a:p>
            <a:pPr marL="0" indent="0" algn="l">
              <a:buNone/>
            </a:pPr>
            <a:r>
              <a:rPr lang="en-US" sz="1200" b="1" kern="0" spc="30">
                <a:solidFill>
                  <a:srgbClr val="1F2937"/>
                </a:solidFill>
                <a:latin typeface="Montserrat" pitchFamily="34" charset="0"/>
                <a:ea typeface="Montserrat" pitchFamily="34" charset="-122"/>
                <a:cs typeface="Montserrat" pitchFamily="34" charset="-120"/>
              </a:rPr>
              <a:t>Delivery Options</a:t>
            </a:r>
            <a:endParaRPr lang="en-US" sz="1200"/>
          </a:p>
        </p:txBody>
      </p:sp>
      <p:sp>
        <p:nvSpPr>
          <p:cNvPr id="32" name="Shape 18"/>
          <p:cNvSpPr/>
          <p:nvPr/>
        </p:nvSpPr>
        <p:spPr>
          <a:xfrm>
            <a:off x="4371746" y="2938882"/>
            <a:ext cx="3238805" cy="1082526"/>
          </a:xfrm>
          <a:prstGeom prst="roundRect">
            <a:avLst>
              <a:gd name="adj" fmla="val 17755"/>
            </a:avLst>
          </a:prstGeom>
          <a:solidFill>
            <a:srgbClr val="4A7C59">
              <a:alpha val="5000"/>
            </a:srgbClr>
          </a:solidFill>
          <a:ln w="12700">
            <a:solidFill>
              <a:srgbClr val="4A7C59">
                <a:alpha val="20000"/>
              </a:srgbClr>
            </a:solidFill>
            <a:prstDash val="solid"/>
          </a:ln>
        </p:spPr>
        <p:txBody>
          <a:bodyPr/>
          <a:lstStyle/>
          <a:p>
            <a:endParaRPr lang="en-US"/>
          </a:p>
        </p:txBody>
      </p:sp>
      <p:sp>
        <p:nvSpPr>
          <p:cNvPr id="33" name="Shape 19"/>
          <p:cNvSpPr/>
          <p:nvPr/>
        </p:nvSpPr>
        <p:spPr>
          <a:xfrm>
            <a:off x="4496105" y="3109874"/>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34" name="Text 20"/>
          <p:cNvSpPr txBox="1"/>
          <p:nvPr/>
        </p:nvSpPr>
        <p:spPr>
          <a:xfrm>
            <a:off x="4667098" y="3062326"/>
            <a:ext cx="2311603" cy="191110"/>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Option A: Market-Rate Sales</a:t>
            </a:r>
            <a:endParaRPr lang="en-US" sz="1000"/>
          </a:p>
        </p:txBody>
      </p:sp>
      <p:sp>
        <p:nvSpPr>
          <p:cNvPr id="35" name="Text 21"/>
          <p:cNvSpPr txBox="1"/>
          <p:nvPr/>
        </p:nvSpPr>
        <p:spPr>
          <a:xfrm>
            <a:off x="4496105" y="3329330"/>
            <a:ext cx="2991002" cy="491949"/>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10 homes × $350,000 = $3.6M gross. </a:t>
            </a:r>
          </a:p>
          <a:p>
            <a:pPr marL="0" indent="0" algn="l">
              <a:buNone/>
            </a:pPr>
            <a:r>
              <a:rPr lang="en-US" sz="900">
                <a:solidFill>
                  <a:srgbClr val="4B5563"/>
                </a:solidFill>
                <a:latin typeface="Montserrat" pitchFamily="34" charset="0"/>
                <a:ea typeface="Montserrat" pitchFamily="34" charset="-122"/>
                <a:cs typeface="Montserrat" pitchFamily="34" charset="-120"/>
              </a:rPr>
              <a:t>Development cost ≈ $2.6M. </a:t>
            </a:r>
          </a:p>
          <a:p>
            <a:pPr marL="0" indent="0" algn="l">
              <a:buNone/>
            </a:pPr>
            <a:r>
              <a:rPr lang="en-US" sz="900">
                <a:solidFill>
                  <a:srgbClr val="4B5563"/>
                </a:solidFill>
                <a:latin typeface="Montserrat" pitchFamily="34" charset="0"/>
                <a:ea typeface="Montserrat" pitchFamily="34" charset="-122"/>
                <a:cs typeface="Montserrat" pitchFamily="34" charset="-120"/>
              </a:rPr>
              <a:t>Margin supports farm reinvestment.</a:t>
            </a:r>
            <a:endParaRPr lang="en-US" sz="900"/>
          </a:p>
        </p:txBody>
      </p:sp>
      <p:sp>
        <p:nvSpPr>
          <p:cNvPr id="36" name="Shape 22"/>
          <p:cNvSpPr/>
          <p:nvPr/>
        </p:nvSpPr>
        <p:spPr>
          <a:xfrm>
            <a:off x="4371746" y="4149548"/>
            <a:ext cx="3238805" cy="886054"/>
          </a:xfrm>
          <a:prstGeom prst="roundRect">
            <a:avLst>
              <a:gd name="adj" fmla="val 17755"/>
            </a:avLst>
          </a:prstGeom>
          <a:solidFill>
            <a:srgbClr val="4A7C59">
              <a:alpha val="5000"/>
            </a:srgbClr>
          </a:solidFill>
          <a:ln w="12700">
            <a:solidFill>
              <a:srgbClr val="4A7C59">
                <a:alpha val="20000"/>
              </a:srgbClr>
            </a:solidFill>
            <a:prstDash val="solid"/>
          </a:ln>
        </p:spPr>
        <p:txBody>
          <a:bodyPr/>
          <a:lstStyle/>
          <a:p>
            <a:endParaRPr lang="en-US"/>
          </a:p>
        </p:txBody>
      </p:sp>
      <p:sp>
        <p:nvSpPr>
          <p:cNvPr id="37" name="Shape 23"/>
          <p:cNvSpPr/>
          <p:nvPr/>
        </p:nvSpPr>
        <p:spPr>
          <a:xfrm>
            <a:off x="4496105" y="4320540"/>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38" name="Text 24"/>
          <p:cNvSpPr txBox="1"/>
          <p:nvPr/>
        </p:nvSpPr>
        <p:spPr>
          <a:xfrm>
            <a:off x="4667098" y="4272992"/>
            <a:ext cx="2573122" cy="191110"/>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Option B: Community Land Trust</a:t>
            </a:r>
            <a:endParaRPr lang="en-US" sz="1000"/>
          </a:p>
        </p:txBody>
      </p:sp>
      <p:sp>
        <p:nvSpPr>
          <p:cNvPr id="39" name="Text 25"/>
          <p:cNvSpPr txBox="1"/>
          <p:nvPr/>
        </p:nvSpPr>
        <p:spPr>
          <a:xfrm>
            <a:off x="4496105" y="4539996"/>
            <a:ext cx="2991002" cy="372161"/>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Land remains community-owned. </a:t>
            </a:r>
          </a:p>
          <a:p>
            <a:pPr marL="0" indent="0" algn="l">
              <a:buNone/>
            </a:pPr>
            <a:r>
              <a:rPr lang="en-US" sz="900">
                <a:solidFill>
                  <a:srgbClr val="4B5563"/>
                </a:solidFill>
                <a:latin typeface="Montserrat" pitchFamily="34" charset="0"/>
                <a:ea typeface="Montserrat" pitchFamily="34" charset="-122"/>
                <a:cs typeface="Montserrat" pitchFamily="34" charset="-120"/>
              </a:rPr>
              <a:t>Homes sold at controlled prices via ground lease. </a:t>
            </a:r>
          </a:p>
          <a:p>
            <a:pPr marL="0" indent="0" algn="l">
              <a:buNone/>
            </a:pPr>
            <a:r>
              <a:rPr lang="en-US" sz="900">
                <a:solidFill>
                  <a:srgbClr val="4B5563"/>
                </a:solidFill>
                <a:latin typeface="Montserrat" pitchFamily="34" charset="0"/>
                <a:ea typeface="Montserrat" pitchFamily="34" charset="-122"/>
                <a:cs typeface="Montserrat" pitchFamily="34" charset="-120"/>
              </a:rPr>
              <a:t>Potential for partnership with State Land Bank.</a:t>
            </a:r>
            <a:endParaRPr lang="en-US" sz="900"/>
          </a:p>
        </p:txBody>
      </p:sp>
      <p:sp>
        <p:nvSpPr>
          <p:cNvPr id="40" name="Shape 26"/>
          <p:cNvSpPr/>
          <p:nvPr/>
        </p:nvSpPr>
        <p:spPr>
          <a:xfrm>
            <a:off x="381305" y="5492011"/>
            <a:ext cx="7429500" cy="752551"/>
          </a:xfrm>
          <a:prstGeom prst="roundRect">
            <a:avLst>
              <a:gd name="adj" fmla="val 24609"/>
            </a:avLst>
          </a:prstGeom>
          <a:solidFill>
            <a:srgbClr val="F0FDF4"/>
          </a:solidFill>
          <a:ln w="12700">
            <a:solidFill>
              <a:srgbClr val="BBF7D0"/>
            </a:solidFill>
            <a:prstDash val="solid"/>
          </a:ln>
        </p:spPr>
        <p:txBody>
          <a:bodyPr/>
          <a:lstStyle/>
          <a:p>
            <a:endParaRPr lang="en-US"/>
          </a:p>
        </p:txBody>
      </p:sp>
      <p:pic>
        <p:nvPicPr>
          <p:cNvPr id="41" name="Image 12" descr="preencoded.png"/>
          <p:cNvPicPr>
            <a:picLocks noChangeAspect="1"/>
          </p:cNvPicPr>
          <p:nvPr/>
        </p:nvPicPr>
        <p:blipFill>
          <a:blip r:embed="rId13"/>
          <a:srcRect t="-25000" b="-25000"/>
          <a:stretch/>
        </p:blipFill>
        <p:spPr>
          <a:xfrm>
            <a:off x="543154" y="5673062"/>
            <a:ext cx="133502" cy="267005"/>
          </a:xfrm>
          <a:prstGeom prst="rect">
            <a:avLst/>
          </a:prstGeom>
        </p:spPr>
      </p:pic>
      <p:sp>
        <p:nvSpPr>
          <p:cNvPr id="42" name="Text 27"/>
          <p:cNvSpPr txBox="1"/>
          <p:nvPr/>
        </p:nvSpPr>
        <p:spPr>
          <a:xfrm>
            <a:off x="790956" y="5653860"/>
            <a:ext cx="6010351" cy="191110"/>
          </a:xfrm>
          <a:prstGeom prst="rect">
            <a:avLst/>
          </a:prstGeom>
          <a:noFill/>
          <a:ln/>
        </p:spPr>
        <p:txBody>
          <a:bodyPr wrap="square" lIns="0" tIns="0" rIns="0" bIns="0" rtlCol="0" anchor="ctr"/>
          <a:lstStyle/>
          <a:p>
            <a:pPr marL="0" indent="0" algn="l">
              <a:buNone/>
            </a:pPr>
            <a:r>
              <a:rPr lang="en-US" sz="1000" b="1" kern="0" spc="26">
                <a:solidFill>
                  <a:srgbClr val="166534"/>
                </a:solidFill>
                <a:latin typeface="Montserrat" pitchFamily="34" charset="0"/>
                <a:ea typeface="Montserrat" pitchFamily="34" charset="-122"/>
                <a:cs typeface="Montserrat" pitchFamily="34" charset="-120"/>
              </a:rPr>
              <a:t>Workforce Housing Priority</a:t>
            </a:r>
            <a:endParaRPr lang="en-US" sz="1000"/>
          </a:p>
        </p:txBody>
      </p:sp>
      <p:sp>
        <p:nvSpPr>
          <p:cNvPr id="43" name="Text 28"/>
          <p:cNvSpPr txBox="1"/>
          <p:nvPr/>
        </p:nvSpPr>
        <p:spPr>
          <a:xfrm>
            <a:off x="790956" y="5863257"/>
            <a:ext cx="6696151" cy="219456"/>
          </a:xfrm>
          <a:prstGeom prst="rect">
            <a:avLst/>
          </a:prstGeom>
          <a:noFill/>
          <a:ln/>
        </p:spPr>
        <p:txBody>
          <a:bodyPr wrap="square" lIns="0" tIns="0" rIns="0" bIns="0" rtlCol="0" anchor="ctr"/>
          <a:lstStyle/>
          <a:p>
            <a:pPr marL="0" indent="0" algn="l">
              <a:buNone/>
            </a:pPr>
            <a:r>
              <a:rPr lang="en-US" sz="1000">
                <a:solidFill>
                  <a:srgbClr val="15803D"/>
                </a:solidFill>
                <a:latin typeface="Montserrat" pitchFamily="34" charset="0"/>
                <a:ea typeface="Montserrat" pitchFamily="34" charset="-122"/>
                <a:cs typeface="Montserrat" pitchFamily="34" charset="-120"/>
              </a:rPr>
              <a:t> Tied to </a:t>
            </a:r>
            <a:r>
              <a:rPr lang="en-US" sz="1000" b="1">
                <a:solidFill>
                  <a:srgbClr val="15803D"/>
                </a:solidFill>
                <a:latin typeface="Montserrat" pitchFamily="34" charset="0"/>
                <a:ea typeface="Montserrat" pitchFamily="34" charset="-122"/>
                <a:cs typeface="Montserrat" pitchFamily="34" charset="-120"/>
              </a:rPr>
              <a:t>local workforce needs</a:t>
            </a:r>
            <a:r>
              <a:rPr lang="en-US" sz="1000">
                <a:solidFill>
                  <a:srgbClr val="15803D"/>
                </a:solidFill>
                <a:latin typeface="Montserrat" pitchFamily="34" charset="0"/>
                <a:ea typeface="Montserrat" pitchFamily="34" charset="-122"/>
                <a:cs typeface="Montserrat" pitchFamily="34" charset="-120"/>
              </a:rPr>
              <a:t> with preference policies for farm workers and seasonal staff. </a:t>
            </a:r>
            <a:endParaRPr lang="en-US" sz="1000"/>
          </a:p>
        </p:txBody>
      </p:sp>
      <p:pic>
        <p:nvPicPr>
          <p:cNvPr id="44" name="Image 13" descr="preencoded.png"/>
          <p:cNvPicPr>
            <a:picLocks noChangeAspect="1"/>
          </p:cNvPicPr>
          <p:nvPr/>
        </p:nvPicPr>
        <p:blipFill>
          <a:blip r:embed="rId14"/>
          <a:srcRect l="-11" r="-11"/>
          <a:stretch/>
        </p:blipFill>
        <p:spPr>
          <a:xfrm>
            <a:off x="8001000" y="914400"/>
            <a:ext cx="3810305" cy="2638044"/>
          </a:xfrm>
          <a:prstGeom prst="rect">
            <a:avLst/>
          </a:prstGeom>
        </p:spPr>
      </p:pic>
      <p:sp>
        <p:nvSpPr>
          <p:cNvPr id="45" name="Shape 29"/>
          <p:cNvSpPr/>
          <p:nvPr/>
        </p:nvSpPr>
        <p:spPr>
          <a:xfrm>
            <a:off x="8238744" y="1380744"/>
            <a:ext cx="3333902" cy="9144"/>
          </a:xfrm>
          <a:prstGeom prst="rect">
            <a:avLst/>
          </a:prstGeom>
          <a:solidFill>
            <a:srgbClr val="E5E7EB"/>
          </a:solidFill>
          <a:ln w="12700">
            <a:solidFill>
              <a:srgbClr val="E5E7EB">
                <a:alpha val="0"/>
              </a:srgbClr>
            </a:solidFill>
            <a:prstDash val="solid"/>
          </a:ln>
        </p:spPr>
        <p:txBody>
          <a:bodyPr/>
          <a:lstStyle/>
          <a:p>
            <a:endParaRPr lang="en-US"/>
          </a:p>
        </p:txBody>
      </p:sp>
      <p:sp>
        <p:nvSpPr>
          <p:cNvPr id="46" name="Text 30"/>
          <p:cNvSpPr txBox="1"/>
          <p:nvPr/>
        </p:nvSpPr>
        <p:spPr>
          <a:xfrm>
            <a:off x="8238744" y="1152144"/>
            <a:ext cx="3333902" cy="153619"/>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b="1" kern="0" spc="90">
                <a:solidFill>
                  <a:srgbClr val="1F2937"/>
                </a:solidFill>
                <a:latin typeface="Montserrat" pitchFamily="34" charset="0"/>
                <a:ea typeface="Montserrat" pitchFamily="34" charset="-122"/>
                <a:cs typeface="Montserrat" pitchFamily="34" charset="-120"/>
              </a:rPr>
              <a:t>Site Statistics</a:t>
            </a:r>
            <a:endParaRPr lang="en-US" sz="900"/>
          </a:p>
        </p:txBody>
      </p:sp>
      <p:sp>
        <p:nvSpPr>
          <p:cNvPr id="47" name="Shape 31"/>
          <p:cNvSpPr/>
          <p:nvPr/>
        </p:nvSpPr>
        <p:spPr>
          <a:xfrm>
            <a:off x="8238744" y="1543507"/>
            <a:ext cx="1591056" cy="809244"/>
          </a:xfrm>
          <a:prstGeom prst="roundRect">
            <a:avLst>
              <a:gd name="adj" fmla="val 21270"/>
            </a:avLst>
          </a:prstGeom>
          <a:solidFill>
            <a:srgbClr val="4A7C59">
              <a:alpha val="10000"/>
            </a:srgbClr>
          </a:solidFill>
          <a:ln w="12700">
            <a:solidFill>
              <a:srgbClr val="4A7C59">
                <a:alpha val="30000"/>
              </a:srgbClr>
            </a:solidFill>
            <a:prstDash val="solid"/>
          </a:ln>
        </p:spPr>
        <p:txBody>
          <a:bodyPr/>
          <a:lstStyle/>
          <a:p>
            <a:endParaRPr lang="en-US"/>
          </a:p>
        </p:txBody>
      </p:sp>
      <p:sp>
        <p:nvSpPr>
          <p:cNvPr id="48" name="Text 32"/>
          <p:cNvSpPr txBox="1"/>
          <p:nvPr/>
        </p:nvSpPr>
        <p:spPr>
          <a:xfrm>
            <a:off x="8363102" y="1705356"/>
            <a:ext cx="1343254" cy="305410"/>
          </a:xfrm>
          <a:prstGeom prst="rect">
            <a:avLst/>
          </a:prstGeom>
          <a:noFill/>
          <a:ln/>
        </p:spPr>
        <p:txBody>
          <a:bodyPr wrap="square" lIns="0" tIns="0" rIns="0" bIns="0" rtlCol="0" anchor="ctr"/>
          <a:lstStyle/>
          <a:p>
            <a:pPr marL="0" indent="0" algn="ctr">
              <a:buNone/>
            </a:pPr>
            <a:r>
              <a:rPr lang="en-US" sz="1800" b="1">
                <a:solidFill>
                  <a:srgbClr val="16A34A"/>
                </a:solidFill>
                <a:latin typeface="Montserrat" pitchFamily="34" charset="0"/>
                <a:ea typeface="Montserrat" pitchFamily="34" charset="-122"/>
                <a:cs typeface="Montserrat" pitchFamily="34" charset="-120"/>
              </a:rPr>
              <a:t>2 ac</a:t>
            </a:r>
            <a:endParaRPr lang="en-US" sz="1800"/>
          </a:p>
        </p:txBody>
      </p:sp>
      <p:sp>
        <p:nvSpPr>
          <p:cNvPr id="49" name="Text 33"/>
          <p:cNvSpPr txBox="1"/>
          <p:nvPr/>
        </p:nvSpPr>
        <p:spPr>
          <a:xfrm>
            <a:off x="8363102" y="2048256"/>
            <a:ext cx="1343254" cy="143561"/>
          </a:xfrm>
          <a:prstGeom prst="rect">
            <a:avLst/>
          </a:prstGeom>
          <a:noFill/>
          <a:ln/>
        </p:spPr>
        <p:txBody>
          <a:bodyPr wrap="square" lIns="0" tIns="0" rIns="0" bIns="0" rtlCol="0" anchor="ctr"/>
          <a:lstStyle/>
          <a:p>
            <a:pPr marL="0" indent="0" algn="ctr">
              <a:buNone/>
            </a:pPr>
            <a:r>
              <a:rPr lang="en-US" sz="800" b="1" kern="0" spc="-37">
                <a:solidFill>
                  <a:srgbClr val="4B5563"/>
                </a:solidFill>
                <a:latin typeface="Montserrat" pitchFamily="34" charset="0"/>
                <a:ea typeface="Montserrat" pitchFamily="34" charset="-122"/>
                <a:cs typeface="Montserrat" pitchFamily="34" charset="-120"/>
              </a:rPr>
              <a:t>Total Area</a:t>
            </a:r>
            <a:endParaRPr lang="en-US" sz="800"/>
          </a:p>
        </p:txBody>
      </p:sp>
      <p:sp>
        <p:nvSpPr>
          <p:cNvPr id="50" name="Shape 34"/>
          <p:cNvSpPr/>
          <p:nvPr/>
        </p:nvSpPr>
        <p:spPr>
          <a:xfrm>
            <a:off x="9982505" y="1543507"/>
            <a:ext cx="1591056" cy="809244"/>
          </a:xfrm>
          <a:prstGeom prst="roundRect">
            <a:avLst>
              <a:gd name="adj" fmla="val 21270"/>
            </a:avLst>
          </a:prstGeom>
          <a:solidFill>
            <a:srgbClr val="4A7C59">
              <a:alpha val="10000"/>
            </a:srgbClr>
          </a:solidFill>
          <a:ln w="12700">
            <a:solidFill>
              <a:srgbClr val="4A7C59">
                <a:alpha val="30000"/>
              </a:srgbClr>
            </a:solidFill>
            <a:prstDash val="solid"/>
          </a:ln>
        </p:spPr>
        <p:txBody>
          <a:bodyPr/>
          <a:lstStyle/>
          <a:p>
            <a:endParaRPr lang="en-US"/>
          </a:p>
        </p:txBody>
      </p:sp>
      <p:sp>
        <p:nvSpPr>
          <p:cNvPr id="51" name="Text 35"/>
          <p:cNvSpPr txBox="1"/>
          <p:nvPr/>
        </p:nvSpPr>
        <p:spPr>
          <a:xfrm>
            <a:off x="10105949" y="1705356"/>
            <a:ext cx="1343254" cy="305410"/>
          </a:xfrm>
          <a:prstGeom prst="rect">
            <a:avLst/>
          </a:prstGeom>
          <a:noFill/>
          <a:ln/>
        </p:spPr>
        <p:txBody>
          <a:bodyPr wrap="square" lIns="0" tIns="0" rIns="0" bIns="0" rtlCol="0" anchor="ctr"/>
          <a:lstStyle/>
          <a:p>
            <a:pPr marL="0" indent="0" algn="ctr">
              <a:buNone/>
            </a:pPr>
            <a:r>
              <a:rPr lang="en-US" sz="1800" b="1">
                <a:solidFill>
                  <a:srgbClr val="2563EB"/>
                </a:solidFill>
                <a:latin typeface="Montserrat" pitchFamily="34" charset="0"/>
                <a:ea typeface="Montserrat" pitchFamily="34" charset="-122"/>
                <a:cs typeface="Montserrat" pitchFamily="34" charset="-120"/>
              </a:rPr>
              <a:t>10-14</a:t>
            </a:r>
            <a:endParaRPr lang="en-US" sz="1800"/>
          </a:p>
        </p:txBody>
      </p:sp>
      <p:sp>
        <p:nvSpPr>
          <p:cNvPr id="52" name="Text 36"/>
          <p:cNvSpPr txBox="1"/>
          <p:nvPr/>
        </p:nvSpPr>
        <p:spPr>
          <a:xfrm>
            <a:off x="10105949" y="2048256"/>
            <a:ext cx="1343254" cy="143561"/>
          </a:xfrm>
          <a:prstGeom prst="rect">
            <a:avLst/>
          </a:prstGeom>
          <a:noFill/>
          <a:ln/>
        </p:spPr>
        <p:txBody>
          <a:bodyPr wrap="square" lIns="0" tIns="0" rIns="0" bIns="0" rtlCol="0" anchor="ctr"/>
          <a:lstStyle/>
          <a:p>
            <a:pPr marL="0" indent="0" algn="ctr">
              <a:buNone/>
            </a:pPr>
            <a:r>
              <a:rPr lang="en-US" sz="800" b="1" kern="0" spc="-37">
                <a:solidFill>
                  <a:srgbClr val="4B5563"/>
                </a:solidFill>
                <a:latin typeface="Montserrat" pitchFamily="34" charset="0"/>
                <a:ea typeface="Montserrat" pitchFamily="34" charset="-122"/>
                <a:cs typeface="Montserrat" pitchFamily="34" charset="-120"/>
              </a:rPr>
              <a:t>Homes</a:t>
            </a:r>
            <a:endParaRPr lang="en-US" sz="800"/>
          </a:p>
        </p:txBody>
      </p:sp>
      <p:sp>
        <p:nvSpPr>
          <p:cNvPr id="53" name="Shape 37"/>
          <p:cNvSpPr/>
          <p:nvPr/>
        </p:nvSpPr>
        <p:spPr>
          <a:xfrm>
            <a:off x="8238744" y="2505456"/>
            <a:ext cx="1591056" cy="809244"/>
          </a:xfrm>
          <a:prstGeom prst="roundRect">
            <a:avLst>
              <a:gd name="adj" fmla="val 21270"/>
            </a:avLst>
          </a:prstGeom>
          <a:solidFill>
            <a:srgbClr val="4A7C59">
              <a:alpha val="10000"/>
            </a:srgbClr>
          </a:solidFill>
          <a:ln w="12700">
            <a:solidFill>
              <a:srgbClr val="4A7C59">
                <a:alpha val="30000"/>
              </a:srgbClr>
            </a:solidFill>
            <a:prstDash val="solid"/>
          </a:ln>
        </p:spPr>
        <p:txBody>
          <a:bodyPr/>
          <a:lstStyle/>
          <a:p>
            <a:endParaRPr lang="en-US"/>
          </a:p>
        </p:txBody>
      </p:sp>
      <p:sp>
        <p:nvSpPr>
          <p:cNvPr id="54" name="Text 38"/>
          <p:cNvSpPr txBox="1"/>
          <p:nvPr/>
        </p:nvSpPr>
        <p:spPr>
          <a:xfrm>
            <a:off x="8363102" y="2667305"/>
            <a:ext cx="1343254" cy="305410"/>
          </a:xfrm>
          <a:prstGeom prst="rect">
            <a:avLst/>
          </a:prstGeom>
          <a:noFill/>
          <a:ln/>
        </p:spPr>
        <p:txBody>
          <a:bodyPr wrap="square" lIns="0" tIns="0" rIns="0" bIns="0" rtlCol="0" anchor="ctr"/>
          <a:lstStyle/>
          <a:p>
            <a:pPr marL="0" indent="0" algn="ctr">
              <a:buNone/>
            </a:pPr>
            <a:r>
              <a:rPr lang="en-US" sz="1800" b="1">
                <a:solidFill>
                  <a:srgbClr val="9333EA"/>
                </a:solidFill>
                <a:latin typeface="Montserrat" pitchFamily="34" charset="0"/>
                <a:ea typeface="Montserrat" pitchFamily="34" charset="-122"/>
                <a:cs typeface="Montserrat" pitchFamily="34" charset="-120"/>
              </a:rPr>
              <a:t>$3.6M</a:t>
            </a:r>
            <a:endParaRPr lang="en-US" sz="1800"/>
          </a:p>
        </p:txBody>
      </p:sp>
      <p:sp>
        <p:nvSpPr>
          <p:cNvPr id="55" name="Text 39"/>
          <p:cNvSpPr txBox="1"/>
          <p:nvPr/>
        </p:nvSpPr>
        <p:spPr>
          <a:xfrm>
            <a:off x="8363102" y="3010205"/>
            <a:ext cx="1343254" cy="143561"/>
          </a:xfrm>
          <a:prstGeom prst="rect">
            <a:avLst/>
          </a:prstGeom>
          <a:noFill/>
          <a:ln/>
        </p:spPr>
        <p:txBody>
          <a:bodyPr wrap="square" lIns="0" tIns="0" rIns="0" bIns="0" rtlCol="0" anchor="ctr"/>
          <a:lstStyle/>
          <a:p>
            <a:pPr marL="0" indent="0" algn="ctr">
              <a:buNone/>
            </a:pPr>
            <a:r>
              <a:rPr lang="en-US" sz="800" b="1" kern="0" spc="-37">
                <a:solidFill>
                  <a:srgbClr val="4B5563"/>
                </a:solidFill>
                <a:latin typeface="Montserrat" pitchFamily="34" charset="0"/>
                <a:ea typeface="Montserrat" pitchFamily="34" charset="-122"/>
                <a:cs typeface="Montserrat" pitchFamily="34" charset="-120"/>
              </a:rPr>
              <a:t>Gross Sales</a:t>
            </a:r>
            <a:endParaRPr lang="en-US" sz="800"/>
          </a:p>
        </p:txBody>
      </p:sp>
      <p:sp>
        <p:nvSpPr>
          <p:cNvPr id="56" name="Shape 40"/>
          <p:cNvSpPr/>
          <p:nvPr/>
        </p:nvSpPr>
        <p:spPr>
          <a:xfrm>
            <a:off x="9982505" y="2505456"/>
            <a:ext cx="1591056" cy="809244"/>
          </a:xfrm>
          <a:prstGeom prst="roundRect">
            <a:avLst>
              <a:gd name="adj" fmla="val 21270"/>
            </a:avLst>
          </a:prstGeom>
          <a:solidFill>
            <a:srgbClr val="4A7C59">
              <a:alpha val="10000"/>
            </a:srgbClr>
          </a:solidFill>
          <a:ln w="12700">
            <a:solidFill>
              <a:srgbClr val="4A7C59">
                <a:alpha val="30000"/>
              </a:srgbClr>
            </a:solidFill>
            <a:prstDash val="solid"/>
          </a:ln>
        </p:spPr>
        <p:txBody>
          <a:bodyPr/>
          <a:lstStyle/>
          <a:p>
            <a:endParaRPr lang="en-US"/>
          </a:p>
        </p:txBody>
      </p:sp>
      <p:sp>
        <p:nvSpPr>
          <p:cNvPr id="57" name="Text 41"/>
          <p:cNvSpPr txBox="1"/>
          <p:nvPr/>
        </p:nvSpPr>
        <p:spPr>
          <a:xfrm>
            <a:off x="10105949" y="2667305"/>
            <a:ext cx="1343254" cy="305410"/>
          </a:xfrm>
          <a:prstGeom prst="rect">
            <a:avLst/>
          </a:prstGeom>
          <a:noFill/>
          <a:ln/>
        </p:spPr>
        <p:txBody>
          <a:bodyPr wrap="square" lIns="0" tIns="0" rIns="0" bIns="0" rtlCol="0" anchor="ctr"/>
          <a:lstStyle/>
          <a:p>
            <a:pPr marL="0" indent="0" algn="ctr">
              <a:buNone/>
            </a:pPr>
            <a:r>
              <a:rPr lang="en-US" sz="1800" b="1">
                <a:solidFill>
                  <a:srgbClr val="EA580C"/>
                </a:solidFill>
                <a:latin typeface="Montserrat" pitchFamily="34" charset="0"/>
                <a:ea typeface="Montserrat" pitchFamily="34" charset="-122"/>
                <a:cs typeface="Montserrat" pitchFamily="34" charset="-120"/>
              </a:rPr>
              <a:t>$2.6M</a:t>
            </a:r>
            <a:endParaRPr lang="en-US" sz="1800"/>
          </a:p>
        </p:txBody>
      </p:sp>
      <p:sp>
        <p:nvSpPr>
          <p:cNvPr id="58" name="Text 42"/>
          <p:cNvSpPr txBox="1"/>
          <p:nvPr/>
        </p:nvSpPr>
        <p:spPr>
          <a:xfrm>
            <a:off x="10105949" y="3010205"/>
            <a:ext cx="1343254" cy="143561"/>
          </a:xfrm>
          <a:prstGeom prst="rect">
            <a:avLst/>
          </a:prstGeom>
          <a:noFill/>
          <a:ln/>
        </p:spPr>
        <p:txBody>
          <a:bodyPr wrap="square" lIns="0" tIns="0" rIns="0" bIns="0" rtlCol="0" anchor="ctr"/>
          <a:lstStyle/>
          <a:p>
            <a:pPr marL="0" indent="0" algn="ctr">
              <a:buNone/>
            </a:pPr>
            <a:r>
              <a:rPr lang="en-US" sz="800" b="1" kern="0" spc="-37">
                <a:solidFill>
                  <a:srgbClr val="4B5563"/>
                </a:solidFill>
                <a:latin typeface="Montserrat" pitchFamily="34" charset="0"/>
                <a:ea typeface="Montserrat" pitchFamily="34" charset="-122"/>
                <a:cs typeface="Montserrat" pitchFamily="34" charset="-120"/>
              </a:rPr>
              <a:t>Development Costs</a:t>
            </a:r>
            <a:endParaRPr lang="en-US" sz="800"/>
          </a:p>
        </p:txBody>
      </p:sp>
      <p:pic>
        <p:nvPicPr>
          <p:cNvPr id="59" name="Image 14" descr="preencoded.png"/>
          <p:cNvPicPr>
            <a:picLocks noChangeAspect="1"/>
          </p:cNvPicPr>
          <p:nvPr/>
        </p:nvPicPr>
        <p:blipFill>
          <a:blip r:embed="rId15"/>
          <a:srcRect l="-9" r="-9"/>
          <a:stretch/>
        </p:blipFill>
        <p:spPr>
          <a:xfrm>
            <a:off x="8001000" y="3624682"/>
            <a:ext cx="3810305" cy="1739189"/>
          </a:xfrm>
          <a:prstGeom prst="rect">
            <a:avLst/>
          </a:prstGeom>
        </p:spPr>
      </p:pic>
      <p:sp>
        <p:nvSpPr>
          <p:cNvPr id="60" name="Shape 43"/>
          <p:cNvSpPr/>
          <p:nvPr/>
        </p:nvSpPr>
        <p:spPr>
          <a:xfrm>
            <a:off x="8238744" y="3940150"/>
            <a:ext cx="3333902" cy="9144"/>
          </a:xfrm>
          <a:prstGeom prst="rect">
            <a:avLst/>
          </a:prstGeom>
          <a:solidFill>
            <a:srgbClr val="E5E7EB"/>
          </a:solidFill>
          <a:ln w="12700">
            <a:solidFill>
              <a:srgbClr val="E5E7EB">
                <a:alpha val="0"/>
              </a:srgbClr>
            </a:solidFill>
            <a:prstDash val="solid"/>
          </a:ln>
        </p:spPr>
        <p:txBody>
          <a:bodyPr/>
          <a:lstStyle/>
          <a:p>
            <a:endParaRPr lang="en-US"/>
          </a:p>
        </p:txBody>
      </p:sp>
      <p:sp>
        <p:nvSpPr>
          <p:cNvPr id="61" name="Text 44"/>
          <p:cNvSpPr txBox="1"/>
          <p:nvPr/>
        </p:nvSpPr>
        <p:spPr>
          <a:xfrm>
            <a:off x="8238744" y="3711550"/>
            <a:ext cx="3333902" cy="153619"/>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b="1" kern="0" spc="90">
                <a:solidFill>
                  <a:srgbClr val="1F2937"/>
                </a:solidFill>
                <a:latin typeface="Montserrat" pitchFamily="34" charset="0"/>
                <a:ea typeface="Montserrat" pitchFamily="34" charset="-122"/>
                <a:cs typeface="Montserrat" pitchFamily="34" charset="-120"/>
              </a:rPr>
              <a:t>Key Benefits</a:t>
            </a:r>
            <a:endParaRPr lang="en-US" sz="900"/>
          </a:p>
        </p:txBody>
      </p:sp>
      <p:sp>
        <p:nvSpPr>
          <p:cNvPr id="62" name="Shape 45"/>
          <p:cNvSpPr/>
          <p:nvPr/>
        </p:nvSpPr>
        <p:spPr>
          <a:xfrm>
            <a:off x="8238744" y="4149548"/>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63" name="Text 46"/>
          <p:cNvSpPr txBox="1"/>
          <p:nvPr/>
        </p:nvSpPr>
        <p:spPr>
          <a:xfrm>
            <a:off x="8449056" y="4101999"/>
            <a:ext cx="2539289"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Minimal farmland area (2 acres)</a:t>
            </a:r>
            <a:endParaRPr lang="en-US" sz="1000"/>
          </a:p>
        </p:txBody>
      </p:sp>
      <p:sp>
        <p:nvSpPr>
          <p:cNvPr id="64" name="Shape 47"/>
          <p:cNvSpPr/>
          <p:nvPr/>
        </p:nvSpPr>
        <p:spPr>
          <a:xfrm>
            <a:off x="8238744" y="4492448"/>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65" name="Text 48"/>
          <p:cNvSpPr txBox="1"/>
          <p:nvPr/>
        </p:nvSpPr>
        <p:spPr>
          <a:xfrm>
            <a:off x="8449056" y="4444899"/>
            <a:ext cx="2278685"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Fixed CSA support – HOA benefit</a:t>
            </a:r>
            <a:endParaRPr lang="en-US" sz="1000"/>
          </a:p>
        </p:txBody>
      </p:sp>
      <p:sp>
        <p:nvSpPr>
          <p:cNvPr id="66" name="Shape 49"/>
          <p:cNvSpPr/>
          <p:nvPr/>
        </p:nvSpPr>
        <p:spPr>
          <a:xfrm>
            <a:off x="8238744" y="4835348"/>
            <a:ext cx="95098" cy="95098"/>
          </a:xfrm>
          <a:prstGeom prst="ellipse">
            <a:avLst/>
          </a:prstGeom>
          <a:solidFill>
            <a:srgbClr val="A855F7"/>
          </a:solidFill>
          <a:ln w="12700">
            <a:solidFill>
              <a:srgbClr val="FFFFFF">
                <a:alpha val="0"/>
              </a:srgbClr>
            </a:solidFill>
            <a:prstDash val="solid"/>
          </a:ln>
        </p:spPr>
        <p:txBody>
          <a:bodyPr/>
          <a:lstStyle/>
          <a:p>
            <a:endParaRPr lang="en-US"/>
          </a:p>
        </p:txBody>
      </p:sp>
      <p:sp>
        <p:nvSpPr>
          <p:cNvPr id="67" name="Text 50"/>
          <p:cNvSpPr txBox="1"/>
          <p:nvPr/>
        </p:nvSpPr>
        <p:spPr>
          <a:xfrm>
            <a:off x="8449056" y="4787799"/>
            <a:ext cx="2323490"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Affordable options for housing</a:t>
            </a:r>
            <a:endParaRPr lang="en-US" sz="1000"/>
          </a:p>
        </p:txBody>
      </p:sp>
      <p:sp>
        <p:nvSpPr>
          <p:cNvPr id="68" name="Shape 51"/>
          <p:cNvSpPr/>
          <p:nvPr/>
        </p:nvSpPr>
        <p:spPr>
          <a:xfrm>
            <a:off x="8238744" y="5178248"/>
            <a:ext cx="95098" cy="95098"/>
          </a:xfrm>
          <a:prstGeom prst="ellipse">
            <a:avLst/>
          </a:prstGeom>
          <a:solidFill>
            <a:srgbClr val="F97316"/>
          </a:solidFill>
          <a:ln w="12700">
            <a:solidFill>
              <a:srgbClr val="FFFFFF">
                <a:alpha val="0"/>
              </a:srgbClr>
            </a:solidFill>
            <a:prstDash val="solid"/>
          </a:ln>
        </p:spPr>
        <p:txBody>
          <a:bodyPr/>
          <a:lstStyle/>
          <a:p>
            <a:endParaRPr lang="en-US"/>
          </a:p>
        </p:txBody>
      </p:sp>
      <p:sp>
        <p:nvSpPr>
          <p:cNvPr id="69" name="Text 52"/>
          <p:cNvSpPr txBox="1"/>
          <p:nvPr/>
        </p:nvSpPr>
        <p:spPr>
          <a:xfrm>
            <a:off x="8449056" y="5130699"/>
            <a:ext cx="3364078"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Ground Lease or CLT for long-term protections</a:t>
            </a:r>
            <a:endParaRPr lang="en-US" sz="1000"/>
          </a:p>
        </p:txBody>
      </p:sp>
      <p:sp>
        <p:nvSpPr>
          <p:cNvPr id="70" name="Shape 53"/>
          <p:cNvSpPr/>
          <p:nvPr/>
        </p:nvSpPr>
        <p:spPr>
          <a:xfrm>
            <a:off x="8001000" y="5492011"/>
            <a:ext cx="3810305" cy="752551"/>
          </a:xfrm>
          <a:prstGeom prst="roundRect">
            <a:avLst>
              <a:gd name="adj" fmla="val 14206"/>
            </a:avLst>
          </a:prstGeom>
          <a:solidFill>
            <a:srgbClr val="EFF6FF"/>
          </a:solidFill>
          <a:ln w="12700">
            <a:solidFill>
              <a:srgbClr val="BFDBFE"/>
            </a:solidFill>
            <a:prstDash val="solid"/>
          </a:ln>
        </p:spPr>
        <p:txBody>
          <a:bodyPr/>
          <a:lstStyle/>
          <a:p>
            <a:endParaRPr lang="en-US"/>
          </a:p>
        </p:txBody>
      </p:sp>
      <p:sp>
        <p:nvSpPr>
          <p:cNvPr id="71" name="Text 54"/>
          <p:cNvSpPr txBox="1"/>
          <p:nvPr/>
        </p:nvSpPr>
        <p:spPr>
          <a:xfrm>
            <a:off x="8353044" y="5653860"/>
            <a:ext cx="3296412" cy="162763"/>
          </a:xfrm>
          <a:prstGeom prst="rect">
            <a:avLst/>
          </a:prstGeom>
          <a:noFill/>
          <a:ln/>
        </p:spPr>
        <p:txBody>
          <a:bodyPr wrap="square" lIns="0" tIns="0" rIns="0" bIns="0" rtlCol="0" anchor="ctr"/>
          <a:lstStyle/>
          <a:p>
            <a:pPr marL="0" indent="0" algn="l">
              <a:buNone/>
            </a:pPr>
            <a:r>
              <a:rPr lang="en-US" sz="800" b="1" kern="0" spc="83">
                <a:solidFill>
                  <a:srgbClr val="1E40AF"/>
                </a:solidFill>
                <a:latin typeface="Montserrat" pitchFamily="34" charset="0"/>
                <a:ea typeface="Montserrat" pitchFamily="34" charset="-122"/>
                <a:cs typeface="Montserrat" pitchFamily="34" charset="-120"/>
              </a:rPr>
              <a:t> Zoning Note </a:t>
            </a:r>
            <a:endParaRPr lang="en-US" sz="800"/>
          </a:p>
        </p:txBody>
      </p:sp>
      <p:pic>
        <p:nvPicPr>
          <p:cNvPr id="72" name="Image 15" descr="preencoded.png"/>
          <p:cNvPicPr>
            <a:picLocks noChangeAspect="1"/>
          </p:cNvPicPr>
          <p:nvPr/>
        </p:nvPicPr>
        <p:blipFill>
          <a:blip r:embed="rId16"/>
          <a:srcRect l="-4348" r="-4348"/>
          <a:stretch/>
        </p:blipFill>
        <p:spPr>
          <a:xfrm>
            <a:off x="8162849" y="5680377"/>
            <a:ext cx="114300" cy="105156"/>
          </a:xfrm>
          <a:prstGeom prst="rect">
            <a:avLst/>
          </a:prstGeom>
        </p:spPr>
      </p:pic>
      <p:sp>
        <p:nvSpPr>
          <p:cNvPr id="73" name="Text 55"/>
          <p:cNvSpPr txBox="1"/>
          <p:nvPr/>
        </p:nvSpPr>
        <p:spPr>
          <a:xfrm>
            <a:off x="8162849" y="5785533"/>
            <a:ext cx="3486607" cy="438912"/>
          </a:xfrm>
          <a:prstGeom prst="rect">
            <a:avLst/>
          </a:prstGeom>
          <a:noFill/>
          <a:ln/>
        </p:spPr>
        <p:txBody>
          <a:bodyPr wrap="square" lIns="0" tIns="0" rIns="0" bIns="0" rtlCol="0" anchor="ctr"/>
          <a:lstStyle/>
          <a:p>
            <a:pPr marL="0" indent="0" algn="l">
              <a:buNone/>
            </a:pPr>
            <a:r>
              <a:rPr lang="en-US" sz="1000">
                <a:solidFill>
                  <a:srgbClr val="1D4ED8"/>
                </a:solidFill>
                <a:latin typeface="Montserrat" pitchFamily="34" charset="0"/>
                <a:ea typeface="Montserrat" pitchFamily="34" charset="-122"/>
                <a:cs typeface="Montserrat" pitchFamily="34" charset="-120"/>
              </a:rPr>
              <a:t>Cluster zoning allows concentrated development while preserving surrounding farmland.</a:t>
            </a:r>
            <a:endParaRPr lang="en-US" sz="1000"/>
          </a:p>
        </p:txBody>
      </p:sp>
      <p:pic>
        <p:nvPicPr>
          <p:cNvPr id="74" name="Image 16" descr="preencoded.png"/>
          <p:cNvPicPr>
            <a:picLocks noChangeAspect="1"/>
          </p:cNvPicPr>
          <p:nvPr/>
        </p:nvPicPr>
        <p:blipFill>
          <a:blip r:embed="rId17"/>
          <a:srcRect l="-19" r="-19"/>
          <a:stretch/>
        </p:blipFill>
        <p:spPr>
          <a:xfrm>
            <a:off x="0" y="0"/>
            <a:ext cx="12191695" cy="761695"/>
          </a:xfrm>
          <a:prstGeom prst="rect">
            <a:avLst/>
          </a:prstGeom>
        </p:spPr>
      </p:pic>
      <p:pic>
        <p:nvPicPr>
          <p:cNvPr id="75" name="Image 17" descr="preencoded.png"/>
          <p:cNvPicPr>
            <a:picLocks noChangeAspect="1"/>
          </p:cNvPicPr>
          <p:nvPr/>
        </p:nvPicPr>
        <p:blipFill>
          <a:blip r:embed="rId18"/>
          <a:srcRect/>
          <a:stretch/>
        </p:blipFill>
        <p:spPr>
          <a:xfrm>
            <a:off x="381305" y="152705"/>
            <a:ext cx="457200" cy="457200"/>
          </a:xfrm>
          <a:prstGeom prst="rect">
            <a:avLst/>
          </a:prstGeom>
        </p:spPr>
      </p:pic>
      <p:pic>
        <p:nvPicPr>
          <p:cNvPr id="76" name="Image 18" descr="preencoded.png"/>
          <p:cNvPicPr>
            <a:picLocks noChangeAspect="1"/>
          </p:cNvPicPr>
          <p:nvPr/>
        </p:nvPicPr>
        <p:blipFill>
          <a:blip r:embed="rId19"/>
          <a:srcRect t="-18437" b="-18437"/>
          <a:stretch/>
        </p:blipFill>
        <p:spPr>
          <a:xfrm>
            <a:off x="500177" y="247802"/>
            <a:ext cx="219456" cy="267005"/>
          </a:xfrm>
          <a:prstGeom prst="rect">
            <a:avLst/>
          </a:prstGeom>
        </p:spPr>
      </p:pic>
      <p:sp>
        <p:nvSpPr>
          <p:cNvPr id="78" name="Text 57"/>
          <p:cNvSpPr txBox="1"/>
          <p:nvPr/>
        </p:nvSpPr>
        <p:spPr>
          <a:xfrm>
            <a:off x="990294" y="276432"/>
            <a:ext cx="5305473" cy="191110"/>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rPr>
              <a:t>Controlled Rural Housing - Pocket Neighborhood</a:t>
            </a:r>
          </a:p>
        </p:txBody>
      </p:sp>
      <p:sp>
        <p:nvSpPr>
          <p:cNvPr id="81" name="Shape 60"/>
          <p:cNvSpPr/>
          <p:nvPr/>
        </p:nvSpPr>
        <p:spPr>
          <a:xfrm>
            <a:off x="0" y="6400800"/>
            <a:ext cx="12191695" cy="457200"/>
          </a:xfrm>
          <a:prstGeom prst="rect">
            <a:avLst/>
          </a:prstGeom>
          <a:solidFill>
            <a:srgbClr val="FFFFFF">
              <a:alpha val="95000"/>
            </a:srgbClr>
          </a:solidFill>
          <a:ln/>
        </p:spPr>
        <p:txBody>
          <a:bodyPr/>
          <a:lstStyle/>
          <a:p>
            <a:endParaRPr lang="en-US"/>
          </a:p>
        </p:txBody>
      </p:sp>
      <p:sp>
        <p:nvSpPr>
          <p:cNvPr id="82" name="Shape 61"/>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3" name="Text 62"/>
          <p:cNvSpPr txBox="1"/>
          <p:nvPr/>
        </p:nvSpPr>
        <p:spPr>
          <a:xfrm>
            <a:off x="381305" y="6558077"/>
            <a:ext cx="5120640"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Insight:</a:t>
            </a:r>
            <a:r>
              <a:rPr lang="en-US" sz="900">
                <a:solidFill>
                  <a:srgbClr val="4B5563"/>
                </a:solidFill>
                <a:latin typeface="Montserrat" pitchFamily="34" charset="0"/>
                <a:ea typeface="Montserrat" pitchFamily="34" charset="-122"/>
                <a:cs typeface="Montserrat" pitchFamily="34" charset="-120"/>
              </a:rPr>
              <a:t> Pocket neighborhoods concentrate housing to protect farmland </a:t>
            </a:r>
            <a:endParaRPr lang="en-US" sz="900"/>
          </a:p>
        </p:txBody>
      </p:sp>
      <p:sp>
        <p:nvSpPr>
          <p:cNvPr id="84" name="Text 63"/>
          <p:cNvSpPr txBox="1"/>
          <p:nvPr/>
        </p:nvSpPr>
        <p:spPr>
          <a:xfrm>
            <a:off x="9465869" y="6442862"/>
            <a:ext cx="2734970" cy="162763"/>
          </a:xfrm>
          <a:prstGeom prst="rect">
            <a:avLst/>
          </a:prstGeom>
          <a:noFill/>
          <a:ln/>
        </p:spPr>
        <p:txBody>
          <a:bodyPr wrap="square" lIns="0" tIns="0" rIns="0" bIns="0" rtlCol="0" anchor="ctr"/>
          <a:lstStyle/>
          <a:p>
            <a:pPr marL="0" indent="0" algn="l">
              <a:buNone/>
            </a:pPr>
            <a:r>
              <a:rPr lang="en-US" sz="800" b="1">
                <a:solidFill>
                  <a:srgbClr val="6B7280"/>
                </a:solidFill>
                <a:latin typeface="Montserrat" pitchFamily="34" charset="0"/>
                <a:ea typeface="Montserrat" pitchFamily="34" charset="-122"/>
                <a:cs typeface="Montserrat" pitchFamily="34" charset="-120"/>
              </a:rPr>
              <a:t>Source:</a:t>
            </a:r>
            <a:r>
              <a:rPr lang="en-US" sz="800">
                <a:solidFill>
                  <a:srgbClr val="6B7280"/>
                </a:solidFill>
                <a:latin typeface="Montserrat" pitchFamily="34" charset="0"/>
                <a:ea typeface="Montserrat" pitchFamily="34" charset="-122"/>
                <a:cs typeface="Montserrat" pitchFamily="34" charset="-120"/>
              </a:rPr>
              <a:t> Place Strategies, Inc. / Housing North</a:t>
            </a:r>
            <a:endParaRPr lang="en-US" sz="800"/>
          </a:p>
        </p:txBody>
      </p:sp>
      <p:sp>
        <p:nvSpPr>
          <p:cNvPr id="85" name="Text 64">
            <a:extLst>
              <a:ext uri="{FF2B5EF4-FFF2-40B4-BE49-F238E27FC236}">
                <a16:creationId xmlns:a16="http://schemas.microsoft.com/office/drawing/2014/main" id="{95B6CC40-83CF-C93A-1474-F91EB16D6063}"/>
              </a:ext>
            </a:extLst>
          </p:cNvPr>
          <p:cNvSpPr txBox="1"/>
          <p:nvPr/>
        </p:nvSpPr>
        <p:spPr>
          <a:xfrm>
            <a:off x="10626242" y="152705"/>
            <a:ext cx="1191463"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$1M+</a:t>
            </a:r>
            <a:endParaRPr lang="en-US" sz="1300"/>
          </a:p>
        </p:txBody>
      </p:sp>
      <p:sp>
        <p:nvSpPr>
          <p:cNvPr id="86" name="Text 65">
            <a:extLst>
              <a:ext uri="{FF2B5EF4-FFF2-40B4-BE49-F238E27FC236}">
                <a16:creationId xmlns:a16="http://schemas.microsoft.com/office/drawing/2014/main" id="{841C5EF3-7961-4951-F8B6-2EE1B526801A}"/>
              </a:ext>
            </a:extLst>
          </p:cNvPr>
          <p:cNvSpPr txBox="1"/>
          <p:nvPr/>
        </p:nvSpPr>
        <p:spPr>
          <a:xfrm>
            <a:off x="9601200" y="418795"/>
            <a:ext cx="2216505"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Estimated One-Time Capital</a:t>
            </a:r>
            <a:endParaRPr lang="en-US" sz="1000"/>
          </a:p>
        </p:txBody>
      </p:sp>
      <p:sp>
        <p:nvSpPr>
          <p:cNvPr id="77" name="Text 54">
            <a:extLst>
              <a:ext uri="{FF2B5EF4-FFF2-40B4-BE49-F238E27FC236}">
                <a16:creationId xmlns:a16="http://schemas.microsoft.com/office/drawing/2014/main" id="{BFDC9FCA-34B8-7DE0-BE30-B1D125CA184A}"/>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21</a:t>
            </a:fld>
            <a:endParaRPr lang="en-US" sz="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t="-16" b="-16"/>
          <a:stretch/>
        </p:blipFill>
        <p:spPr>
          <a:xfrm>
            <a:off x="381305" y="952805"/>
            <a:ext cx="7429500" cy="952805"/>
          </a:xfrm>
          <a:prstGeom prst="rect">
            <a:avLst/>
          </a:prstGeom>
        </p:spPr>
      </p:pic>
      <p:pic>
        <p:nvPicPr>
          <p:cNvPr id="5" name="Image 3" descr="preencoded.png"/>
          <p:cNvPicPr>
            <a:picLocks noChangeAspect="1"/>
          </p:cNvPicPr>
          <p:nvPr/>
        </p:nvPicPr>
        <p:blipFill>
          <a:blip r:embed="rId5"/>
          <a:srcRect/>
          <a:stretch/>
        </p:blipFill>
        <p:spPr>
          <a:xfrm>
            <a:off x="580644" y="1162202"/>
            <a:ext cx="533095" cy="533095"/>
          </a:xfrm>
          <a:prstGeom prst="rect">
            <a:avLst/>
          </a:prstGeom>
        </p:spPr>
      </p:pic>
      <p:pic>
        <p:nvPicPr>
          <p:cNvPr id="6" name="Image 4" descr="preencoded.png"/>
          <p:cNvPicPr>
            <a:picLocks noChangeAspect="1"/>
          </p:cNvPicPr>
          <p:nvPr/>
        </p:nvPicPr>
        <p:blipFill>
          <a:blip r:embed="rId6"/>
          <a:srcRect t="-18437" b="-18437"/>
          <a:stretch/>
        </p:blipFill>
        <p:spPr>
          <a:xfrm>
            <a:off x="737921" y="1295705"/>
            <a:ext cx="219456" cy="267005"/>
          </a:xfrm>
          <a:prstGeom prst="rect">
            <a:avLst/>
          </a:prstGeom>
        </p:spPr>
      </p:pic>
      <p:sp>
        <p:nvSpPr>
          <p:cNvPr id="7" name="Text 0"/>
          <p:cNvSpPr txBox="1"/>
          <p:nvPr/>
        </p:nvSpPr>
        <p:spPr>
          <a:xfrm>
            <a:off x="1343254" y="1090879"/>
            <a:ext cx="6268212" cy="267005"/>
          </a:xfrm>
          <a:prstGeom prst="rect">
            <a:avLst/>
          </a:prstGeom>
          <a:noFill/>
          <a:ln/>
        </p:spPr>
        <p:txBody>
          <a:bodyPr wrap="square" lIns="0" tIns="0" rIns="0" bIns="0" rtlCol="0" anchor="ctr"/>
          <a:lstStyle/>
          <a:p>
            <a:pPr marL="0" indent="0" algn="l">
              <a:buNone/>
            </a:pPr>
            <a:r>
              <a:rPr lang="en-US" sz="1500" b="1">
                <a:solidFill>
                  <a:srgbClr val="1F2937"/>
                </a:solidFill>
                <a:latin typeface="Montserrat" pitchFamily="34" charset="0"/>
                <a:ea typeface="Montserrat" pitchFamily="34" charset="-122"/>
                <a:cs typeface="Montserrat" pitchFamily="34" charset="-120"/>
              </a:rPr>
              <a:t>Farm Restaurant &amp; Seasonal Café (2 Acres)</a:t>
            </a:r>
            <a:endParaRPr lang="en-US" sz="1500"/>
          </a:p>
        </p:txBody>
      </p:sp>
      <p:sp>
        <p:nvSpPr>
          <p:cNvPr id="8" name="Text 1"/>
          <p:cNvSpPr txBox="1"/>
          <p:nvPr/>
        </p:nvSpPr>
        <p:spPr>
          <a:xfrm>
            <a:off x="1343254" y="1395374"/>
            <a:ext cx="6268212" cy="372161"/>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A culinary tourism anchor leveraging the region's agricultural branding, strategically sited near road access and parking while preserving core production acreage and scenic views.</a:t>
            </a:r>
            <a:endParaRPr lang="en-US" sz="900"/>
          </a:p>
        </p:txBody>
      </p:sp>
      <p:pic>
        <p:nvPicPr>
          <p:cNvPr id="9" name="Image 5" descr="preencoded.png"/>
          <p:cNvPicPr>
            <a:picLocks noChangeAspect="1"/>
          </p:cNvPicPr>
          <p:nvPr/>
        </p:nvPicPr>
        <p:blipFill>
          <a:blip r:embed="rId7"/>
          <a:srcRect t="-6" b="-6"/>
          <a:stretch/>
        </p:blipFill>
        <p:spPr>
          <a:xfrm>
            <a:off x="381305" y="2095805"/>
            <a:ext cx="3619195" cy="3333902"/>
          </a:xfrm>
          <a:prstGeom prst="rect">
            <a:avLst/>
          </a:prstGeom>
        </p:spPr>
      </p:pic>
      <p:sp>
        <p:nvSpPr>
          <p:cNvPr id="10" name="Shape 2"/>
          <p:cNvSpPr/>
          <p:nvPr/>
        </p:nvSpPr>
        <p:spPr>
          <a:xfrm>
            <a:off x="580644" y="2295144"/>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8"/>
          <a:srcRect t="-100" b="-100"/>
          <a:stretch/>
        </p:blipFill>
        <p:spPr>
          <a:xfrm>
            <a:off x="714146" y="2409444"/>
            <a:ext cx="114300" cy="152705"/>
          </a:xfrm>
          <a:prstGeom prst="rect">
            <a:avLst/>
          </a:prstGeom>
        </p:spPr>
      </p:pic>
      <p:sp>
        <p:nvSpPr>
          <p:cNvPr id="12" name="Text 3"/>
          <p:cNvSpPr txBox="1"/>
          <p:nvPr/>
        </p:nvSpPr>
        <p:spPr>
          <a:xfrm>
            <a:off x="1076249" y="2371954"/>
            <a:ext cx="1668780"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Operating Program</a:t>
            </a:r>
            <a:endParaRPr lang="en-US" sz="1200"/>
          </a:p>
        </p:txBody>
      </p:sp>
      <p:sp>
        <p:nvSpPr>
          <p:cNvPr id="13" name="Shape 4"/>
          <p:cNvSpPr/>
          <p:nvPr/>
        </p:nvSpPr>
        <p:spPr>
          <a:xfrm>
            <a:off x="580644" y="2829154"/>
            <a:ext cx="3219602" cy="599846"/>
          </a:xfrm>
          <a:prstGeom prst="roundRect">
            <a:avLst>
              <a:gd name="adj" fmla="val 38715"/>
            </a:avLst>
          </a:prstGeom>
          <a:solidFill>
            <a:srgbClr val="FFFFFF">
              <a:alpha val="95000"/>
            </a:srgbClr>
          </a:solidFill>
          <a:ln w="12700">
            <a:solidFill>
              <a:srgbClr val="4A7C59">
                <a:alpha val="15000"/>
              </a:srgbClr>
            </a:solidFill>
            <a:prstDash val="solid"/>
          </a:ln>
        </p:spPr>
        <p:txBody>
          <a:bodyPr/>
          <a:lstStyle/>
          <a:p>
            <a:endParaRPr lang="en-US"/>
          </a:p>
        </p:txBody>
      </p:sp>
      <p:sp>
        <p:nvSpPr>
          <p:cNvPr id="14" name="Shape 5"/>
          <p:cNvSpPr/>
          <p:nvPr/>
        </p:nvSpPr>
        <p:spPr>
          <a:xfrm>
            <a:off x="685800" y="2933395"/>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5" name="Image 7" descr="preencoded.png"/>
          <p:cNvPicPr>
            <a:picLocks noChangeAspect="1"/>
          </p:cNvPicPr>
          <p:nvPr/>
        </p:nvPicPr>
        <p:blipFill>
          <a:blip r:embed="rId9"/>
          <a:srcRect t="-13533" b="-13533"/>
          <a:stretch/>
        </p:blipFill>
        <p:spPr>
          <a:xfrm>
            <a:off x="785470" y="3010205"/>
            <a:ext cx="105156" cy="152705"/>
          </a:xfrm>
          <a:prstGeom prst="rect">
            <a:avLst/>
          </a:prstGeom>
        </p:spPr>
      </p:pic>
      <p:sp>
        <p:nvSpPr>
          <p:cNvPr id="16" name="Text 6"/>
          <p:cNvSpPr txBox="1"/>
          <p:nvPr/>
        </p:nvSpPr>
        <p:spPr>
          <a:xfrm>
            <a:off x="1104595" y="2933395"/>
            <a:ext cx="2591410"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Capacity &amp; Scale</a:t>
            </a:r>
            <a:endParaRPr lang="en-US" sz="900"/>
          </a:p>
        </p:txBody>
      </p:sp>
      <p:sp>
        <p:nvSpPr>
          <p:cNvPr id="17" name="Text 7"/>
          <p:cNvSpPr txBox="1"/>
          <p:nvPr/>
        </p:nvSpPr>
        <p:spPr>
          <a:xfrm>
            <a:off x="1104595" y="3086100"/>
            <a:ext cx="2591410" cy="2386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~80 seats optimal for controlled growth and septic capacity limits, mostly outdoor seating</a:t>
            </a:r>
            <a:endParaRPr lang="en-US" sz="800"/>
          </a:p>
        </p:txBody>
      </p:sp>
      <p:sp>
        <p:nvSpPr>
          <p:cNvPr id="18" name="Shape 8"/>
          <p:cNvSpPr/>
          <p:nvPr/>
        </p:nvSpPr>
        <p:spPr>
          <a:xfrm>
            <a:off x="580644" y="3504895"/>
            <a:ext cx="3219602" cy="514807"/>
          </a:xfrm>
          <a:prstGeom prst="roundRect">
            <a:avLst>
              <a:gd name="adj" fmla="val 52628"/>
            </a:avLst>
          </a:prstGeom>
          <a:solidFill>
            <a:srgbClr val="FFFFFF">
              <a:alpha val="95000"/>
            </a:srgbClr>
          </a:solidFill>
          <a:ln w="12700">
            <a:solidFill>
              <a:srgbClr val="4A7C59">
                <a:alpha val="15000"/>
              </a:srgbClr>
            </a:solidFill>
            <a:prstDash val="solid"/>
          </a:ln>
        </p:spPr>
        <p:txBody>
          <a:bodyPr/>
          <a:lstStyle/>
          <a:p>
            <a:endParaRPr lang="en-US"/>
          </a:p>
        </p:txBody>
      </p:sp>
      <p:sp>
        <p:nvSpPr>
          <p:cNvPr id="19" name="Shape 9"/>
          <p:cNvSpPr/>
          <p:nvPr/>
        </p:nvSpPr>
        <p:spPr>
          <a:xfrm>
            <a:off x="685800" y="3610051"/>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0" name="Image 8" descr="preencoded.png"/>
          <p:cNvPicPr>
            <a:picLocks noChangeAspect="1"/>
          </p:cNvPicPr>
          <p:nvPr/>
        </p:nvPicPr>
        <p:blipFill>
          <a:blip r:embed="rId10"/>
          <a:srcRect t="-13533" b="-13533"/>
          <a:stretch/>
        </p:blipFill>
        <p:spPr>
          <a:xfrm>
            <a:off x="785470" y="3685946"/>
            <a:ext cx="105156" cy="152705"/>
          </a:xfrm>
          <a:prstGeom prst="rect">
            <a:avLst/>
          </a:prstGeom>
        </p:spPr>
      </p:pic>
      <p:sp>
        <p:nvSpPr>
          <p:cNvPr id="21" name="Text 10"/>
          <p:cNvSpPr txBox="1"/>
          <p:nvPr/>
        </p:nvSpPr>
        <p:spPr>
          <a:xfrm>
            <a:off x="1104595" y="3610051"/>
            <a:ext cx="2362810"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Operating Season</a:t>
            </a:r>
            <a:endParaRPr lang="en-US" sz="900"/>
          </a:p>
        </p:txBody>
      </p:sp>
      <p:sp>
        <p:nvSpPr>
          <p:cNvPr id="22" name="Text 11"/>
          <p:cNvSpPr txBox="1"/>
          <p:nvPr/>
        </p:nvSpPr>
        <p:spPr>
          <a:xfrm>
            <a:off x="1104595" y="3762756"/>
            <a:ext cx="2811780" cy="1243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4 nights per week across a 30-week active season</a:t>
            </a:r>
            <a:endParaRPr lang="en-US" sz="800"/>
          </a:p>
        </p:txBody>
      </p:sp>
      <p:sp>
        <p:nvSpPr>
          <p:cNvPr id="23" name="Shape 12"/>
          <p:cNvSpPr/>
          <p:nvPr/>
        </p:nvSpPr>
        <p:spPr>
          <a:xfrm>
            <a:off x="580644" y="4095598"/>
            <a:ext cx="3219602" cy="599846"/>
          </a:xfrm>
          <a:prstGeom prst="roundRect">
            <a:avLst>
              <a:gd name="adj" fmla="val 38715"/>
            </a:avLst>
          </a:prstGeom>
          <a:solidFill>
            <a:srgbClr val="FFFFFF">
              <a:alpha val="95000"/>
            </a:srgbClr>
          </a:solidFill>
          <a:ln w="12700">
            <a:solidFill>
              <a:srgbClr val="4A7C59">
                <a:alpha val="15000"/>
              </a:srgbClr>
            </a:solidFill>
            <a:prstDash val="solid"/>
          </a:ln>
        </p:spPr>
        <p:txBody>
          <a:bodyPr/>
          <a:lstStyle/>
          <a:p>
            <a:endParaRPr lang="en-US"/>
          </a:p>
        </p:txBody>
      </p:sp>
      <p:sp>
        <p:nvSpPr>
          <p:cNvPr id="24" name="Shape 13"/>
          <p:cNvSpPr/>
          <p:nvPr/>
        </p:nvSpPr>
        <p:spPr>
          <a:xfrm>
            <a:off x="685800" y="4200754"/>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5" name="Image 9" descr="preencoded.png"/>
          <p:cNvPicPr>
            <a:picLocks noChangeAspect="1"/>
          </p:cNvPicPr>
          <p:nvPr/>
        </p:nvPicPr>
        <p:blipFill>
          <a:blip r:embed="rId11"/>
          <a:srcRect t="-16622" b="-16622"/>
          <a:stretch/>
        </p:blipFill>
        <p:spPr>
          <a:xfrm>
            <a:off x="795528" y="4276649"/>
            <a:ext cx="85954" cy="152705"/>
          </a:xfrm>
          <a:prstGeom prst="rect">
            <a:avLst/>
          </a:prstGeom>
        </p:spPr>
      </p:pic>
      <p:sp>
        <p:nvSpPr>
          <p:cNvPr id="26" name="Text 14"/>
          <p:cNvSpPr txBox="1"/>
          <p:nvPr/>
        </p:nvSpPr>
        <p:spPr>
          <a:xfrm>
            <a:off x="1104595" y="4200754"/>
            <a:ext cx="2591410"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Target Economics</a:t>
            </a:r>
            <a:endParaRPr lang="en-US" sz="900"/>
          </a:p>
        </p:txBody>
      </p:sp>
      <p:sp>
        <p:nvSpPr>
          <p:cNvPr id="27" name="Text 15"/>
          <p:cNvSpPr txBox="1"/>
          <p:nvPr/>
        </p:nvSpPr>
        <p:spPr>
          <a:xfrm>
            <a:off x="1104595" y="4352544"/>
            <a:ext cx="2591410" cy="2386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~$45 average check based on regional culinary tourism trends</a:t>
            </a:r>
            <a:endParaRPr lang="en-US" sz="800"/>
          </a:p>
        </p:txBody>
      </p:sp>
      <p:pic>
        <p:nvPicPr>
          <p:cNvPr id="28" name="Image 10" descr="preencoded.png"/>
          <p:cNvPicPr>
            <a:picLocks noChangeAspect="1"/>
          </p:cNvPicPr>
          <p:nvPr/>
        </p:nvPicPr>
        <p:blipFill>
          <a:blip r:embed="rId7"/>
          <a:srcRect t="-6" b="-6"/>
          <a:stretch/>
        </p:blipFill>
        <p:spPr>
          <a:xfrm>
            <a:off x="4190695" y="2095805"/>
            <a:ext cx="3619195" cy="3333902"/>
          </a:xfrm>
          <a:prstGeom prst="rect">
            <a:avLst/>
          </a:prstGeom>
        </p:spPr>
      </p:pic>
      <p:sp>
        <p:nvSpPr>
          <p:cNvPr id="29" name="Shape 16"/>
          <p:cNvSpPr/>
          <p:nvPr/>
        </p:nvSpPr>
        <p:spPr>
          <a:xfrm>
            <a:off x="4390949" y="2295144"/>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30" name="Image 11" descr="preencoded.png"/>
          <p:cNvPicPr>
            <a:picLocks noChangeAspect="1"/>
          </p:cNvPicPr>
          <p:nvPr/>
        </p:nvPicPr>
        <p:blipFill>
          <a:blip r:embed="rId12"/>
          <a:srcRect t="-180" b="-180"/>
          <a:stretch/>
        </p:blipFill>
        <p:spPr>
          <a:xfrm>
            <a:off x="4486046" y="2409444"/>
            <a:ext cx="190195" cy="152705"/>
          </a:xfrm>
          <a:prstGeom prst="rect">
            <a:avLst/>
          </a:prstGeom>
        </p:spPr>
      </p:pic>
      <p:sp>
        <p:nvSpPr>
          <p:cNvPr id="31" name="Text 17"/>
          <p:cNvSpPr txBox="1"/>
          <p:nvPr/>
        </p:nvSpPr>
        <p:spPr>
          <a:xfrm>
            <a:off x="4886554" y="2371954"/>
            <a:ext cx="2595982"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Financing &amp; Siting Strategy</a:t>
            </a:r>
            <a:endParaRPr lang="en-US" sz="1200"/>
          </a:p>
        </p:txBody>
      </p:sp>
      <p:sp>
        <p:nvSpPr>
          <p:cNvPr id="32" name="Shape 18"/>
          <p:cNvSpPr/>
          <p:nvPr/>
        </p:nvSpPr>
        <p:spPr>
          <a:xfrm>
            <a:off x="4390949" y="3486607"/>
            <a:ext cx="3219602" cy="9144"/>
          </a:xfrm>
          <a:prstGeom prst="rect">
            <a:avLst/>
          </a:prstGeom>
          <a:solidFill>
            <a:srgbClr val="F3F4F6"/>
          </a:solidFill>
          <a:ln w="12700">
            <a:solidFill>
              <a:srgbClr val="F3F4F6">
                <a:alpha val="0"/>
              </a:srgbClr>
            </a:solidFill>
            <a:prstDash val="solid"/>
          </a:ln>
        </p:spPr>
        <p:txBody>
          <a:bodyPr/>
          <a:lstStyle/>
          <a:p>
            <a:endParaRPr lang="en-US"/>
          </a:p>
        </p:txBody>
      </p:sp>
      <p:sp>
        <p:nvSpPr>
          <p:cNvPr id="33" name="Shape 19"/>
          <p:cNvSpPr/>
          <p:nvPr/>
        </p:nvSpPr>
        <p:spPr>
          <a:xfrm>
            <a:off x="4390949" y="2915107"/>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34" name="Text 20"/>
          <p:cNvSpPr txBox="1"/>
          <p:nvPr/>
        </p:nvSpPr>
        <p:spPr>
          <a:xfrm>
            <a:off x="4562856" y="2866644"/>
            <a:ext cx="1890065"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USDA Rural Development</a:t>
            </a:r>
            <a:endParaRPr lang="en-US" sz="1000"/>
          </a:p>
        </p:txBody>
      </p:sp>
      <p:sp>
        <p:nvSpPr>
          <p:cNvPr id="35" name="Text 21"/>
          <p:cNvSpPr txBox="1"/>
          <p:nvPr/>
        </p:nvSpPr>
        <p:spPr>
          <a:xfrm>
            <a:off x="4543654" y="3095244"/>
            <a:ext cx="3067812" cy="314554"/>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Business &amp; Industry (B&amp;I) Loan Guarantees for facility construction and equipment</a:t>
            </a:r>
            <a:endParaRPr lang="en-US" sz="800"/>
          </a:p>
        </p:txBody>
      </p:sp>
      <p:sp>
        <p:nvSpPr>
          <p:cNvPr id="36" name="Shape 22"/>
          <p:cNvSpPr/>
          <p:nvPr/>
        </p:nvSpPr>
        <p:spPr>
          <a:xfrm>
            <a:off x="4390949" y="4268419"/>
            <a:ext cx="3219602" cy="9144"/>
          </a:xfrm>
          <a:prstGeom prst="rect">
            <a:avLst/>
          </a:prstGeom>
          <a:solidFill>
            <a:srgbClr val="F3F4F6"/>
          </a:solidFill>
          <a:ln w="12700">
            <a:solidFill>
              <a:srgbClr val="F3F4F6">
                <a:alpha val="0"/>
              </a:srgbClr>
            </a:solidFill>
            <a:prstDash val="solid"/>
          </a:ln>
        </p:spPr>
        <p:txBody>
          <a:bodyPr/>
          <a:lstStyle/>
          <a:p>
            <a:endParaRPr lang="en-US"/>
          </a:p>
        </p:txBody>
      </p:sp>
      <p:sp>
        <p:nvSpPr>
          <p:cNvPr id="37" name="Shape 23"/>
          <p:cNvSpPr/>
          <p:nvPr/>
        </p:nvSpPr>
        <p:spPr>
          <a:xfrm>
            <a:off x="4390949" y="3696005"/>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38" name="Text 24"/>
          <p:cNvSpPr txBox="1"/>
          <p:nvPr/>
        </p:nvSpPr>
        <p:spPr>
          <a:xfrm>
            <a:off x="4562856" y="3648456"/>
            <a:ext cx="1844345"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Pure Michigan Grants</a:t>
            </a:r>
            <a:endParaRPr lang="en-US" sz="1000"/>
          </a:p>
        </p:txBody>
      </p:sp>
      <p:sp>
        <p:nvSpPr>
          <p:cNvPr id="39" name="Text 25"/>
          <p:cNvSpPr txBox="1"/>
          <p:nvPr/>
        </p:nvSpPr>
        <p:spPr>
          <a:xfrm>
            <a:off x="4543654" y="3877056"/>
            <a:ext cx="3067812" cy="314554"/>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Tourism marketing support and destination development funding</a:t>
            </a:r>
            <a:endParaRPr lang="en-US" sz="800"/>
          </a:p>
        </p:txBody>
      </p:sp>
      <p:sp>
        <p:nvSpPr>
          <p:cNvPr id="40" name="Shape 26"/>
          <p:cNvSpPr/>
          <p:nvPr/>
        </p:nvSpPr>
        <p:spPr>
          <a:xfrm>
            <a:off x="4390949" y="4476902"/>
            <a:ext cx="95098" cy="95098"/>
          </a:xfrm>
          <a:prstGeom prst="ellipse">
            <a:avLst/>
          </a:prstGeom>
          <a:solidFill>
            <a:srgbClr val="F97316"/>
          </a:solidFill>
          <a:ln w="12700">
            <a:solidFill>
              <a:srgbClr val="FFFFFF">
                <a:alpha val="0"/>
              </a:srgbClr>
            </a:solidFill>
            <a:prstDash val="solid"/>
          </a:ln>
        </p:spPr>
        <p:txBody>
          <a:bodyPr/>
          <a:lstStyle/>
          <a:p>
            <a:endParaRPr lang="en-US"/>
          </a:p>
        </p:txBody>
      </p:sp>
      <p:sp>
        <p:nvSpPr>
          <p:cNvPr id="41" name="Text 27"/>
          <p:cNvSpPr txBox="1"/>
          <p:nvPr/>
        </p:nvSpPr>
        <p:spPr>
          <a:xfrm>
            <a:off x="4562856" y="4429354"/>
            <a:ext cx="1482242"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Strategic Siting</a:t>
            </a:r>
            <a:endParaRPr lang="en-US" sz="1000"/>
          </a:p>
        </p:txBody>
      </p:sp>
      <p:sp>
        <p:nvSpPr>
          <p:cNvPr id="42" name="Text 28"/>
          <p:cNvSpPr txBox="1"/>
          <p:nvPr/>
        </p:nvSpPr>
        <p:spPr>
          <a:xfrm>
            <a:off x="4543654" y="4657954"/>
            <a:ext cx="3067812" cy="314554"/>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Locate near road frontage/parking; preserves core views; complements U-Pick and events</a:t>
            </a:r>
            <a:endParaRPr lang="en-US" sz="800"/>
          </a:p>
        </p:txBody>
      </p:sp>
      <p:sp>
        <p:nvSpPr>
          <p:cNvPr id="43" name="Shape 29"/>
          <p:cNvSpPr/>
          <p:nvPr/>
        </p:nvSpPr>
        <p:spPr>
          <a:xfrm>
            <a:off x="381305" y="5572354"/>
            <a:ext cx="7429500" cy="714146"/>
          </a:xfrm>
          <a:prstGeom prst="roundRect">
            <a:avLst>
              <a:gd name="adj" fmla="val 27315"/>
            </a:avLst>
          </a:prstGeom>
          <a:solidFill>
            <a:srgbClr val="F0FDF4"/>
          </a:solidFill>
          <a:ln w="12700">
            <a:solidFill>
              <a:srgbClr val="BBF7D0"/>
            </a:solidFill>
            <a:prstDash val="solid"/>
          </a:ln>
        </p:spPr>
        <p:txBody>
          <a:bodyPr/>
          <a:lstStyle/>
          <a:p>
            <a:endParaRPr lang="en-US"/>
          </a:p>
        </p:txBody>
      </p:sp>
      <p:pic>
        <p:nvPicPr>
          <p:cNvPr id="44" name="Image 12" descr="preencoded.png"/>
          <p:cNvPicPr>
            <a:picLocks noChangeAspect="1"/>
          </p:cNvPicPr>
          <p:nvPr/>
        </p:nvPicPr>
        <p:blipFill>
          <a:blip r:embed="rId13"/>
          <a:srcRect t="-25000" b="-25000"/>
          <a:stretch/>
        </p:blipFill>
        <p:spPr>
          <a:xfrm>
            <a:off x="543154" y="5691200"/>
            <a:ext cx="133502" cy="267005"/>
          </a:xfrm>
          <a:prstGeom prst="rect">
            <a:avLst/>
          </a:prstGeom>
        </p:spPr>
      </p:pic>
      <p:sp>
        <p:nvSpPr>
          <p:cNvPr id="45" name="Text 30"/>
          <p:cNvSpPr txBox="1"/>
          <p:nvPr/>
        </p:nvSpPr>
        <p:spPr>
          <a:xfrm>
            <a:off x="828446" y="5652795"/>
            <a:ext cx="6820510" cy="191110"/>
          </a:xfrm>
          <a:prstGeom prst="rect">
            <a:avLst/>
          </a:prstGeom>
          <a:noFill/>
          <a:ln/>
        </p:spPr>
        <p:txBody>
          <a:bodyPr wrap="square" lIns="0" tIns="0" rIns="0" bIns="0" rtlCol="0" anchor="ctr"/>
          <a:lstStyle/>
          <a:p>
            <a:pPr marL="0" indent="0" algn="l">
              <a:buNone/>
            </a:pPr>
            <a:r>
              <a:rPr lang="en-US" sz="1000" b="1">
                <a:solidFill>
                  <a:srgbClr val="166534"/>
                </a:solidFill>
                <a:latin typeface="Montserrat" pitchFamily="34" charset="0"/>
                <a:ea typeface="Montserrat" pitchFamily="34" charset="-122"/>
                <a:cs typeface="Montserrat" pitchFamily="34" charset="-120"/>
              </a:rPr>
              <a:t>Strategic Integration</a:t>
            </a:r>
            <a:endParaRPr lang="en-US" sz="1000"/>
          </a:p>
        </p:txBody>
      </p:sp>
      <p:sp>
        <p:nvSpPr>
          <p:cNvPr id="46" name="Text 31"/>
          <p:cNvSpPr txBox="1"/>
          <p:nvPr/>
        </p:nvSpPr>
        <p:spPr>
          <a:xfrm>
            <a:off x="828446" y="5862193"/>
            <a:ext cx="6820510" cy="372161"/>
          </a:xfrm>
          <a:prstGeom prst="rect">
            <a:avLst/>
          </a:prstGeom>
          <a:noFill/>
          <a:ln/>
        </p:spPr>
        <p:txBody>
          <a:bodyPr wrap="square" lIns="0" tIns="0" rIns="0" bIns="0" rtlCol="0" anchor="ctr"/>
          <a:lstStyle/>
          <a:p>
            <a:pPr marL="0" indent="0" algn="l">
              <a:buNone/>
            </a:pPr>
            <a:r>
              <a:rPr lang="en-US" sz="900">
                <a:solidFill>
                  <a:srgbClr val="15803D"/>
                </a:solidFill>
                <a:latin typeface="Montserrat" pitchFamily="34" charset="0"/>
                <a:ea typeface="Montserrat" pitchFamily="34" charset="-122"/>
                <a:cs typeface="Montserrat" pitchFamily="34" charset="-120"/>
              </a:rPr>
              <a:t>The restaurant serves as a high-margin anchor that directly monetizes the farm's produce and branding, acting as a recurring revenue engine rather than a one-time capital event.</a:t>
            </a:r>
            <a:endParaRPr lang="en-US" sz="900"/>
          </a:p>
        </p:txBody>
      </p:sp>
      <p:pic>
        <p:nvPicPr>
          <p:cNvPr id="47" name="Image 13" descr="preencoded.png"/>
          <p:cNvPicPr>
            <a:picLocks noChangeAspect="1"/>
          </p:cNvPicPr>
          <p:nvPr/>
        </p:nvPicPr>
        <p:blipFill>
          <a:blip r:embed="rId14"/>
          <a:srcRect l="-6" r="-6"/>
          <a:stretch/>
        </p:blipFill>
        <p:spPr>
          <a:xfrm>
            <a:off x="8096098" y="952804"/>
            <a:ext cx="3715207" cy="3172967"/>
          </a:xfrm>
          <a:prstGeom prst="rect">
            <a:avLst/>
          </a:prstGeom>
        </p:spPr>
      </p:pic>
      <p:sp>
        <p:nvSpPr>
          <p:cNvPr id="48" name="Text 32"/>
          <p:cNvSpPr txBox="1"/>
          <p:nvPr/>
        </p:nvSpPr>
        <p:spPr>
          <a:xfrm>
            <a:off x="8334756" y="1190549"/>
            <a:ext cx="3238805" cy="152705"/>
          </a:xfrm>
          <a:prstGeom prst="rect">
            <a:avLst/>
          </a:prstGeom>
          <a:noFill/>
          <a:ln/>
        </p:spPr>
        <p:txBody>
          <a:bodyPr wrap="square" lIns="0" tIns="0" rIns="0" bIns="0" rtlCol="0" anchor="ctr"/>
          <a:lstStyle/>
          <a:p>
            <a:pPr marL="0" indent="0" algn="l">
              <a:buNone/>
            </a:pPr>
            <a:r>
              <a:rPr lang="en-US" sz="900" b="1" kern="0" spc="45">
                <a:solidFill>
                  <a:srgbClr val="1F2937"/>
                </a:solidFill>
                <a:latin typeface="Montserrat" pitchFamily="34" charset="0"/>
                <a:ea typeface="Montserrat" pitchFamily="34" charset="-122"/>
                <a:cs typeface="Montserrat" pitchFamily="34" charset="-120"/>
              </a:rPr>
              <a:t>Revenue Model Breakdown</a:t>
            </a:r>
            <a:endParaRPr lang="en-US" sz="900"/>
          </a:p>
        </p:txBody>
      </p:sp>
      <p:sp>
        <p:nvSpPr>
          <p:cNvPr id="49" name="Shape 33"/>
          <p:cNvSpPr/>
          <p:nvPr/>
        </p:nvSpPr>
        <p:spPr>
          <a:xfrm>
            <a:off x="8334756" y="1495044"/>
            <a:ext cx="1543507" cy="809244"/>
          </a:xfrm>
          <a:prstGeom prst="roundRect">
            <a:avLst>
              <a:gd name="adj" fmla="val 21270"/>
            </a:avLst>
          </a:prstGeom>
          <a:solidFill>
            <a:srgbClr val="4A7C59">
              <a:alpha val="10000"/>
            </a:srgbClr>
          </a:solidFill>
          <a:ln w="12700">
            <a:solidFill>
              <a:srgbClr val="4A7C59">
                <a:alpha val="30000"/>
              </a:srgbClr>
            </a:solidFill>
            <a:prstDash val="solid"/>
          </a:ln>
        </p:spPr>
        <p:txBody>
          <a:bodyPr/>
          <a:lstStyle/>
          <a:p>
            <a:endParaRPr lang="en-US"/>
          </a:p>
        </p:txBody>
      </p:sp>
      <p:sp>
        <p:nvSpPr>
          <p:cNvPr id="50" name="Text 34"/>
          <p:cNvSpPr txBox="1"/>
          <p:nvPr/>
        </p:nvSpPr>
        <p:spPr>
          <a:xfrm>
            <a:off x="8458200" y="1657807"/>
            <a:ext cx="1295705" cy="305410"/>
          </a:xfrm>
          <a:prstGeom prst="rect">
            <a:avLst/>
          </a:prstGeom>
          <a:noFill/>
          <a:ln/>
        </p:spPr>
        <p:txBody>
          <a:bodyPr wrap="square" lIns="0" tIns="0" rIns="0" bIns="0" rtlCol="0" anchor="ctr"/>
          <a:lstStyle/>
          <a:p>
            <a:pPr marL="0" indent="0" algn="ctr">
              <a:buNone/>
            </a:pPr>
            <a:r>
              <a:rPr lang="en-US" sz="1800" b="1">
                <a:solidFill>
                  <a:srgbClr val="16A34A"/>
                </a:solidFill>
                <a:latin typeface="Montserrat" pitchFamily="34" charset="0"/>
                <a:ea typeface="Montserrat" pitchFamily="34" charset="-122"/>
                <a:cs typeface="Montserrat" pitchFamily="34" charset="-120"/>
              </a:rPr>
              <a:t>$430K</a:t>
            </a:r>
            <a:endParaRPr lang="en-US" sz="1800"/>
          </a:p>
        </p:txBody>
      </p:sp>
      <p:sp>
        <p:nvSpPr>
          <p:cNvPr id="51" name="Text 35"/>
          <p:cNvSpPr txBox="1"/>
          <p:nvPr/>
        </p:nvSpPr>
        <p:spPr>
          <a:xfrm>
            <a:off x="8458200" y="2000707"/>
            <a:ext cx="1295705"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Low Estimate</a:t>
            </a:r>
            <a:endParaRPr lang="en-US" sz="800"/>
          </a:p>
        </p:txBody>
      </p:sp>
      <p:sp>
        <p:nvSpPr>
          <p:cNvPr id="52" name="Shape 36"/>
          <p:cNvSpPr/>
          <p:nvPr/>
        </p:nvSpPr>
        <p:spPr>
          <a:xfrm>
            <a:off x="10030054" y="1495044"/>
            <a:ext cx="1543507" cy="809244"/>
          </a:xfrm>
          <a:prstGeom prst="roundRect">
            <a:avLst>
              <a:gd name="adj" fmla="val 21270"/>
            </a:avLst>
          </a:prstGeom>
          <a:solidFill>
            <a:srgbClr val="4A7C59">
              <a:alpha val="10000"/>
            </a:srgbClr>
          </a:solidFill>
          <a:ln w="12700">
            <a:solidFill>
              <a:srgbClr val="4A7C59">
                <a:alpha val="30000"/>
              </a:srgbClr>
            </a:solidFill>
            <a:prstDash val="solid"/>
          </a:ln>
        </p:spPr>
        <p:txBody>
          <a:bodyPr/>
          <a:lstStyle/>
          <a:p>
            <a:endParaRPr lang="en-US"/>
          </a:p>
        </p:txBody>
      </p:sp>
      <p:sp>
        <p:nvSpPr>
          <p:cNvPr id="53" name="Text 37"/>
          <p:cNvSpPr txBox="1"/>
          <p:nvPr/>
        </p:nvSpPr>
        <p:spPr>
          <a:xfrm>
            <a:off x="10153498" y="1657807"/>
            <a:ext cx="1295705" cy="305410"/>
          </a:xfrm>
          <a:prstGeom prst="rect">
            <a:avLst/>
          </a:prstGeom>
          <a:noFill/>
          <a:ln/>
        </p:spPr>
        <p:txBody>
          <a:bodyPr wrap="square" lIns="0" tIns="0" rIns="0" bIns="0" rtlCol="0" anchor="ctr"/>
          <a:lstStyle/>
          <a:p>
            <a:pPr marL="0" indent="0" algn="ctr">
              <a:buNone/>
            </a:pPr>
            <a:r>
              <a:rPr lang="en-US" sz="1800" b="1">
                <a:solidFill>
                  <a:srgbClr val="16A34A"/>
                </a:solidFill>
                <a:latin typeface="Montserrat" pitchFamily="34" charset="0"/>
                <a:ea typeface="Montserrat" pitchFamily="34" charset="-122"/>
                <a:cs typeface="Montserrat" pitchFamily="34" charset="-120"/>
              </a:rPr>
              <a:t>$550K</a:t>
            </a:r>
            <a:endParaRPr lang="en-US" sz="1800"/>
          </a:p>
        </p:txBody>
      </p:sp>
      <p:sp>
        <p:nvSpPr>
          <p:cNvPr id="54" name="Text 38"/>
          <p:cNvSpPr txBox="1"/>
          <p:nvPr/>
        </p:nvSpPr>
        <p:spPr>
          <a:xfrm>
            <a:off x="10153498" y="2000707"/>
            <a:ext cx="1295705"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High Estimate</a:t>
            </a:r>
            <a:endParaRPr lang="en-US" sz="800"/>
          </a:p>
        </p:txBody>
      </p:sp>
      <p:sp>
        <p:nvSpPr>
          <p:cNvPr id="55" name="Shape 39"/>
          <p:cNvSpPr/>
          <p:nvPr/>
        </p:nvSpPr>
        <p:spPr>
          <a:xfrm>
            <a:off x="8334756" y="2457907"/>
            <a:ext cx="1543507" cy="809244"/>
          </a:xfrm>
          <a:prstGeom prst="roundRect">
            <a:avLst>
              <a:gd name="adj" fmla="val 21270"/>
            </a:avLst>
          </a:prstGeom>
          <a:solidFill>
            <a:srgbClr val="4A7C59">
              <a:alpha val="10000"/>
            </a:srgbClr>
          </a:solidFill>
          <a:ln w="12700">
            <a:solidFill>
              <a:srgbClr val="4A7C59">
                <a:alpha val="30000"/>
              </a:srgbClr>
            </a:solidFill>
            <a:prstDash val="solid"/>
          </a:ln>
        </p:spPr>
        <p:txBody>
          <a:bodyPr/>
          <a:lstStyle/>
          <a:p>
            <a:endParaRPr lang="en-US"/>
          </a:p>
        </p:txBody>
      </p:sp>
      <p:sp>
        <p:nvSpPr>
          <p:cNvPr id="56" name="Text 40"/>
          <p:cNvSpPr txBox="1"/>
          <p:nvPr/>
        </p:nvSpPr>
        <p:spPr>
          <a:xfrm>
            <a:off x="8458200" y="2619756"/>
            <a:ext cx="1295705" cy="305410"/>
          </a:xfrm>
          <a:prstGeom prst="rect">
            <a:avLst/>
          </a:prstGeom>
          <a:noFill/>
          <a:ln/>
        </p:spPr>
        <p:txBody>
          <a:bodyPr wrap="square" lIns="0" tIns="0" rIns="0" bIns="0" rtlCol="0" anchor="ctr"/>
          <a:lstStyle/>
          <a:p>
            <a:pPr marL="0" indent="0" algn="ctr">
              <a:buNone/>
            </a:pPr>
            <a:r>
              <a:rPr lang="en-US" sz="1800" b="1">
                <a:solidFill>
                  <a:srgbClr val="2563EB"/>
                </a:solidFill>
                <a:latin typeface="Montserrat" pitchFamily="34" charset="0"/>
                <a:ea typeface="Montserrat" pitchFamily="34" charset="-122"/>
                <a:cs typeface="Montserrat" pitchFamily="34" charset="-120"/>
              </a:rPr>
              <a:t>30</a:t>
            </a:r>
            <a:endParaRPr lang="en-US" sz="1800"/>
          </a:p>
        </p:txBody>
      </p:sp>
      <p:sp>
        <p:nvSpPr>
          <p:cNvPr id="57" name="Text 41"/>
          <p:cNvSpPr txBox="1"/>
          <p:nvPr/>
        </p:nvSpPr>
        <p:spPr>
          <a:xfrm>
            <a:off x="8458200" y="2962656"/>
            <a:ext cx="1295705"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Operating Weeks</a:t>
            </a:r>
            <a:endParaRPr lang="en-US" sz="800"/>
          </a:p>
        </p:txBody>
      </p:sp>
      <p:sp>
        <p:nvSpPr>
          <p:cNvPr id="58" name="Shape 42"/>
          <p:cNvSpPr/>
          <p:nvPr/>
        </p:nvSpPr>
        <p:spPr>
          <a:xfrm>
            <a:off x="10030054" y="2457907"/>
            <a:ext cx="1543507" cy="809244"/>
          </a:xfrm>
          <a:prstGeom prst="roundRect">
            <a:avLst>
              <a:gd name="adj" fmla="val 21270"/>
            </a:avLst>
          </a:prstGeom>
          <a:solidFill>
            <a:srgbClr val="4A7C59">
              <a:alpha val="10000"/>
            </a:srgbClr>
          </a:solidFill>
          <a:ln w="12700">
            <a:solidFill>
              <a:srgbClr val="4A7C59">
                <a:alpha val="30000"/>
              </a:srgbClr>
            </a:solidFill>
            <a:prstDash val="solid"/>
          </a:ln>
        </p:spPr>
        <p:txBody>
          <a:bodyPr/>
          <a:lstStyle/>
          <a:p>
            <a:endParaRPr lang="en-US"/>
          </a:p>
        </p:txBody>
      </p:sp>
      <p:sp>
        <p:nvSpPr>
          <p:cNvPr id="59" name="Text 43"/>
          <p:cNvSpPr txBox="1"/>
          <p:nvPr/>
        </p:nvSpPr>
        <p:spPr>
          <a:xfrm>
            <a:off x="10153498" y="2619756"/>
            <a:ext cx="1295705" cy="305410"/>
          </a:xfrm>
          <a:prstGeom prst="rect">
            <a:avLst/>
          </a:prstGeom>
          <a:noFill/>
          <a:ln/>
        </p:spPr>
        <p:txBody>
          <a:bodyPr wrap="square" lIns="0" tIns="0" rIns="0" bIns="0" rtlCol="0" anchor="ctr"/>
          <a:lstStyle/>
          <a:p>
            <a:pPr marL="0" indent="0" algn="ctr">
              <a:buNone/>
            </a:pPr>
            <a:r>
              <a:rPr lang="en-US" sz="1800" b="1">
                <a:solidFill>
                  <a:srgbClr val="9333EA"/>
                </a:solidFill>
                <a:latin typeface="Montserrat" pitchFamily="34" charset="0"/>
                <a:ea typeface="Montserrat" pitchFamily="34" charset="-122"/>
                <a:cs typeface="Montserrat" pitchFamily="34" charset="-120"/>
              </a:rPr>
              <a:t>~$45</a:t>
            </a:r>
            <a:endParaRPr lang="en-US" sz="1800"/>
          </a:p>
        </p:txBody>
      </p:sp>
      <p:sp>
        <p:nvSpPr>
          <p:cNvPr id="60" name="Text 44"/>
          <p:cNvSpPr txBox="1"/>
          <p:nvPr/>
        </p:nvSpPr>
        <p:spPr>
          <a:xfrm>
            <a:off x="10153498" y="2962656"/>
            <a:ext cx="1295705"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Average Check</a:t>
            </a:r>
            <a:endParaRPr lang="en-US" sz="800"/>
          </a:p>
        </p:txBody>
      </p:sp>
      <p:sp>
        <p:nvSpPr>
          <p:cNvPr id="61" name="Shape 45"/>
          <p:cNvSpPr/>
          <p:nvPr/>
        </p:nvSpPr>
        <p:spPr>
          <a:xfrm>
            <a:off x="8334756" y="3393709"/>
            <a:ext cx="3238805" cy="569672"/>
          </a:xfrm>
          <a:prstGeom prst="roundRect">
            <a:avLst>
              <a:gd name="adj" fmla="val 23404"/>
            </a:avLst>
          </a:prstGeom>
          <a:solidFill>
            <a:srgbClr val="4A7C59">
              <a:alpha val="10000"/>
            </a:srgbClr>
          </a:solidFill>
          <a:ln w="12700">
            <a:solidFill>
              <a:srgbClr val="4A7C59">
                <a:alpha val="30000"/>
              </a:srgbClr>
            </a:solidFill>
            <a:prstDash val="solid"/>
          </a:ln>
        </p:spPr>
        <p:txBody>
          <a:bodyPr/>
          <a:lstStyle/>
          <a:p>
            <a:endParaRPr lang="en-US"/>
          </a:p>
        </p:txBody>
      </p:sp>
      <p:sp>
        <p:nvSpPr>
          <p:cNvPr id="62" name="Text 46"/>
          <p:cNvSpPr txBox="1"/>
          <p:nvPr/>
        </p:nvSpPr>
        <p:spPr>
          <a:xfrm>
            <a:off x="8458200" y="3449488"/>
            <a:ext cx="2991002" cy="267005"/>
          </a:xfrm>
          <a:prstGeom prst="rect">
            <a:avLst/>
          </a:prstGeom>
          <a:noFill/>
          <a:ln/>
        </p:spPr>
        <p:txBody>
          <a:bodyPr wrap="square" lIns="0" tIns="0" rIns="0" bIns="0" rtlCol="0" anchor="ctr"/>
          <a:lstStyle/>
          <a:p>
            <a:pPr marL="0" indent="0" algn="ctr">
              <a:buNone/>
            </a:pPr>
            <a:r>
              <a:rPr lang="en-US" sz="1500" b="1">
                <a:solidFill>
                  <a:srgbClr val="1F2937"/>
                </a:solidFill>
                <a:latin typeface="Montserrat" pitchFamily="34" charset="0"/>
                <a:ea typeface="Montserrat" pitchFamily="34" charset="-122"/>
                <a:cs typeface="Montserrat" pitchFamily="34" charset="-120"/>
              </a:rPr>
              <a:t>2 Acres</a:t>
            </a:r>
            <a:endParaRPr lang="en-US" sz="1500"/>
          </a:p>
        </p:txBody>
      </p:sp>
      <p:sp>
        <p:nvSpPr>
          <p:cNvPr id="63" name="Text 47"/>
          <p:cNvSpPr txBox="1"/>
          <p:nvPr/>
        </p:nvSpPr>
        <p:spPr>
          <a:xfrm>
            <a:off x="8458200" y="3753983"/>
            <a:ext cx="2991002"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Footprint Allocation</a:t>
            </a:r>
            <a:endParaRPr lang="en-US" sz="800"/>
          </a:p>
        </p:txBody>
      </p:sp>
      <p:pic>
        <p:nvPicPr>
          <p:cNvPr id="64" name="Image 14" descr="preencoded.png"/>
          <p:cNvPicPr>
            <a:picLocks noChangeAspect="1"/>
          </p:cNvPicPr>
          <p:nvPr/>
        </p:nvPicPr>
        <p:blipFill>
          <a:blip r:embed="rId15"/>
          <a:srcRect t="-7" b="-7"/>
          <a:stretch/>
        </p:blipFill>
        <p:spPr>
          <a:xfrm>
            <a:off x="8096098" y="4268419"/>
            <a:ext cx="3715207" cy="1161288"/>
          </a:xfrm>
          <a:prstGeom prst="rect">
            <a:avLst/>
          </a:prstGeom>
        </p:spPr>
      </p:pic>
      <p:sp>
        <p:nvSpPr>
          <p:cNvPr id="65" name="Text 48"/>
          <p:cNvSpPr txBox="1"/>
          <p:nvPr/>
        </p:nvSpPr>
        <p:spPr>
          <a:xfrm>
            <a:off x="8334756" y="4370078"/>
            <a:ext cx="3238805" cy="152705"/>
          </a:xfrm>
          <a:prstGeom prst="rect">
            <a:avLst/>
          </a:prstGeom>
          <a:noFill/>
          <a:ln/>
        </p:spPr>
        <p:txBody>
          <a:bodyPr wrap="square" lIns="0" tIns="0" rIns="0" bIns="0" rtlCol="0" anchor="ctr"/>
          <a:lstStyle/>
          <a:p>
            <a:pPr marL="0" indent="0" algn="l">
              <a:buNone/>
            </a:pPr>
            <a:r>
              <a:rPr lang="en-US" sz="900" b="1" kern="0" spc="45">
                <a:solidFill>
                  <a:srgbClr val="1F2937"/>
                </a:solidFill>
                <a:latin typeface="Montserrat" pitchFamily="34" charset="0"/>
                <a:ea typeface="Montserrat" pitchFamily="34" charset="-122"/>
                <a:cs typeface="Montserrat" pitchFamily="34" charset="-120"/>
              </a:rPr>
              <a:t>Operational Synergies</a:t>
            </a:r>
            <a:endParaRPr lang="en-US" sz="900"/>
          </a:p>
        </p:txBody>
      </p:sp>
      <p:sp>
        <p:nvSpPr>
          <p:cNvPr id="66" name="Shape 49"/>
          <p:cNvSpPr/>
          <p:nvPr/>
        </p:nvSpPr>
        <p:spPr>
          <a:xfrm>
            <a:off x="8334756" y="4677317"/>
            <a:ext cx="75895" cy="75895"/>
          </a:xfrm>
          <a:prstGeom prst="ellipse">
            <a:avLst/>
          </a:prstGeom>
          <a:solidFill>
            <a:srgbClr val="22C55E"/>
          </a:solidFill>
          <a:ln w="12700">
            <a:solidFill>
              <a:srgbClr val="FFFFFF">
                <a:alpha val="0"/>
              </a:srgbClr>
            </a:solidFill>
            <a:prstDash val="solid"/>
          </a:ln>
        </p:spPr>
        <p:txBody>
          <a:bodyPr/>
          <a:lstStyle/>
          <a:p>
            <a:endParaRPr lang="en-US"/>
          </a:p>
        </p:txBody>
      </p:sp>
      <p:sp>
        <p:nvSpPr>
          <p:cNvPr id="67" name="Text 50"/>
          <p:cNvSpPr txBox="1"/>
          <p:nvPr/>
        </p:nvSpPr>
        <p:spPr>
          <a:xfrm>
            <a:off x="8524951" y="4637083"/>
            <a:ext cx="2403043" cy="162763"/>
          </a:xfrm>
          <a:prstGeom prst="rect">
            <a:avLst/>
          </a:prstGeom>
          <a:noFill/>
          <a:ln/>
        </p:spPr>
        <p:txBody>
          <a:bodyPr wrap="square" lIns="0" tIns="0" rIns="0" bIns="0" rtlCol="0" anchor="ctr"/>
          <a:lstStyle/>
          <a:p>
            <a:pPr marL="0" indent="0" algn="l">
              <a:buNone/>
            </a:pPr>
            <a:r>
              <a:rPr lang="en-US" sz="800">
                <a:solidFill>
                  <a:srgbClr val="374151"/>
                </a:solidFill>
                <a:latin typeface="Montserrat" pitchFamily="34" charset="0"/>
                <a:ea typeface="Montserrat" pitchFamily="34" charset="-122"/>
                <a:cs typeface="Montserrat" pitchFamily="34" charset="-120"/>
              </a:rPr>
              <a:t>Direct outlet for farm's specialty crops</a:t>
            </a:r>
            <a:endParaRPr lang="en-US" sz="800"/>
          </a:p>
        </p:txBody>
      </p:sp>
      <p:sp>
        <p:nvSpPr>
          <p:cNvPr id="68" name="Shape 51"/>
          <p:cNvSpPr/>
          <p:nvPr/>
        </p:nvSpPr>
        <p:spPr>
          <a:xfrm>
            <a:off x="8334756" y="4948893"/>
            <a:ext cx="75895" cy="75895"/>
          </a:xfrm>
          <a:prstGeom prst="ellipse">
            <a:avLst/>
          </a:prstGeom>
          <a:solidFill>
            <a:srgbClr val="3B82F6"/>
          </a:solidFill>
          <a:ln w="12700">
            <a:solidFill>
              <a:srgbClr val="FFFFFF">
                <a:alpha val="0"/>
              </a:srgbClr>
            </a:solidFill>
            <a:prstDash val="solid"/>
          </a:ln>
        </p:spPr>
        <p:txBody>
          <a:bodyPr/>
          <a:lstStyle/>
          <a:p>
            <a:endParaRPr lang="en-US"/>
          </a:p>
        </p:txBody>
      </p:sp>
      <p:sp>
        <p:nvSpPr>
          <p:cNvPr id="69" name="Text 52"/>
          <p:cNvSpPr txBox="1"/>
          <p:nvPr/>
        </p:nvSpPr>
        <p:spPr>
          <a:xfrm>
            <a:off x="8524951" y="4908660"/>
            <a:ext cx="2312518" cy="162763"/>
          </a:xfrm>
          <a:prstGeom prst="rect">
            <a:avLst/>
          </a:prstGeom>
          <a:noFill/>
          <a:ln/>
        </p:spPr>
        <p:txBody>
          <a:bodyPr wrap="square" lIns="0" tIns="0" rIns="0" bIns="0" rtlCol="0" anchor="ctr"/>
          <a:lstStyle/>
          <a:p>
            <a:pPr marL="0" indent="0" algn="l">
              <a:buNone/>
            </a:pPr>
            <a:r>
              <a:rPr lang="en-US" sz="800">
                <a:solidFill>
                  <a:srgbClr val="374151"/>
                </a:solidFill>
                <a:latin typeface="Montserrat" pitchFamily="34" charset="0"/>
                <a:ea typeface="Montserrat" pitchFamily="34" charset="-122"/>
                <a:cs typeface="Montserrat" pitchFamily="34" charset="-120"/>
              </a:rPr>
              <a:t>Cross-promotion with U-Pick visitors</a:t>
            </a:r>
            <a:endParaRPr lang="en-US" sz="800"/>
          </a:p>
        </p:txBody>
      </p:sp>
      <p:sp>
        <p:nvSpPr>
          <p:cNvPr id="70" name="Shape 53"/>
          <p:cNvSpPr/>
          <p:nvPr/>
        </p:nvSpPr>
        <p:spPr>
          <a:xfrm>
            <a:off x="8334756" y="5220470"/>
            <a:ext cx="75895" cy="75895"/>
          </a:xfrm>
          <a:prstGeom prst="ellipse">
            <a:avLst/>
          </a:prstGeom>
          <a:solidFill>
            <a:srgbClr val="A855F7"/>
          </a:solidFill>
          <a:ln w="12700">
            <a:solidFill>
              <a:srgbClr val="FFFFFF">
                <a:alpha val="0"/>
              </a:srgbClr>
            </a:solidFill>
            <a:prstDash val="solid"/>
          </a:ln>
        </p:spPr>
        <p:txBody>
          <a:bodyPr/>
          <a:lstStyle/>
          <a:p>
            <a:endParaRPr lang="en-US"/>
          </a:p>
        </p:txBody>
      </p:sp>
      <p:sp>
        <p:nvSpPr>
          <p:cNvPr id="71" name="Text 54"/>
          <p:cNvSpPr txBox="1"/>
          <p:nvPr/>
        </p:nvSpPr>
        <p:spPr>
          <a:xfrm>
            <a:off x="8524951" y="5180237"/>
            <a:ext cx="2913278" cy="162763"/>
          </a:xfrm>
          <a:prstGeom prst="rect">
            <a:avLst/>
          </a:prstGeom>
          <a:noFill/>
          <a:ln/>
        </p:spPr>
        <p:txBody>
          <a:bodyPr wrap="square" lIns="0" tIns="0" rIns="0" bIns="0" rtlCol="0" anchor="ctr"/>
          <a:lstStyle/>
          <a:p>
            <a:pPr marL="0" indent="0" algn="l">
              <a:buNone/>
            </a:pPr>
            <a:r>
              <a:rPr lang="en-US" sz="800">
                <a:solidFill>
                  <a:srgbClr val="374151"/>
                </a:solidFill>
                <a:latin typeface="Montserrat" pitchFamily="34" charset="0"/>
                <a:ea typeface="Montserrat" pitchFamily="34" charset="-122"/>
                <a:cs typeface="Montserrat" pitchFamily="34" charset="-120"/>
              </a:rPr>
              <a:t>Shared parking infrastructure with event barn</a:t>
            </a:r>
            <a:endParaRPr lang="en-US" sz="800"/>
          </a:p>
        </p:txBody>
      </p:sp>
      <p:sp>
        <p:nvSpPr>
          <p:cNvPr id="72" name="Shape 55"/>
          <p:cNvSpPr/>
          <p:nvPr/>
        </p:nvSpPr>
        <p:spPr>
          <a:xfrm>
            <a:off x="8096098" y="5572354"/>
            <a:ext cx="3715207" cy="714146"/>
          </a:xfrm>
          <a:prstGeom prst="roundRect">
            <a:avLst>
              <a:gd name="adj" fmla="val 27315"/>
            </a:avLst>
          </a:prstGeom>
          <a:solidFill>
            <a:srgbClr val="EFF6FF"/>
          </a:solidFill>
          <a:ln w="12700">
            <a:solidFill>
              <a:srgbClr val="BFDBFE"/>
            </a:solidFill>
            <a:prstDash val="solid"/>
          </a:ln>
        </p:spPr>
        <p:txBody>
          <a:bodyPr/>
          <a:lstStyle/>
          <a:p>
            <a:endParaRPr lang="en-US"/>
          </a:p>
        </p:txBody>
      </p:sp>
      <p:sp>
        <p:nvSpPr>
          <p:cNvPr id="73" name="Text 56"/>
          <p:cNvSpPr txBox="1"/>
          <p:nvPr/>
        </p:nvSpPr>
        <p:spPr>
          <a:xfrm>
            <a:off x="8429854" y="5734202"/>
            <a:ext cx="3219602" cy="143561"/>
          </a:xfrm>
          <a:prstGeom prst="rect">
            <a:avLst/>
          </a:prstGeom>
          <a:noFill/>
          <a:ln/>
        </p:spPr>
        <p:txBody>
          <a:bodyPr wrap="square" lIns="0" tIns="0" rIns="0" bIns="0" rtlCol="0" anchor="ctr"/>
          <a:lstStyle/>
          <a:p>
            <a:pPr marL="0" indent="0" algn="l">
              <a:buNone/>
            </a:pPr>
            <a:r>
              <a:rPr lang="en-US" sz="800" b="1" kern="0" spc="19">
                <a:solidFill>
                  <a:srgbClr val="1E40AF"/>
                </a:solidFill>
                <a:latin typeface="Montserrat" pitchFamily="34" charset="0"/>
                <a:ea typeface="Montserrat" pitchFamily="34" charset="-122"/>
                <a:cs typeface="Montserrat" pitchFamily="34" charset="-120"/>
              </a:rPr>
              <a:t> Key Constraint </a:t>
            </a:r>
            <a:endParaRPr lang="en-US" sz="800"/>
          </a:p>
        </p:txBody>
      </p:sp>
      <p:pic>
        <p:nvPicPr>
          <p:cNvPr id="74" name="Image 15" descr="preencoded.png"/>
          <p:cNvPicPr>
            <a:picLocks noChangeAspect="1"/>
          </p:cNvPicPr>
          <p:nvPr/>
        </p:nvPicPr>
        <p:blipFill>
          <a:blip r:embed="rId16"/>
          <a:srcRect/>
          <a:stretch/>
        </p:blipFill>
        <p:spPr>
          <a:xfrm>
            <a:off x="8257946" y="5757977"/>
            <a:ext cx="95098" cy="95098"/>
          </a:xfrm>
          <a:prstGeom prst="rect">
            <a:avLst/>
          </a:prstGeom>
        </p:spPr>
      </p:pic>
      <p:sp>
        <p:nvSpPr>
          <p:cNvPr id="75" name="Text 57"/>
          <p:cNvSpPr txBox="1"/>
          <p:nvPr/>
        </p:nvSpPr>
        <p:spPr>
          <a:xfrm>
            <a:off x="8257946" y="5915254"/>
            <a:ext cx="3391510" cy="314554"/>
          </a:xfrm>
          <a:prstGeom prst="rect">
            <a:avLst/>
          </a:prstGeom>
          <a:noFill/>
          <a:ln/>
        </p:spPr>
        <p:txBody>
          <a:bodyPr wrap="square" lIns="0" tIns="0" rIns="0" bIns="0" rtlCol="0" anchor="ctr"/>
          <a:lstStyle/>
          <a:p>
            <a:pPr marL="0" indent="0" algn="l">
              <a:buNone/>
            </a:pPr>
            <a:r>
              <a:rPr lang="en-US" sz="800">
                <a:solidFill>
                  <a:srgbClr val="1D4ED8"/>
                </a:solidFill>
                <a:latin typeface="Montserrat" pitchFamily="34" charset="0"/>
                <a:ea typeface="Montserrat" pitchFamily="34" charset="-122"/>
                <a:cs typeface="Montserrat" pitchFamily="34" charset="-120"/>
              </a:rPr>
              <a:t>Scale is deliberately limited to ~80 seats to manage septic capacity and traffic flow within rural infrastructure limits.</a:t>
            </a:r>
            <a:endParaRPr lang="en-US" sz="800"/>
          </a:p>
        </p:txBody>
      </p:sp>
      <p:pic>
        <p:nvPicPr>
          <p:cNvPr id="76" name="Image 16" descr="preencoded.png"/>
          <p:cNvPicPr>
            <a:picLocks noChangeAspect="1"/>
          </p:cNvPicPr>
          <p:nvPr/>
        </p:nvPicPr>
        <p:blipFill>
          <a:blip r:embed="rId17"/>
          <a:srcRect l="-19" r="-19"/>
          <a:stretch/>
        </p:blipFill>
        <p:spPr>
          <a:xfrm>
            <a:off x="0" y="0"/>
            <a:ext cx="12191695" cy="761695"/>
          </a:xfrm>
          <a:prstGeom prst="rect">
            <a:avLst/>
          </a:prstGeom>
        </p:spPr>
      </p:pic>
      <p:pic>
        <p:nvPicPr>
          <p:cNvPr id="77" name="Image 17" descr="preencoded.png"/>
          <p:cNvPicPr>
            <a:picLocks noChangeAspect="1"/>
          </p:cNvPicPr>
          <p:nvPr/>
        </p:nvPicPr>
        <p:blipFill>
          <a:blip r:embed="rId18"/>
          <a:srcRect/>
          <a:stretch/>
        </p:blipFill>
        <p:spPr>
          <a:xfrm>
            <a:off x="381305" y="152705"/>
            <a:ext cx="457200" cy="457200"/>
          </a:xfrm>
          <a:prstGeom prst="rect">
            <a:avLst/>
          </a:prstGeom>
        </p:spPr>
      </p:pic>
      <p:pic>
        <p:nvPicPr>
          <p:cNvPr id="78" name="Image 18" descr="preencoded.png"/>
          <p:cNvPicPr>
            <a:picLocks noChangeAspect="1"/>
          </p:cNvPicPr>
          <p:nvPr/>
        </p:nvPicPr>
        <p:blipFill>
          <a:blip r:embed="rId19"/>
          <a:srcRect t="-17952" b="-17952"/>
          <a:stretch/>
        </p:blipFill>
        <p:spPr>
          <a:xfrm>
            <a:off x="523951" y="247802"/>
            <a:ext cx="171907" cy="267005"/>
          </a:xfrm>
          <a:prstGeom prst="rect">
            <a:avLst/>
          </a:prstGeom>
        </p:spPr>
      </p:pic>
      <p:sp>
        <p:nvSpPr>
          <p:cNvPr id="80" name="Text 59"/>
          <p:cNvSpPr txBox="1"/>
          <p:nvPr/>
        </p:nvSpPr>
        <p:spPr>
          <a:xfrm>
            <a:off x="990295" y="251917"/>
            <a:ext cx="4763110" cy="191110"/>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rPr>
              <a:t>Agritourism — Farm Restaurant / Seasonal Café</a:t>
            </a:r>
          </a:p>
        </p:txBody>
      </p:sp>
      <p:sp>
        <p:nvSpPr>
          <p:cNvPr id="81" name="Text 60"/>
          <p:cNvSpPr txBox="1"/>
          <p:nvPr/>
        </p:nvSpPr>
        <p:spPr>
          <a:xfrm>
            <a:off x="9905695" y="152705"/>
            <a:ext cx="1905610"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~$500K+</a:t>
            </a:r>
            <a:endParaRPr lang="en-US" sz="1300"/>
          </a:p>
        </p:txBody>
      </p:sp>
      <p:sp>
        <p:nvSpPr>
          <p:cNvPr id="82" name="Text 61"/>
          <p:cNvSpPr txBox="1"/>
          <p:nvPr/>
        </p:nvSpPr>
        <p:spPr>
          <a:xfrm>
            <a:off x="9905695" y="418795"/>
            <a:ext cx="1905610"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Annual Seasonal Gross</a:t>
            </a:r>
            <a:endParaRPr lang="en-US" sz="1000"/>
          </a:p>
        </p:txBody>
      </p:sp>
      <p:sp>
        <p:nvSpPr>
          <p:cNvPr id="83" name="Shape 62"/>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84" name="Shape 63"/>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5" name="Text 64"/>
          <p:cNvSpPr txBox="1"/>
          <p:nvPr/>
        </p:nvSpPr>
        <p:spPr>
          <a:xfrm>
            <a:off x="381305" y="6524244"/>
            <a:ext cx="5000854"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Concept:</a:t>
            </a:r>
            <a:r>
              <a:rPr lang="en-US" sz="900">
                <a:solidFill>
                  <a:srgbClr val="4B5563"/>
                </a:solidFill>
                <a:latin typeface="Montserrat" pitchFamily="34" charset="0"/>
                <a:ea typeface="Montserrat" pitchFamily="34" charset="-122"/>
                <a:cs typeface="Montserrat" pitchFamily="34" charset="-120"/>
              </a:rPr>
              <a:t> High-value hospitality activation on a minimal land footprint </a:t>
            </a:r>
            <a:endParaRPr lang="en-US" sz="900"/>
          </a:p>
        </p:txBody>
      </p:sp>
      <p:sp>
        <p:nvSpPr>
          <p:cNvPr id="86" name="Text 65"/>
          <p:cNvSpPr txBox="1"/>
          <p:nvPr/>
        </p:nvSpPr>
        <p:spPr>
          <a:xfrm>
            <a:off x="9214409" y="6409486"/>
            <a:ext cx="3058668" cy="162763"/>
          </a:xfrm>
          <a:prstGeom prst="rect">
            <a:avLst/>
          </a:prstGeom>
          <a:noFill/>
          <a:ln/>
        </p:spPr>
        <p:txBody>
          <a:bodyPr wrap="square" lIns="0" tIns="0" rIns="0" bIns="0" rtlCol="0" anchor="ctr"/>
          <a:lstStyle/>
          <a:p>
            <a:pPr marL="0" indent="0" algn="l">
              <a:buNone/>
            </a:pPr>
            <a:r>
              <a:rPr lang="en-US" sz="800" b="1">
                <a:solidFill>
                  <a:srgbClr val="6B7280"/>
                </a:solidFill>
                <a:latin typeface="Montserrat" pitchFamily="34" charset="0"/>
                <a:ea typeface="Montserrat" pitchFamily="34" charset="-122"/>
                <a:cs typeface="Montserrat" pitchFamily="34" charset="-120"/>
              </a:rPr>
              <a:t>Source:</a:t>
            </a:r>
            <a:r>
              <a:rPr lang="en-US" sz="800">
                <a:solidFill>
                  <a:srgbClr val="6B7280"/>
                </a:solidFill>
                <a:latin typeface="Montserrat" pitchFamily="34" charset="0"/>
                <a:ea typeface="Montserrat" pitchFamily="34" charset="-122"/>
                <a:cs typeface="Montserrat" pitchFamily="34" charset="-120"/>
              </a:rPr>
              <a:t> Agritourism Revenue Model (Section V-A) </a:t>
            </a:r>
            <a:endParaRPr lang="en-US" sz="800"/>
          </a:p>
        </p:txBody>
      </p:sp>
      <p:sp>
        <p:nvSpPr>
          <p:cNvPr id="87" name="Text 54">
            <a:extLst>
              <a:ext uri="{FF2B5EF4-FFF2-40B4-BE49-F238E27FC236}">
                <a16:creationId xmlns:a16="http://schemas.microsoft.com/office/drawing/2014/main" id="{0D715CFE-41F7-0EA8-2DEB-F1764235C584}"/>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22</a:t>
            </a:fld>
            <a:endParaRPr lang="en-US" sz="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t="-10" b="-10"/>
          <a:stretch/>
        </p:blipFill>
        <p:spPr>
          <a:xfrm>
            <a:off x="381305" y="914400"/>
            <a:ext cx="7048195" cy="933602"/>
          </a:xfrm>
          <a:prstGeom prst="rect">
            <a:avLst/>
          </a:prstGeom>
        </p:spPr>
      </p:pic>
      <p:pic>
        <p:nvPicPr>
          <p:cNvPr id="5" name="Image 3" descr="preencoded.png"/>
          <p:cNvPicPr>
            <a:picLocks noChangeAspect="1"/>
          </p:cNvPicPr>
          <p:nvPr/>
        </p:nvPicPr>
        <p:blipFill>
          <a:blip r:embed="rId5"/>
          <a:srcRect/>
          <a:stretch/>
        </p:blipFill>
        <p:spPr>
          <a:xfrm>
            <a:off x="580644" y="1114654"/>
            <a:ext cx="533095" cy="533095"/>
          </a:xfrm>
          <a:prstGeom prst="rect">
            <a:avLst/>
          </a:prstGeom>
        </p:spPr>
      </p:pic>
      <p:pic>
        <p:nvPicPr>
          <p:cNvPr id="6" name="Image 4" descr="preencoded.png"/>
          <p:cNvPicPr>
            <a:picLocks noChangeAspect="1"/>
          </p:cNvPicPr>
          <p:nvPr/>
        </p:nvPicPr>
        <p:blipFill>
          <a:blip r:embed="rId6"/>
          <a:srcRect t="-20192" b="-20192"/>
          <a:stretch/>
        </p:blipFill>
        <p:spPr>
          <a:xfrm>
            <a:off x="752551" y="1248156"/>
            <a:ext cx="190195" cy="267005"/>
          </a:xfrm>
          <a:prstGeom prst="rect">
            <a:avLst/>
          </a:prstGeom>
        </p:spPr>
      </p:pic>
      <p:sp>
        <p:nvSpPr>
          <p:cNvPr id="7" name="Text 0"/>
          <p:cNvSpPr txBox="1"/>
          <p:nvPr/>
        </p:nvSpPr>
        <p:spPr>
          <a:xfrm>
            <a:off x="1343254" y="1143914"/>
            <a:ext cx="5877763" cy="267005"/>
          </a:xfrm>
          <a:prstGeom prst="rect">
            <a:avLst/>
          </a:prstGeom>
          <a:noFill/>
          <a:ln/>
        </p:spPr>
        <p:txBody>
          <a:bodyPr wrap="square" lIns="0" tIns="0" rIns="0" bIns="0" rtlCol="0" anchor="ctr"/>
          <a:lstStyle/>
          <a:p>
            <a:pPr marL="0" indent="0" algn="l">
              <a:buNone/>
            </a:pPr>
            <a:r>
              <a:rPr lang="en-US" sz="1500" b="1">
                <a:solidFill>
                  <a:srgbClr val="1F2937"/>
                </a:solidFill>
                <a:latin typeface="Montserrat" pitchFamily="34" charset="0"/>
                <a:ea typeface="Montserrat" pitchFamily="34" charset="-122"/>
                <a:cs typeface="Montserrat" pitchFamily="34" charset="-120"/>
              </a:rPr>
              <a:t>Event Barn &amp; Weddings</a:t>
            </a:r>
            <a:endParaRPr lang="en-US" sz="1500"/>
          </a:p>
        </p:txBody>
      </p:sp>
      <p:sp>
        <p:nvSpPr>
          <p:cNvPr id="8" name="Text 1"/>
          <p:cNvSpPr txBox="1"/>
          <p:nvPr/>
        </p:nvSpPr>
        <p:spPr>
          <a:xfrm>
            <a:off x="1343254" y="1448410"/>
            <a:ext cx="6563563" cy="1719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 ~20 events per year × $8,000 average = </a:t>
            </a:r>
            <a:r>
              <a:rPr lang="en-US" sz="800" b="1">
                <a:solidFill>
                  <a:srgbClr val="2D4A3E"/>
                </a:solidFill>
                <a:latin typeface="Montserrat" pitchFamily="34" charset="0"/>
                <a:ea typeface="Montserrat" pitchFamily="34" charset="-122"/>
                <a:cs typeface="Montserrat" pitchFamily="34" charset="-120"/>
              </a:rPr>
              <a:t>$160,000 gross annual revenue</a:t>
            </a:r>
            <a:r>
              <a:rPr lang="en-US" sz="800">
                <a:solidFill>
                  <a:srgbClr val="4B5563"/>
                </a:solidFill>
                <a:latin typeface="Montserrat" pitchFamily="34" charset="0"/>
                <a:ea typeface="Montserrat" pitchFamily="34" charset="-122"/>
                <a:cs typeface="Montserrat" pitchFamily="34" charset="-120"/>
              </a:rPr>
              <a:t> from a 3-acre event and circulation zone. </a:t>
            </a:r>
            <a:endParaRPr lang="en-US" sz="800"/>
          </a:p>
        </p:txBody>
      </p:sp>
      <p:pic>
        <p:nvPicPr>
          <p:cNvPr id="9" name="Image 5" descr="preencoded.png"/>
          <p:cNvPicPr>
            <a:picLocks noChangeAspect="1"/>
          </p:cNvPicPr>
          <p:nvPr/>
        </p:nvPicPr>
        <p:blipFill>
          <a:blip r:embed="rId7"/>
          <a:srcRect l="-7" r="-7"/>
          <a:stretch/>
        </p:blipFill>
        <p:spPr>
          <a:xfrm>
            <a:off x="381305" y="2000707"/>
            <a:ext cx="3448202" cy="3047695"/>
          </a:xfrm>
          <a:prstGeom prst="rect">
            <a:avLst/>
          </a:prstGeom>
        </p:spPr>
      </p:pic>
      <p:sp>
        <p:nvSpPr>
          <p:cNvPr id="10" name="Shape 2"/>
          <p:cNvSpPr/>
          <p:nvPr/>
        </p:nvSpPr>
        <p:spPr>
          <a:xfrm>
            <a:off x="580644" y="2200046"/>
            <a:ext cx="381305" cy="381305"/>
          </a:xfrm>
          <a:prstGeom prst="ellipse">
            <a:avLst/>
          </a:prstGeom>
          <a:solidFill>
            <a:srgbClr val="FCE7F3"/>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8"/>
          <a:srcRect t="-43" b="-43"/>
          <a:stretch/>
        </p:blipFill>
        <p:spPr>
          <a:xfrm>
            <a:off x="705002" y="2314346"/>
            <a:ext cx="133502" cy="152705"/>
          </a:xfrm>
          <a:prstGeom prst="rect">
            <a:avLst/>
          </a:prstGeom>
        </p:spPr>
      </p:pic>
      <p:sp>
        <p:nvSpPr>
          <p:cNvPr id="12" name="Text 3"/>
          <p:cNvSpPr txBox="1"/>
          <p:nvPr/>
        </p:nvSpPr>
        <p:spPr>
          <a:xfrm>
            <a:off x="1076249" y="2276856"/>
            <a:ext cx="1276502"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Event Program</a:t>
            </a:r>
            <a:endParaRPr lang="en-US" sz="1200"/>
          </a:p>
        </p:txBody>
      </p:sp>
      <p:sp>
        <p:nvSpPr>
          <p:cNvPr id="13" name="Shape 4"/>
          <p:cNvSpPr/>
          <p:nvPr/>
        </p:nvSpPr>
        <p:spPr>
          <a:xfrm>
            <a:off x="580644" y="2734056"/>
            <a:ext cx="3047695" cy="514807"/>
          </a:xfrm>
          <a:prstGeom prst="roundRect">
            <a:avLst>
              <a:gd name="adj" fmla="val 52628"/>
            </a:avLst>
          </a:prstGeom>
          <a:solidFill>
            <a:srgbClr val="FFFFFF">
              <a:alpha val="95000"/>
            </a:srgbClr>
          </a:solidFill>
          <a:ln w="12700">
            <a:solidFill>
              <a:srgbClr val="4A7C59">
                <a:alpha val="15000"/>
              </a:srgbClr>
            </a:solidFill>
            <a:prstDash val="solid"/>
          </a:ln>
        </p:spPr>
        <p:txBody>
          <a:bodyPr/>
          <a:lstStyle/>
          <a:p>
            <a:endParaRPr lang="en-US"/>
          </a:p>
        </p:txBody>
      </p:sp>
      <p:sp>
        <p:nvSpPr>
          <p:cNvPr id="14" name="Shape 5"/>
          <p:cNvSpPr/>
          <p:nvPr/>
        </p:nvSpPr>
        <p:spPr>
          <a:xfrm>
            <a:off x="685800" y="2838298"/>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5" name="Image 7" descr="preencoded.png"/>
          <p:cNvPicPr>
            <a:picLocks noChangeAspect="1"/>
          </p:cNvPicPr>
          <p:nvPr/>
        </p:nvPicPr>
        <p:blipFill>
          <a:blip r:embed="rId9"/>
          <a:srcRect t="-16907" b="-16907"/>
          <a:stretch/>
        </p:blipFill>
        <p:spPr>
          <a:xfrm>
            <a:off x="767182" y="2915107"/>
            <a:ext cx="142646" cy="152705"/>
          </a:xfrm>
          <a:prstGeom prst="rect">
            <a:avLst/>
          </a:prstGeom>
        </p:spPr>
      </p:pic>
      <p:sp>
        <p:nvSpPr>
          <p:cNvPr id="16" name="Text 6"/>
          <p:cNvSpPr txBox="1"/>
          <p:nvPr/>
        </p:nvSpPr>
        <p:spPr>
          <a:xfrm>
            <a:off x="1104595" y="2838298"/>
            <a:ext cx="2143354" cy="162763"/>
          </a:xfrm>
          <a:prstGeom prst="rect">
            <a:avLst/>
          </a:prstGeom>
          <a:noFill/>
          <a:ln/>
        </p:spPr>
        <p:txBody>
          <a:bodyPr wrap="square" lIns="0" tIns="0" rIns="0" bIns="0" rtlCol="0" anchor="ctr"/>
          <a:lstStyle/>
          <a:p>
            <a:pPr marL="0" indent="0" algn="l">
              <a:buNone/>
            </a:pPr>
            <a:r>
              <a:rPr lang="en-US" sz="800" b="1">
                <a:solidFill>
                  <a:srgbClr val="374151"/>
                </a:solidFill>
                <a:latin typeface="Montserrat" pitchFamily="34" charset="0"/>
                <a:ea typeface="Montserrat" pitchFamily="34" charset="-122"/>
                <a:cs typeface="Montserrat" pitchFamily="34" charset="-120"/>
              </a:rPr>
              <a:t>Event Capacity</a:t>
            </a:r>
            <a:endParaRPr lang="en-US" sz="800"/>
          </a:p>
        </p:txBody>
      </p:sp>
      <p:sp>
        <p:nvSpPr>
          <p:cNvPr id="17" name="Text 7"/>
          <p:cNvSpPr txBox="1"/>
          <p:nvPr/>
        </p:nvSpPr>
        <p:spPr>
          <a:xfrm>
            <a:off x="1104595" y="2995574"/>
            <a:ext cx="2551176" cy="1243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~20 events/year with 80-120 guests per event</a:t>
            </a:r>
            <a:endParaRPr lang="en-US" sz="800"/>
          </a:p>
        </p:txBody>
      </p:sp>
      <p:sp>
        <p:nvSpPr>
          <p:cNvPr id="18" name="Shape 8"/>
          <p:cNvSpPr/>
          <p:nvPr/>
        </p:nvSpPr>
        <p:spPr>
          <a:xfrm>
            <a:off x="580644" y="3323844"/>
            <a:ext cx="3047695" cy="514807"/>
          </a:xfrm>
          <a:prstGeom prst="roundRect">
            <a:avLst>
              <a:gd name="adj" fmla="val 52628"/>
            </a:avLst>
          </a:prstGeom>
          <a:solidFill>
            <a:srgbClr val="FFFFFF">
              <a:alpha val="95000"/>
            </a:srgbClr>
          </a:solidFill>
          <a:ln w="12700">
            <a:solidFill>
              <a:srgbClr val="4A7C59">
                <a:alpha val="15000"/>
              </a:srgbClr>
            </a:solidFill>
            <a:prstDash val="solid"/>
          </a:ln>
        </p:spPr>
        <p:txBody>
          <a:bodyPr/>
          <a:lstStyle/>
          <a:p>
            <a:endParaRPr lang="en-US"/>
          </a:p>
        </p:txBody>
      </p:sp>
      <p:sp>
        <p:nvSpPr>
          <p:cNvPr id="19" name="Shape 9"/>
          <p:cNvSpPr/>
          <p:nvPr/>
        </p:nvSpPr>
        <p:spPr>
          <a:xfrm>
            <a:off x="685800" y="3429000"/>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0" name="Image 8" descr="preencoded.png"/>
          <p:cNvPicPr>
            <a:picLocks noChangeAspect="1"/>
          </p:cNvPicPr>
          <p:nvPr/>
        </p:nvPicPr>
        <p:blipFill>
          <a:blip r:embed="rId10"/>
          <a:srcRect t="-12877" b="-12877"/>
          <a:stretch/>
        </p:blipFill>
        <p:spPr>
          <a:xfrm>
            <a:off x="800100" y="3504895"/>
            <a:ext cx="75895" cy="152705"/>
          </a:xfrm>
          <a:prstGeom prst="rect">
            <a:avLst/>
          </a:prstGeom>
        </p:spPr>
      </p:pic>
      <p:sp>
        <p:nvSpPr>
          <p:cNvPr id="21" name="Text 10"/>
          <p:cNvSpPr txBox="1"/>
          <p:nvPr/>
        </p:nvSpPr>
        <p:spPr>
          <a:xfrm>
            <a:off x="1104595" y="3429000"/>
            <a:ext cx="2296058" cy="162763"/>
          </a:xfrm>
          <a:prstGeom prst="rect">
            <a:avLst/>
          </a:prstGeom>
          <a:noFill/>
          <a:ln/>
        </p:spPr>
        <p:txBody>
          <a:bodyPr wrap="square" lIns="0" tIns="0" rIns="0" bIns="0" rtlCol="0" anchor="ctr"/>
          <a:lstStyle/>
          <a:p>
            <a:pPr marL="0" indent="0" algn="l">
              <a:buNone/>
            </a:pPr>
            <a:r>
              <a:rPr lang="en-US" sz="800" b="1">
                <a:solidFill>
                  <a:srgbClr val="374151"/>
                </a:solidFill>
                <a:latin typeface="Montserrat" pitchFamily="34" charset="0"/>
                <a:ea typeface="Montserrat" pitchFamily="34" charset="-122"/>
                <a:cs typeface="Montserrat" pitchFamily="34" charset="-120"/>
              </a:rPr>
              <a:t>Revenue Model</a:t>
            </a:r>
            <a:endParaRPr lang="en-US" sz="800"/>
          </a:p>
        </p:txBody>
      </p:sp>
      <p:sp>
        <p:nvSpPr>
          <p:cNvPr id="22" name="Text 11"/>
          <p:cNvSpPr txBox="1"/>
          <p:nvPr/>
        </p:nvSpPr>
        <p:spPr>
          <a:xfrm>
            <a:off x="1104595" y="3586277"/>
            <a:ext cx="2732227" cy="1243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$8,000 average per event × 20 events = $160,000</a:t>
            </a:r>
            <a:endParaRPr lang="en-US" sz="800"/>
          </a:p>
        </p:txBody>
      </p:sp>
      <p:sp>
        <p:nvSpPr>
          <p:cNvPr id="23" name="Shape 12"/>
          <p:cNvSpPr/>
          <p:nvPr/>
        </p:nvSpPr>
        <p:spPr>
          <a:xfrm>
            <a:off x="580644" y="3914546"/>
            <a:ext cx="3047695" cy="514807"/>
          </a:xfrm>
          <a:prstGeom prst="roundRect">
            <a:avLst>
              <a:gd name="adj" fmla="val 52628"/>
            </a:avLst>
          </a:prstGeom>
          <a:solidFill>
            <a:srgbClr val="FFFFFF">
              <a:alpha val="95000"/>
            </a:srgbClr>
          </a:solidFill>
          <a:ln w="12700">
            <a:solidFill>
              <a:srgbClr val="4A7C59">
                <a:alpha val="15000"/>
              </a:srgbClr>
            </a:solidFill>
            <a:prstDash val="solid"/>
          </a:ln>
        </p:spPr>
        <p:txBody>
          <a:bodyPr/>
          <a:lstStyle/>
          <a:p>
            <a:endParaRPr lang="en-US"/>
          </a:p>
        </p:txBody>
      </p:sp>
      <p:sp>
        <p:nvSpPr>
          <p:cNvPr id="24" name="Shape 13"/>
          <p:cNvSpPr/>
          <p:nvPr/>
        </p:nvSpPr>
        <p:spPr>
          <a:xfrm>
            <a:off x="685800" y="4019702"/>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5" name="Image 9" descr="preencoded.png"/>
          <p:cNvPicPr>
            <a:picLocks noChangeAspect="1"/>
          </p:cNvPicPr>
          <p:nvPr/>
        </p:nvPicPr>
        <p:blipFill>
          <a:blip r:embed="rId11"/>
          <a:srcRect t="-16800" b="-16800"/>
          <a:stretch/>
        </p:blipFill>
        <p:spPr>
          <a:xfrm>
            <a:off x="780898" y="4095598"/>
            <a:ext cx="114300" cy="152705"/>
          </a:xfrm>
          <a:prstGeom prst="rect">
            <a:avLst/>
          </a:prstGeom>
        </p:spPr>
      </p:pic>
      <p:sp>
        <p:nvSpPr>
          <p:cNvPr id="26" name="Text 14"/>
          <p:cNvSpPr txBox="1"/>
          <p:nvPr/>
        </p:nvSpPr>
        <p:spPr>
          <a:xfrm>
            <a:off x="1104595" y="4019702"/>
            <a:ext cx="2000707" cy="162763"/>
          </a:xfrm>
          <a:prstGeom prst="rect">
            <a:avLst/>
          </a:prstGeom>
          <a:noFill/>
          <a:ln/>
        </p:spPr>
        <p:txBody>
          <a:bodyPr wrap="square" lIns="0" tIns="0" rIns="0" bIns="0" rtlCol="0" anchor="ctr"/>
          <a:lstStyle/>
          <a:p>
            <a:pPr marL="0" indent="0" algn="l">
              <a:buNone/>
            </a:pPr>
            <a:r>
              <a:rPr lang="en-US" sz="800" b="1">
                <a:solidFill>
                  <a:srgbClr val="374151"/>
                </a:solidFill>
                <a:latin typeface="Montserrat" pitchFamily="34" charset="0"/>
                <a:ea typeface="Montserrat" pitchFamily="34" charset="-122"/>
                <a:cs typeface="Montserrat" pitchFamily="34" charset="-120"/>
              </a:rPr>
              <a:t>Seasonal Pattern</a:t>
            </a:r>
            <a:endParaRPr lang="en-US" sz="800"/>
          </a:p>
        </p:txBody>
      </p:sp>
      <p:sp>
        <p:nvSpPr>
          <p:cNvPr id="27" name="Text 15"/>
          <p:cNvSpPr txBox="1"/>
          <p:nvPr/>
        </p:nvSpPr>
        <p:spPr>
          <a:xfrm>
            <a:off x="1104595" y="4176979"/>
            <a:ext cx="2366467" cy="1243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Peak season: May-October (70% of events)</a:t>
            </a:r>
            <a:endParaRPr lang="en-US" sz="800"/>
          </a:p>
        </p:txBody>
      </p:sp>
      <p:pic>
        <p:nvPicPr>
          <p:cNvPr id="28" name="Image 10" descr="preencoded.png"/>
          <p:cNvPicPr>
            <a:picLocks noChangeAspect="1"/>
          </p:cNvPicPr>
          <p:nvPr/>
        </p:nvPicPr>
        <p:blipFill>
          <a:blip r:embed="rId7"/>
          <a:srcRect l="-7" r="-7"/>
          <a:stretch/>
        </p:blipFill>
        <p:spPr>
          <a:xfrm>
            <a:off x="3981298" y="2000707"/>
            <a:ext cx="3448202" cy="3047695"/>
          </a:xfrm>
          <a:prstGeom prst="rect">
            <a:avLst/>
          </a:prstGeom>
        </p:spPr>
      </p:pic>
      <p:sp>
        <p:nvSpPr>
          <p:cNvPr id="29" name="Shape 16"/>
          <p:cNvSpPr/>
          <p:nvPr/>
        </p:nvSpPr>
        <p:spPr>
          <a:xfrm>
            <a:off x="4181551" y="2200046"/>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30" name="Image 11" descr="preencoded.png"/>
          <p:cNvPicPr>
            <a:picLocks noChangeAspect="1"/>
          </p:cNvPicPr>
          <p:nvPr/>
        </p:nvPicPr>
        <p:blipFill>
          <a:blip r:embed="rId12"/>
          <a:srcRect/>
          <a:stretch/>
        </p:blipFill>
        <p:spPr>
          <a:xfrm>
            <a:off x="4295851" y="2314346"/>
            <a:ext cx="152705" cy="152705"/>
          </a:xfrm>
          <a:prstGeom prst="rect">
            <a:avLst/>
          </a:prstGeom>
        </p:spPr>
      </p:pic>
      <p:sp>
        <p:nvSpPr>
          <p:cNvPr id="31" name="Text 17"/>
          <p:cNvSpPr txBox="1"/>
          <p:nvPr/>
        </p:nvSpPr>
        <p:spPr>
          <a:xfrm>
            <a:off x="4677156" y="2276856"/>
            <a:ext cx="1666037"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Site Requirements</a:t>
            </a:r>
            <a:endParaRPr lang="en-US" sz="1200"/>
          </a:p>
        </p:txBody>
      </p:sp>
      <p:sp>
        <p:nvSpPr>
          <p:cNvPr id="32" name="Shape 18"/>
          <p:cNvSpPr/>
          <p:nvPr/>
        </p:nvSpPr>
        <p:spPr>
          <a:xfrm>
            <a:off x="4181551" y="2972714"/>
            <a:ext cx="30476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33" name="Shape 19"/>
          <p:cNvSpPr/>
          <p:nvPr/>
        </p:nvSpPr>
        <p:spPr>
          <a:xfrm>
            <a:off x="4181551" y="2764231"/>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34" name="Text 20"/>
          <p:cNvSpPr txBox="1"/>
          <p:nvPr/>
        </p:nvSpPr>
        <p:spPr>
          <a:xfrm>
            <a:off x="4352544" y="2734056"/>
            <a:ext cx="819302" cy="162763"/>
          </a:xfrm>
          <a:prstGeom prst="rect">
            <a:avLst/>
          </a:prstGeom>
          <a:noFill/>
          <a:ln/>
        </p:spPr>
        <p:txBody>
          <a:bodyPr wrap="square" lIns="0" tIns="0" rIns="0" bIns="0" rtlCol="0" anchor="ctr"/>
          <a:lstStyle/>
          <a:p>
            <a:pPr marL="0" indent="0" algn="l">
              <a:buNone/>
            </a:pPr>
            <a:r>
              <a:rPr lang="en-US" sz="800">
                <a:solidFill>
                  <a:srgbClr val="374151"/>
                </a:solidFill>
                <a:latin typeface="Montserrat" pitchFamily="34" charset="0"/>
                <a:ea typeface="Montserrat" pitchFamily="34" charset="-122"/>
                <a:cs typeface="Montserrat" pitchFamily="34" charset="-120"/>
              </a:rPr>
              <a:t>Code Upgrades</a:t>
            </a:r>
            <a:endParaRPr lang="en-US" sz="800"/>
          </a:p>
        </p:txBody>
      </p:sp>
      <p:sp>
        <p:nvSpPr>
          <p:cNvPr id="35" name="Text 21"/>
          <p:cNvSpPr txBox="1"/>
          <p:nvPr/>
        </p:nvSpPr>
        <p:spPr>
          <a:xfrm>
            <a:off x="6733642" y="2734056"/>
            <a:ext cx="596189" cy="162763"/>
          </a:xfrm>
          <a:prstGeom prst="rect">
            <a:avLst/>
          </a:prstGeom>
          <a:noFill/>
          <a:ln/>
        </p:spPr>
        <p:txBody>
          <a:bodyPr wrap="square" lIns="0" tIns="0" rIns="0" bIns="0" rtlCol="0" anchor="ctr"/>
          <a:lstStyle/>
          <a:p>
            <a:pPr marL="0" indent="0" algn="l">
              <a:buNone/>
            </a:pPr>
            <a:r>
              <a:rPr lang="en-US" sz="800" b="1">
                <a:solidFill>
                  <a:srgbClr val="16A34A"/>
                </a:solidFill>
                <a:latin typeface="Montserrat" pitchFamily="34" charset="0"/>
                <a:ea typeface="Montserrat" pitchFamily="34" charset="-122"/>
                <a:cs typeface="Montserrat" pitchFamily="34" charset="-120"/>
              </a:rPr>
              <a:t>Required</a:t>
            </a:r>
            <a:endParaRPr lang="en-US" sz="800"/>
          </a:p>
        </p:txBody>
      </p:sp>
      <p:sp>
        <p:nvSpPr>
          <p:cNvPr id="36" name="Shape 22"/>
          <p:cNvSpPr/>
          <p:nvPr/>
        </p:nvSpPr>
        <p:spPr>
          <a:xfrm>
            <a:off x="4181551" y="3367735"/>
            <a:ext cx="30476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37" name="Shape 23"/>
          <p:cNvSpPr/>
          <p:nvPr/>
        </p:nvSpPr>
        <p:spPr>
          <a:xfrm>
            <a:off x="4181551" y="3160166"/>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38" name="Text 24"/>
          <p:cNvSpPr txBox="1"/>
          <p:nvPr/>
        </p:nvSpPr>
        <p:spPr>
          <a:xfrm>
            <a:off x="4352544" y="3129077"/>
            <a:ext cx="1420978" cy="162763"/>
          </a:xfrm>
          <a:prstGeom prst="rect">
            <a:avLst/>
          </a:prstGeom>
          <a:noFill/>
          <a:ln/>
        </p:spPr>
        <p:txBody>
          <a:bodyPr wrap="square" lIns="0" tIns="0" rIns="0" bIns="0" rtlCol="0" anchor="ctr"/>
          <a:lstStyle/>
          <a:p>
            <a:pPr marL="0" indent="0" algn="l">
              <a:buNone/>
            </a:pPr>
            <a:r>
              <a:rPr lang="en-US" sz="800">
                <a:solidFill>
                  <a:srgbClr val="374151"/>
                </a:solidFill>
                <a:latin typeface="Montserrat" pitchFamily="34" charset="0"/>
                <a:ea typeface="Montserrat" pitchFamily="34" charset="-122"/>
                <a:cs typeface="Montserrat" pitchFamily="34" charset="-120"/>
              </a:rPr>
              <a:t>Parking (50+ spaces)</a:t>
            </a:r>
            <a:endParaRPr lang="en-US" sz="800"/>
          </a:p>
        </p:txBody>
      </p:sp>
      <p:sp>
        <p:nvSpPr>
          <p:cNvPr id="39" name="Text 25"/>
          <p:cNvSpPr txBox="1"/>
          <p:nvPr/>
        </p:nvSpPr>
        <p:spPr>
          <a:xfrm>
            <a:off x="6852514" y="3129077"/>
            <a:ext cx="512064" cy="162763"/>
          </a:xfrm>
          <a:prstGeom prst="rect">
            <a:avLst/>
          </a:prstGeom>
          <a:noFill/>
          <a:ln/>
        </p:spPr>
        <p:txBody>
          <a:bodyPr wrap="square" lIns="0" tIns="0" rIns="0" bIns="0" rtlCol="0" anchor="ctr"/>
          <a:lstStyle/>
          <a:p>
            <a:pPr marL="0" indent="0" algn="l">
              <a:buNone/>
            </a:pPr>
            <a:r>
              <a:rPr lang="en-US" sz="800" b="1">
                <a:solidFill>
                  <a:srgbClr val="2563EB"/>
                </a:solidFill>
                <a:latin typeface="Montserrat" pitchFamily="34" charset="0"/>
                <a:ea typeface="Montserrat" pitchFamily="34" charset="-122"/>
                <a:cs typeface="Montserrat" pitchFamily="34" charset="-120"/>
              </a:rPr>
              <a:t>3 acres</a:t>
            </a:r>
            <a:endParaRPr lang="en-US" sz="800"/>
          </a:p>
        </p:txBody>
      </p:sp>
      <p:sp>
        <p:nvSpPr>
          <p:cNvPr id="40" name="Shape 26"/>
          <p:cNvSpPr/>
          <p:nvPr/>
        </p:nvSpPr>
        <p:spPr>
          <a:xfrm>
            <a:off x="4181551" y="3762756"/>
            <a:ext cx="30476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1" name="Shape 27"/>
          <p:cNvSpPr/>
          <p:nvPr/>
        </p:nvSpPr>
        <p:spPr>
          <a:xfrm>
            <a:off x="4181551" y="3555187"/>
            <a:ext cx="95098" cy="95098"/>
          </a:xfrm>
          <a:prstGeom prst="ellipse">
            <a:avLst/>
          </a:prstGeom>
          <a:solidFill>
            <a:srgbClr val="A855F7"/>
          </a:solidFill>
          <a:ln w="12700">
            <a:solidFill>
              <a:srgbClr val="FFFFFF">
                <a:alpha val="0"/>
              </a:srgbClr>
            </a:solidFill>
            <a:prstDash val="solid"/>
          </a:ln>
        </p:spPr>
        <p:txBody>
          <a:bodyPr/>
          <a:lstStyle/>
          <a:p>
            <a:endParaRPr lang="en-US"/>
          </a:p>
        </p:txBody>
      </p:sp>
      <p:sp>
        <p:nvSpPr>
          <p:cNvPr id="42" name="Text 28"/>
          <p:cNvSpPr txBox="1"/>
          <p:nvPr/>
        </p:nvSpPr>
        <p:spPr>
          <a:xfrm>
            <a:off x="4352544" y="3524098"/>
            <a:ext cx="571500" cy="162763"/>
          </a:xfrm>
          <a:prstGeom prst="rect">
            <a:avLst/>
          </a:prstGeom>
          <a:noFill/>
          <a:ln/>
        </p:spPr>
        <p:txBody>
          <a:bodyPr wrap="square" lIns="0" tIns="0" rIns="0" bIns="0" rtlCol="0" anchor="ctr"/>
          <a:lstStyle/>
          <a:p>
            <a:pPr marL="0" indent="0" algn="l">
              <a:buNone/>
            </a:pPr>
            <a:r>
              <a:rPr lang="en-US" sz="800">
                <a:solidFill>
                  <a:srgbClr val="374151"/>
                </a:solidFill>
                <a:latin typeface="Montserrat" pitchFamily="34" charset="0"/>
                <a:ea typeface="Montserrat" pitchFamily="34" charset="-122"/>
                <a:cs typeface="Montserrat" pitchFamily="34" charset="-120"/>
              </a:rPr>
              <a:t>Restrooms</a:t>
            </a:r>
            <a:endParaRPr lang="en-US" sz="800"/>
          </a:p>
        </p:txBody>
      </p:sp>
      <p:sp>
        <p:nvSpPr>
          <p:cNvPr id="43" name="Text 29"/>
          <p:cNvSpPr txBox="1"/>
          <p:nvPr/>
        </p:nvSpPr>
        <p:spPr>
          <a:xfrm>
            <a:off x="6408115" y="3524098"/>
            <a:ext cx="969264" cy="162763"/>
          </a:xfrm>
          <a:prstGeom prst="rect">
            <a:avLst/>
          </a:prstGeom>
          <a:noFill/>
          <a:ln/>
        </p:spPr>
        <p:txBody>
          <a:bodyPr wrap="square" lIns="0" tIns="0" rIns="0" bIns="0" rtlCol="0" anchor="ctr"/>
          <a:lstStyle/>
          <a:p>
            <a:pPr marL="0" indent="0" algn="l">
              <a:buNone/>
            </a:pPr>
            <a:r>
              <a:rPr lang="en-US" sz="800" b="1">
                <a:solidFill>
                  <a:srgbClr val="9333EA"/>
                </a:solidFill>
                <a:latin typeface="Montserrat" pitchFamily="34" charset="0"/>
                <a:ea typeface="Montserrat" pitchFamily="34" charset="-122"/>
                <a:cs typeface="Montserrat" pitchFamily="34" charset="-120"/>
              </a:rPr>
              <a:t>ADA compliant</a:t>
            </a:r>
            <a:endParaRPr lang="en-US" sz="800"/>
          </a:p>
        </p:txBody>
      </p:sp>
      <p:sp>
        <p:nvSpPr>
          <p:cNvPr id="44" name="Shape 30"/>
          <p:cNvSpPr/>
          <p:nvPr/>
        </p:nvSpPr>
        <p:spPr>
          <a:xfrm>
            <a:off x="4181551" y="4157777"/>
            <a:ext cx="30476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5" name="Shape 31"/>
          <p:cNvSpPr/>
          <p:nvPr/>
        </p:nvSpPr>
        <p:spPr>
          <a:xfrm>
            <a:off x="4181551" y="3950208"/>
            <a:ext cx="95098" cy="95098"/>
          </a:xfrm>
          <a:prstGeom prst="ellipse">
            <a:avLst/>
          </a:prstGeom>
          <a:solidFill>
            <a:srgbClr val="F97316"/>
          </a:solidFill>
          <a:ln w="12700">
            <a:solidFill>
              <a:srgbClr val="FFFFFF">
                <a:alpha val="0"/>
              </a:srgbClr>
            </a:solidFill>
            <a:prstDash val="solid"/>
          </a:ln>
        </p:spPr>
        <p:txBody>
          <a:bodyPr/>
          <a:lstStyle/>
          <a:p>
            <a:endParaRPr lang="en-US"/>
          </a:p>
        </p:txBody>
      </p:sp>
      <p:sp>
        <p:nvSpPr>
          <p:cNvPr id="46" name="Text 32"/>
          <p:cNvSpPr txBox="1"/>
          <p:nvPr/>
        </p:nvSpPr>
        <p:spPr>
          <a:xfrm>
            <a:off x="4352544" y="3919118"/>
            <a:ext cx="774497" cy="162763"/>
          </a:xfrm>
          <a:prstGeom prst="rect">
            <a:avLst/>
          </a:prstGeom>
          <a:noFill/>
          <a:ln/>
        </p:spPr>
        <p:txBody>
          <a:bodyPr wrap="square" lIns="0" tIns="0" rIns="0" bIns="0" rtlCol="0" anchor="ctr"/>
          <a:lstStyle/>
          <a:p>
            <a:pPr marL="0" indent="0" algn="l">
              <a:buNone/>
            </a:pPr>
            <a:r>
              <a:rPr lang="en-US" sz="800">
                <a:solidFill>
                  <a:srgbClr val="374151"/>
                </a:solidFill>
                <a:latin typeface="Montserrat" pitchFamily="34" charset="0"/>
                <a:ea typeface="Montserrat" pitchFamily="34" charset="-122"/>
                <a:cs typeface="Montserrat" pitchFamily="34" charset="-120"/>
              </a:rPr>
              <a:t>Fire/Safety</a:t>
            </a:r>
            <a:endParaRPr lang="en-US" sz="800"/>
          </a:p>
        </p:txBody>
      </p:sp>
      <p:sp>
        <p:nvSpPr>
          <p:cNvPr id="47" name="Text 33"/>
          <p:cNvSpPr txBox="1"/>
          <p:nvPr/>
        </p:nvSpPr>
        <p:spPr>
          <a:xfrm>
            <a:off x="6689750" y="3919118"/>
            <a:ext cx="543154" cy="162763"/>
          </a:xfrm>
          <a:prstGeom prst="rect">
            <a:avLst/>
          </a:prstGeom>
          <a:noFill/>
          <a:ln/>
        </p:spPr>
        <p:txBody>
          <a:bodyPr wrap="square" lIns="0" tIns="0" rIns="0" bIns="0" rtlCol="0" anchor="ctr"/>
          <a:lstStyle/>
          <a:p>
            <a:pPr marL="0" indent="0" algn="l">
              <a:buNone/>
            </a:pPr>
            <a:r>
              <a:rPr lang="en-US" sz="800" b="1">
                <a:solidFill>
                  <a:srgbClr val="EA580C"/>
                </a:solidFill>
                <a:latin typeface="Montserrat" pitchFamily="34" charset="0"/>
                <a:ea typeface="Montserrat" pitchFamily="34" charset="-122"/>
                <a:cs typeface="Montserrat" pitchFamily="34" charset="-120"/>
              </a:rPr>
              <a:t>Upgraded</a:t>
            </a:r>
            <a:endParaRPr lang="en-US" sz="800"/>
          </a:p>
        </p:txBody>
      </p:sp>
      <p:sp>
        <p:nvSpPr>
          <p:cNvPr id="48" name="Shape 34"/>
          <p:cNvSpPr/>
          <p:nvPr/>
        </p:nvSpPr>
        <p:spPr>
          <a:xfrm>
            <a:off x="381305" y="5201107"/>
            <a:ext cx="7048195" cy="875995"/>
          </a:xfrm>
          <a:prstGeom prst="roundRect">
            <a:avLst>
              <a:gd name="adj" fmla="val 18154"/>
            </a:avLst>
          </a:prstGeom>
          <a:solidFill>
            <a:srgbClr val="F0FDF4"/>
          </a:solidFill>
          <a:ln w="12700">
            <a:solidFill>
              <a:srgbClr val="BBF7D0"/>
            </a:solidFill>
            <a:prstDash val="solid"/>
          </a:ln>
        </p:spPr>
        <p:txBody>
          <a:bodyPr/>
          <a:lstStyle/>
          <a:p>
            <a:endParaRPr lang="en-US"/>
          </a:p>
        </p:txBody>
      </p:sp>
      <p:pic>
        <p:nvPicPr>
          <p:cNvPr id="49" name="Image 12" descr="preencoded.png"/>
          <p:cNvPicPr>
            <a:picLocks noChangeAspect="1"/>
          </p:cNvPicPr>
          <p:nvPr/>
        </p:nvPicPr>
        <p:blipFill>
          <a:blip r:embed="rId13"/>
          <a:srcRect t="-25000" b="-25000"/>
          <a:stretch/>
        </p:blipFill>
        <p:spPr>
          <a:xfrm>
            <a:off x="543154" y="5400446"/>
            <a:ext cx="133502" cy="267005"/>
          </a:xfrm>
          <a:prstGeom prst="rect">
            <a:avLst/>
          </a:prstGeom>
        </p:spPr>
      </p:pic>
      <p:sp>
        <p:nvSpPr>
          <p:cNvPr id="50" name="Text 35"/>
          <p:cNvSpPr txBox="1"/>
          <p:nvPr/>
        </p:nvSpPr>
        <p:spPr>
          <a:xfrm>
            <a:off x="828446" y="5362956"/>
            <a:ext cx="6439205" cy="191110"/>
          </a:xfrm>
          <a:prstGeom prst="rect">
            <a:avLst/>
          </a:prstGeom>
          <a:noFill/>
          <a:ln/>
        </p:spPr>
        <p:txBody>
          <a:bodyPr wrap="square" lIns="0" tIns="0" rIns="0" bIns="0" rtlCol="0" anchor="ctr"/>
          <a:lstStyle/>
          <a:p>
            <a:pPr marL="0" indent="0" algn="l">
              <a:buNone/>
            </a:pPr>
            <a:r>
              <a:rPr lang="en-US" sz="1000" b="1">
                <a:solidFill>
                  <a:srgbClr val="166534"/>
                </a:solidFill>
                <a:latin typeface="Montserrat" pitchFamily="34" charset="0"/>
                <a:ea typeface="Montserrat" pitchFamily="34" charset="-122"/>
                <a:cs typeface="Montserrat" pitchFamily="34" charset="-120"/>
              </a:rPr>
              <a:t>Revenue Optimization</a:t>
            </a:r>
            <a:endParaRPr lang="en-US" sz="1000"/>
          </a:p>
        </p:txBody>
      </p:sp>
      <p:sp>
        <p:nvSpPr>
          <p:cNvPr id="51" name="Text 36"/>
          <p:cNvSpPr txBox="1"/>
          <p:nvPr/>
        </p:nvSpPr>
        <p:spPr>
          <a:xfrm>
            <a:off x="828446" y="5572354"/>
            <a:ext cx="6439205" cy="342900"/>
          </a:xfrm>
          <a:prstGeom prst="rect">
            <a:avLst/>
          </a:prstGeom>
          <a:noFill/>
          <a:ln/>
        </p:spPr>
        <p:txBody>
          <a:bodyPr wrap="square" lIns="0" tIns="0" rIns="0" bIns="0" rtlCol="0" anchor="ctr"/>
          <a:lstStyle/>
          <a:p>
            <a:pPr marL="0" indent="0" algn="l">
              <a:buNone/>
            </a:pPr>
            <a:r>
              <a:rPr lang="en-US" sz="800">
                <a:solidFill>
                  <a:srgbClr val="15803D"/>
                </a:solidFill>
                <a:latin typeface="Montserrat" pitchFamily="34" charset="0"/>
                <a:ea typeface="Montserrat" pitchFamily="34" charset="-122"/>
                <a:cs typeface="Montserrat" pitchFamily="34" charset="-120"/>
              </a:rPr>
              <a:t> Event barns can generate </a:t>
            </a:r>
            <a:r>
              <a:rPr lang="en-US" sz="800" b="1">
                <a:solidFill>
                  <a:srgbClr val="15803D"/>
                </a:solidFill>
                <a:latin typeface="Montserrat" pitchFamily="34" charset="0"/>
                <a:ea typeface="Montserrat" pitchFamily="34" charset="-122"/>
                <a:cs typeface="Montserrat" pitchFamily="34" charset="-120"/>
              </a:rPr>
              <a:t>$160,000+ annually</a:t>
            </a:r>
            <a:r>
              <a:rPr lang="en-US" sz="800">
                <a:solidFill>
                  <a:srgbClr val="15803D"/>
                </a:solidFill>
                <a:latin typeface="Montserrat" pitchFamily="34" charset="0"/>
                <a:ea typeface="Montserrat" pitchFamily="34" charset="-122"/>
                <a:cs typeface="Montserrat" pitchFamily="34" charset="-120"/>
              </a:rPr>
              <a:t> while preserving farm character through adaptive reuse of existing structures. </a:t>
            </a:r>
            <a:endParaRPr lang="en-US" sz="800"/>
          </a:p>
        </p:txBody>
      </p:sp>
      <p:pic>
        <p:nvPicPr>
          <p:cNvPr id="52" name="Image 13" descr="preencoded.png"/>
          <p:cNvPicPr>
            <a:picLocks noChangeAspect="1"/>
          </p:cNvPicPr>
          <p:nvPr/>
        </p:nvPicPr>
        <p:blipFill>
          <a:blip r:embed="rId14"/>
          <a:srcRect l="-5" r="-5"/>
          <a:stretch/>
        </p:blipFill>
        <p:spPr>
          <a:xfrm>
            <a:off x="7524598" y="914400"/>
            <a:ext cx="4286707" cy="2514600"/>
          </a:xfrm>
          <a:prstGeom prst="rect">
            <a:avLst/>
          </a:prstGeom>
        </p:spPr>
      </p:pic>
      <p:sp>
        <p:nvSpPr>
          <p:cNvPr id="53" name="Text 37"/>
          <p:cNvSpPr txBox="1"/>
          <p:nvPr/>
        </p:nvSpPr>
        <p:spPr>
          <a:xfrm>
            <a:off x="7763256" y="1152144"/>
            <a:ext cx="3810305" cy="143561"/>
          </a:xfrm>
          <a:prstGeom prst="rect">
            <a:avLst/>
          </a:prstGeom>
          <a:noFill/>
          <a:ln/>
        </p:spPr>
        <p:txBody>
          <a:bodyPr wrap="square" lIns="0" tIns="0" rIns="0" bIns="0" rtlCol="0" anchor="ctr"/>
          <a:lstStyle/>
          <a:p>
            <a:pPr marL="0" indent="0" algn="l">
              <a:buNone/>
            </a:pPr>
            <a:r>
              <a:rPr lang="en-US" sz="800" b="1" kern="0" spc="38">
                <a:solidFill>
                  <a:srgbClr val="1F2937"/>
                </a:solidFill>
                <a:latin typeface="Montserrat" pitchFamily="34" charset="0"/>
                <a:ea typeface="Montserrat" pitchFamily="34" charset="-122"/>
                <a:cs typeface="Montserrat" pitchFamily="34" charset="-120"/>
              </a:rPr>
              <a:t>Financial Projections</a:t>
            </a:r>
            <a:endParaRPr lang="en-US" sz="800"/>
          </a:p>
        </p:txBody>
      </p:sp>
      <p:sp>
        <p:nvSpPr>
          <p:cNvPr id="54" name="Shape 38"/>
          <p:cNvSpPr/>
          <p:nvPr/>
        </p:nvSpPr>
        <p:spPr>
          <a:xfrm>
            <a:off x="7763256" y="1447495"/>
            <a:ext cx="1828800" cy="800100"/>
          </a:xfrm>
          <a:prstGeom prst="roundRect">
            <a:avLst>
              <a:gd name="adj" fmla="val 21769"/>
            </a:avLst>
          </a:prstGeom>
          <a:solidFill>
            <a:srgbClr val="4A7C59">
              <a:alpha val="10000"/>
            </a:srgbClr>
          </a:solidFill>
          <a:ln w="12700">
            <a:solidFill>
              <a:srgbClr val="4A7C59">
                <a:alpha val="30000"/>
              </a:srgbClr>
            </a:solidFill>
            <a:prstDash val="solid"/>
          </a:ln>
        </p:spPr>
        <p:txBody>
          <a:bodyPr/>
          <a:lstStyle/>
          <a:p>
            <a:endParaRPr lang="en-US"/>
          </a:p>
        </p:txBody>
      </p:sp>
      <p:sp>
        <p:nvSpPr>
          <p:cNvPr id="55" name="Text 39"/>
          <p:cNvSpPr txBox="1"/>
          <p:nvPr/>
        </p:nvSpPr>
        <p:spPr>
          <a:xfrm>
            <a:off x="7886700" y="1609344"/>
            <a:ext cx="1581912" cy="305410"/>
          </a:xfrm>
          <a:prstGeom prst="rect">
            <a:avLst/>
          </a:prstGeom>
          <a:noFill/>
          <a:ln/>
        </p:spPr>
        <p:txBody>
          <a:bodyPr wrap="square" lIns="0" tIns="0" rIns="0" bIns="0" rtlCol="0" anchor="ctr"/>
          <a:lstStyle/>
          <a:p>
            <a:pPr marL="0" indent="0" algn="ctr">
              <a:buNone/>
            </a:pPr>
            <a:r>
              <a:rPr lang="en-US" sz="1800" b="1">
                <a:solidFill>
                  <a:srgbClr val="16A34A"/>
                </a:solidFill>
                <a:latin typeface="Montserrat" pitchFamily="34" charset="0"/>
                <a:ea typeface="Montserrat" pitchFamily="34" charset="-122"/>
                <a:cs typeface="Montserrat" pitchFamily="34" charset="-120"/>
              </a:rPr>
              <a:t>$160K</a:t>
            </a:r>
            <a:endParaRPr lang="en-US" sz="1800"/>
          </a:p>
        </p:txBody>
      </p:sp>
      <p:sp>
        <p:nvSpPr>
          <p:cNvPr id="56" name="Text 40"/>
          <p:cNvSpPr txBox="1"/>
          <p:nvPr/>
        </p:nvSpPr>
        <p:spPr>
          <a:xfrm>
            <a:off x="7886700" y="1952244"/>
            <a:ext cx="1581912" cy="133502"/>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Annual Revenue</a:t>
            </a:r>
            <a:endParaRPr lang="en-US" sz="800"/>
          </a:p>
        </p:txBody>
      </p:sp>
      <p:sp>
        <p:nvSpPr>
          <p:cNvPr id="57" name="Shape 41"/>
          <p:cNvSpPr/>
          <p:nvPr/>
        </p:nvSpPr>
        <p:spPr>
          <a:xfrm>
            <a:off x="9743846" y="1447495"/>
            <a:ext cx="1828800" cy="800100"/>
          </a:xfrm>
          <a:prstGeom prst="roundRect">
            <a:avLst>
              <a:gd name="adj" fmla="val 21769"/>
            </a:avLst>
          </a:prstGeom>
          <a:solidFill>
            <a:srgbClr val="4A7C59">
              <a:alpha val="10000"/>
            </a:srgbClr>
          </a:solidFill>
          <a:ln w="12700">
            <a:solidFill>
              <a:srgbClr val="4A7C59">
                <a:alpha val="30000"/>
              </a:srgbClr>
            </a:solidFill>
            <a:prstDash val="solid"/>
          </a:ln>
        </p:spPr>
        <p:txBody>
          <a:bodyPr/>
          <a:lstStyle/>
          <a:p>
            <a:endParaRPr lang="en-US"/>
          </a:p>
        </p:txBody>
      </p:sp>
      <p:sp>
        <p:nvSpPr>
          <p:cNvPr id="58" name="Text 42"/>
          <p:cNvSpPr txBox="1"/>
          <p:nvPr/>
        </p:nvSpPr>
        <p:spPr>
          <a:xfrm>
            <a:off x="9868205" y="1609344"/>
            <a:ext cx="1581912" cy="305410"/>
          </a:xfrm>
          <a:prstGeom prst="rect">
            <a:avLst/>
          </a:prstGeom>
          <a:noFill/>
          <a:ln/>
        </p:spPr>
        <p:txBody>
          <a:bodyPr wrap="square" lIns="0" tIns="0" rIns="0" bIns="0" rtlCol="0" anchor="ctr"/>
          <a:lstStyle/>
          <a:p>
            <a:pPr marL="0" indent="0" algn="ctr">
              <a:buNone/>
            </a:pPr>
            <a:r>
              <a:rPr lang="en-US" sz="1800" b="1">
                <a:solidFill>
                  <a:srgbClr val="2563EB"/>
                </a:solidFill>
                <a:latin typeface="Montserrat" pitchFamily="34" charset="0"/>
                <a:ea typeface="Montserrat" pitchFamily="34" charset="-122"/>
                <a:cs typeface="Montserrat" pitchFamily="34" charset="-120"/>
              </a:rPr>
              <a:t>20</a:t>
            </a:r>
            <a:endParaRPr lang="en-US" sz="1800"/>
          </a:p>
        </p:txBody>
      </p:sp>
      <p:sp>
        <p:nvSpPr>
          <p:cNvPr id="59" name="Text 43"/>
          <p:cNvSpPr txBox="1"/>
          <p:nvPr/>
        </p:nvSpPr>
        <p:spPr>
          <a:xfrm>
            <a:off x="9868205" y="1952244"/>
            <a:ext cx="1581912" cy="133502"/>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Events/Year</a:t>
            </a:r>
            <a:endParaRPr lang="en-US" sz="800"/>
          </a:p>
        </p:txBody>
      </p:sp>
      <p:sp>
        <p:nvSpPr>
          <p:cNvPr id="60" name="Shape 44"/>
          <p:cNvSpPr/>
          <p:nvPr/>
        </p:nvSpPr>
        <p:spPr>
          <a:xfrm>
            <a:off x="7763256" y="2395728"/>
            <a:ext cx="1828800" cy="800100"/>
          </a:xfrm>
          <a:prstGeom prst="roundRect">
            <a:avLst>
              <a:gd name="adj" fmla="val 21769"/>
            </a:avLst>
          </a:prstGeom>
          <a:solidFill>
            <a:srgbClr val="4A7C59">
              <a:alpha val="10000"/>
            </a:srgbClr>
          </a:solidFill>
          <a:ln w="12700">
            <a:solidFill>
              <a:srgbClr val="4A7C59">
                <a:alpha val="30000"/>
              </a:srgbClr>
            </a:solidFill>
            <a:prstDash val="solid"/>
          </a:ln>
        </p:spPr>
        <p:txBody>
          <a:bodyPr/>
          <a:lstStyle/>
          <a:p>
            <a:endParaRPr lang="en-US"/>
          </a:p>
        </p:txBody>
      </p:sp>
      <p:sp>
        <p:nvSpPr>
          <p:cNvPr id="61" name="Text 45"/>
          <p:cNvSpPr txBox="1"/>
          <p:nvPr/>
        </p:nvSpPr>
        <p:spPr>
          <a:xfrm>
            <a:off x="7886700" y="2557577"/>
            <a:ext cx="1581912" cy="305410"/>
          </a:xfrm>
          <a:prstGeom prst="rect">
            <a:avLst/>
          </a:prstGeom>
          <a:noFill/>
          <a:ln/>
        </p:spPr>
        <p:txBody>
          <a:bodyPr wrap="square" lIns="0" tIns="0" rIns="0" bIns="0" rtlCol="0" anchor="ctr"/>
          <a:lstStyle/>
          <a:p>
            <a:pPr marL="0" indent="0" algn="ctr">
              <a:buNone/>
            </a:pPr>
            <a:r>
              <a:rPr lang="en-US" sz="1800" b="1">
                <a:solidFill>
                  <a:srgbClr val="9333EA"/>
                </a:solidFill>
                <a:latin typeface="Montserrat" pitchFamily="34" charset="0"/>
                <a:ea typeface="Montserrat" pitchFamily="34" charset="-122"/>
                <a:cs typeface="Montserrat" pitchFamily="34" charset="-120"/>
              </a:rPr>
              <a:t>$8K</a:t>
            </a:r>
            <a:endParaRPr lang="en-US" sz="1800"/>
          </a:p>
        </p:txBody>
      </p:sp>
      <p:sp>
        <p:nvSpPr>
          <p:cNvPr id="62" name="Text 46"/>
          <p:cNvSpPr txBox="1"/>
          <p:nvPr/>
        </p:nvSpPr>
        <p:spPr>
          <a:xfrm>
            <a:off x="7886700" y="2900477"/>
            <a:ext cx="1581912" cy="133502"/>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Avg/Event</a:t>
            </a:r>
            <a:endParaRPr lang="en-US" sz="800"/>
          </a:p>
        </p:txBody>
      </p:sp>
      <p:sp>
        <p:nvSpPr>
          <p:cNvPr id="63" name="Shape 47"/>
          <p:cNvSpPr/>
          <p:nvPr/>
        </p:nvSpPr>
        <p:spPr>
          <a:xfrm>
            <a:off x="9743846" y="2395728"/>
            <a:ext cx="1828800" cy="800100"/>
          </a:xfrm>
          <a:prstGeom prst="roundRect">
            <a:avLst>
              <a:gd name="adj" fmla="val 21769"/>
            </a:avLst>
          </a:prstGeom>
          <a:solidFill>
            <a:srgbClr val="4A7C59">
              <a:alpha val="10000"/>
            </a:srgbClr>
          </a:solidFill>
          <a:ln w="12700">
            <a:solidFill>
              <a:srgbClr val="4A7C59">
                <a:alpha val="30000"/>
              </a:srgbClr>
            </a:solidFill>
            <a:prstDash val="solid"/>
          </a:ln>
        </p:spPr>
        <p:txBody>
          <a:bodyPr/>
          <a:lstStyle/>
          <a:p>
            <a:endParaRPr lang="en-US"/>
          </a:p>
        </p:txBody>
      </p:sp>
      <p:sp>
        <p:nvSpPr>
          <p:cNvPr id="64" name="Text 48"/>
          <p:cNvSpPr txBox="1"/>
          <p:nvPr/>
        </p:nvSpPr>
        <p:spPr>
          <a:xfrm>
            <a:off x="9868205" y="2557577"/>
            <a:ext cx="1581912" cy="305410"/>
          </a:xfrm>
          <a:prstGeom prst="rect">
            <a:avLst/>
          </a:prstGeom>
          <a:noFill/>
          <a:ln/>
        </p:spPr>
        <p:txBody>
          <a:bodyPr wrap="square" lIns="0" tIns="0" rIns="0" bIns="0" rtlCol="0" anchor="ctr"/>
          <a:lstStyle/>
          <a:p>
            <a:pPr marL="0" indent="0" algn="ctr">
              <a:buNone/>
            </a:pPr>
            <a:r>
              <a:rPr lang="en-US" sz="1800" b="1">
                <a:solidFill>
                  <a:srgbClr val="EA580C"/>
                </a:solidFill>
                <a:latin typeface="Montserrat" pitchFamily="34" charset="0"/>
                <a:ea typeface="Montserrat" pitchFamily="34" charset="-122"/>
                <a:cs typeface="Montserrat" pitchFamily="34" charset="-120"/>
              </a:rPr>
              <a:t>3 ac</a:t>
            </a:r>
            <a:endParaRPr lang="en-US" sz="1800"/>
          </a:p>
        </p:txBody>
      </p:sp>
      <p:sp>
        <p:nvSpPr>
          <p:cNvPr id="65" name="Text 49"/>
          <p:cNvSpPr txBox="1"/>
          <p:nvPr/>
        </p:nvSpPr>
        <p:spPr>
          <a:xfrm>
            <a:off x="9868205" y="2900477"/>
            <a:ext cx="1581912" cy="133502"/>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Event Zone</a:t>
            </a:r>
            <a:endParaRPr lang="en-US" sz="800"/>
          </a:p>
        </p:txBody>
      </p:sp>
      <p:pic>
        <p:nvPicPr>
          <p:cNvPr id="66" name="Image 14" descr="preencoded.png"/>
          <p:cNvPicPr>
            <a:picLocks noChangeAspect="1"/>
          </p:cNvPicPr>
          <p:nvPr/>
        </p:nvPicPr>
        <p:blipFill>
          <a:blip r:embed="rId15"/>
          <a:srcRect l="-11" r="-11"/>
          <a:stretch/>
        </p:blipFill>
        <p:spPr>
          <a:xfrm>
            <a:off x="7524598" y="3540557"/>
            <a:ext cx="4286707" cy="1528877"/>
          </a:xfrm>
          <a:prstGeom prst="rect">
            <a:avLst/>
          </a:prstGeom>
        </p:spPr>
      </p:pic>
      <p:sp>
        <p:nvSpPr>
          <p:cNvPr id="67" name="Text 50"/>
          <p:cNvSpPr txBox="1"/>
          <p:nvPr/>
        </p:nvSpPr>
        <p:spPr>
          <a:xfrm>
            <a:off x="7763256" y="3640227"/>
            <a:ext cx="3810305" cy="143561"/>
          </a:xfrm>
          <a:prstGeom prst="rect">
            <a:avLst/>
          </a:prstGeom>
          <a:noFill/>
          <a:ln/>
        </p:spPr>
        <p:txBody>
          <a:bodyPr wrap="square" lIns="0" tIns="0" rIns="0" bIns="0" rtlCol="0" anchor="ctr"/>
          <a:lstStyle/>
          <a:p>
            <a:pPr marL="0" indent="0" algn="l">
              <a:buNone/>
            </a:pPr>
            <a:r>
              <a:rPr lang="en-US" sz="800" b="1" kern="0" spc="38">
                <a:solidFill>
                  <a:srgbClr val="1F2937"/>
                </a:solidFill>
                <a:latin typeface="Montserrat" pitchFamily="34" charset="0"/>
                <a:ea typeface="Montserrat" pitchFamily="34" charset="-122"/>
                <a:cs typeface="Montserrat" pitchFamily="34" charset="-120"/>
              </a:rPr>
              <a:t>Financing Options</a:t>
            </a:r>
            <a:endParaRPr lang="en-US" sz="800"/>
          </a:p>
        </p:txBody>
      </p:sp>
      <p:sp>
        <p:nvSpPr>
          <p:cNvPr id="68" name="Shape 51"/>
          <p:cNvSpPr/>
          <p:nvPr/>
        </p:nvSpPr>
        <p:spPr>
          <a:xfrm>
            <a:off x="7763256" y="3990442"/>
            <a:ext cx="75895" cy="75895"/>
          </a:xfrm>
          <a:prstGeom prst="ellipse">
            <a:avLst/>
          </a:prstGeom>
          <a:solidFill>
            <a:srgbClr val="22C55E"/>
          </a:solidFill>
          <a:ln w="12700">
            <a:solidFill>
              <a:srgbClr val="FFFFFF">
                <a:alpha val="0"/>
              </a:srgbClr>
            </a:solidFill>
            <a:prstDash val="solid"/>
          </a:ln>
        </p:spPr>
        <p:txBody>
          <a:bodyPr/>
          <a:lstStyle/>
          <a:p>
            <a:endParaRPr lang="en-US"/>
          </a:p>
        </p:txBody>
      </p:sp>
      <p:sp>
        <p:nvSpPr>
          <p:cNvPr id="69" name="Text 52"/>
          <p:cNvSpPr txBox="1"/>
          <p:nvPr/>
        </p:nvSpPr>
        <p:spPr>
          <a:xfrm>
            <a:off x="7953451" y="3935578"/>
            <a:ext cx="1924812" cy="191110"/>
          </a:xfrm>
          <a:prstGeom prst="rect">
            <a:avLst/>
          </a:prstGeom>
          <a:noFill/>
          <a:ln/>
        </p:spPr>
        <p:txBody>
          <a:bodyPr wrap="square" lIns="0" tIns="0" rIns="0" bIns="0" rtlCol="0" anchor="ctr"/>
          <a:lstStyle/>
          <a:p>
            <a:pPr marL="0" indent="0" algn="l">
              <a:buNone/>
            </a:pPr>
            <a:r>
              <a:rPr lang="en-US" sz="900">
                <a:solidFill>
                  <a:srgbClr val="374151"/>
                </a:solidFill>
                <a:latin typeface="Montserrat" pitchFamily="34" charset="0"/>
                <a:ea typeface="Montserrat" pitchFamily="34" charset="-122"/>
                <a:cs typeface="Montserrat" pitchFamily="34" charset="-120"/>
              </a:rPr>
              <a:t>C-PACE for energy systems</a:t>
            </a:r>
            <a:endParaRPr lang="en-US" sz="900"/>
          </a:p>
        </p:txBody>
      </p:sp>
      <p:sp>
        <p:nvSpPr>
          <p:cNvPr id="70" name="Shape 53"/>
          <p:cNvSpPr/>
          <p:nvPr/>
        </p:nvSpPr>
        <p:spPr>
          <a:xfrm>
            <a:off x="7763256" y="4290365"/>
            <a:ext cx="75895" cy="75895"/>
          </a:xfrm>
          <a:prstGeom prst="ellipse">
            <a:avLst/>
          </a:prstGeom>
          <a:solidFill>
            <a:srgbClr val="3B82F6"/>
          </a:solidFill>
          <a:ln w="12700">
            <a:solidFill>
              <a:srgbClr val="FFFFFF">
                <a:alpha val="0"/>
              </a:srgbClr>
            </a:solidFill>
            <a:prstDash val="solid"/>
          </a:ln>
        </p:spPr>
        <p:txBody>
          <a:bodyPr/>
          <a:lstStyle/>
          <a:p>
            <a:endParaRPr lang="en-US"/>
          </a:p>
        </p:txBody>
      </p:sp>
      <p:sp>
        <p:nvSpPr>
          <p:cNvPr id="71" name="Text 54"/>
          <p:cNvSpPr txBox="1"/>
          <p:nvPr/>
        </p:nvSpPr>
        <p:spPr>
          <a:xfrm>
            <a:off x="7953451" y="4235501"/>
            <a:ext cx="1541678" cy="191110"/>
          </a:xfrm>
          <a:prstGeom prst="rect">
            <a:avLst/>
          </a:prstGeom>
          <a:noFill/>
          <a:ln/>
        </p:spPr>
        <p:txBody>
          <a:bodyPr wrap="square" lIns="0" tIns="0" rIns="0" bIns="0" rtlCol="0" anchor="ctr"/>
          <a:lstStyle/>
          <a:p>
            <a:pPr marL="0" indent="0" algn="l">
              <a:buNone/>
            </a:pPr>
            <a:r>
              <a:rPr lang="en-US" sz="900">
                <a:solidFill>
                  <a:srgbClr val="374151"/>
                </a:solidFill>
                <a:latin typeface="Montserrat" pitchFamily="34" charset="0"/>
                <a:ea typeface="Montserrat" pitchFamily="34" charset="-122"/>
                <a:cs typeface="Montserrat" pitchFamily="34" charset="-120"/>
              </a:rPr>
              <a:t>Local grants &amp; equity</a:t>
            </a:r>
            <a:endParaRPr lang="en-US" sz="900"/>
          </a:p>
        </p:txBody>
      </p:sp>
      <p:sp>
        <p:nvSpPr>
          <p:cNvPr id="72" name="Shape 55"/>
          <p:cNvSpPr/>
          <p:nvPr/>
        </p:nvSpPr>
        <p:spPr>
          <a:xfrm>
            <a:off x="7763256" y="4590288"/>
            <a:ext cx="75895" cy="75895"/>
          </a:xfrm>
          <a:prstGeom prst="ellipse">
            <a:avLst/>
          </a:prstGeom>
          <a:solidFill>
            <a:srgbClr val="A855F7"/>
          </a:solidFill>
          <a:ln w="12700">
            <a:solidFill>
              <a:srgbClr val="FFFFFF">
                <a:alpha val="0"/>
              </a:srgbClr>
            </a:solidFill>
            <a:prstDash val="solid"/>
          </a:ln>
        </p:spPr>
        <p:txBody>
          <a:bodyPr/>
          <a:lstStyle/>
          <a:p>
            <a:endParaRPr lang="en-US"/>
          </a:p>
        </p:txBody>
      </p:sp>
      <p:sp>
        <p:nvSpPr>
          <p:cNvPr id="73" name="Text 56"/>
          <p:cNvSpPr txBox="1"/>
          <p:nvPr/>
        </p:nvSpPr>
        <p:spPr>
          <a:xfrm>
            <a:off x="7953451" y="4535424"/>
            <a:ext cx="1845259" cy="191110"/>
          </a:xfrm>
          <a:prstGeom prst="rect">
            <a:avLst/>
          </a:prstGeom>
          <a:noFill/>
          <a:ln/>
        </p:spPr>
        <p:txBody>
          <a:bodyPr wrap="square" lIns="0" tIns="0" rIns="0" bIns="0" rtlCol="0" anchor="ctr"/>
          <a:lstStyle/>
          <a:p>
            <a:pPr marL="0" indent="0" algn="l">
              <a:buNone/>
            </a:pPr>
            <a:r>
              <a:rPr lang="en-US" sz="900">
                <a:solidFill>
                  <a:srgbClr val="374151"/>
                </a:solidFill>
                <a:latin typeface="Montserrat" pitchFamily="34" charset="0"/>
                <a:ea typeface="Montserrat" pitchFamily="34" charset="-122"/>
                <a:cs typeface="Montserrat" pitchFamily="34" charset="-120"/>
              </a:rPr>
              <a:t>Adaptive reuse financing</a:t>
            </a:r>
            <a:endParaRPr lang="en-US" sz="900"/>
          </a:p>
        </p:txBody>
      </p:sp>
      <p:sp>
        <p:nvSpPr>
          <p:cNvPr id="74" name="Shape 57"/>
          <p:cNvSpPr/>
          <p:nvPr/>
        </p:nvSpPr>
        <p:spPr>
          <a:xfrm>
            <a:off x="7763256" y="4890212"/>
            <a:ext cx="75895" cy="75895"/>
          </a:xfrm>
          <a:prstGeom prst="ellipse">
            <a:avLst/>
          </a:prstGeom>
          <a:solidFill>
            <a:srgbClr val="F97316"/>
          </a:solidFill>
          <a:ln w="12700">
            <a:solidFill>
              <a:srgbClr val="FFFFFF">
                <a:alpha val="0"/>
              </a:srgbClr>
            </a:solidFill>
            <a:prstDash val="solid"/>
          </a:ln>
        </p:spPr>
        <p:txBody>
          <a:bodyPr/>
          <a:lstStyle/>
          <a:p>
            <a:endParaRPr lang="en-US"/>
          </a:p>
        </p:txBody>
      </p:sp>
      <p:sp>
        <p:nvSpPr>
          <p:cNvPr id="75" name="Text 58"/>
          <p:cNvSpPr txBox="1"/>
          <p:nvPr/>
        </p:nvSpPr>
        <p:spPr>
          <a:xfrm>
            <a:off x="7953451" y="4835348"/>
            <a:ext cx="2063801" cy="191110"/>
          </a:xfrm>
          <a:prstGeom prst="rect">
            <a:avLst/>
          </a:prstGeom>
          <a:noFill/>
          <a:ln/>
        </p:spPr>
        <p:txBody>
          <a:bodyPr wrap="square" lIns="0" tIns="0" rIns="0" bIns="0" rtlCol="0" anchor="ctr"/>
          <a:lstStyle/>
          <a:p>
            <a:pPr marL="0" indent="0" algn="l">
              <a:buNone/>
            </a:pPr>
            <a:r>
              <a:rPr lang="en-US" sz="900">
                <a:solidFill>
                  <a:srgbClr val="374151"/>
                </a:solidFill>
                <a:latin typeface="Montserrat" pitchFamily="34" charset="0"/>
                <a:ea typeface="Montserrat" pitchFamily="34" charset="-122"/>
                <a:cs typeface="Montserrat" pitchFamily="34" charset="-120"/>
              </a:rPr>
              <a:t>Historic preservation credits</a:t>
            </a:r>
            <a:endParaRPr lang="en-US" sz="900"/>
          </a:p>
        </p:txBody>
      </p:sp>
      <p:sp>
        <p:nvSpPr>
          <p:cNvPr id="76" name="Shape 59"/>
          <p:cNvSpPr/>
          <p:nvPr/>
        </p:nvSpPr>
        <p:spPr>
          <a:xfrm>
            <a:off x="7523988" y="5201231"/>
            <a:ext cx="4286707" cy="886054"/>
          </a:xfrm>
          <a:prstGeom prst="roundRect">
            <a:avLst>
              <a:gd name="adj" fmla="val 17755"/>
            </a:avLst>
          </a:prstGeom>
          <a:solidFill>
            <a:srgbClr val="EFF6FF"/>
          </a:solidFill>
          <a:ln w="12700">
            <a:solidFill>
              <a:srgbClr val="BFDBFE"/>
            </a:solidFill>
            <a:prstDash val="solid"/>
          </a:ln>
        </p:spPr>
        <p:txBody>
          <a:bodyPr/>
          <a:lstStyle/>
          <a:p>
            <a:endParaRPr lang="en-US"/>
          </a:p>
        </p:txBody>
      </p:sp>
      <p:sp>
        <p:nvSpPr>
          <p:cNvPr id="77" name="Text 60"/>
          <p:cNvSpPr txBox="1"/>
          <p:nvPr/>
        </p:nvSpPr>
        <p:spPr>
          <a:xfrm>
            <a:off x="7857744" y="5363080"/>
            <a:ext cx="3791102" cy="143561"/>
          </a:xfrm>
          <a:prstGeom prst="rect">
            <a:avLst/>
          </a:prstGeom>
          <a:noFill/>
          <a:ln/>
        </p:spPr>
        <p:txBody>
          <a:bodyPr wrap="square" lIns="0" tIns="0" rIns="0" bIns="0" rtlCol="0" anchor="ctr"/>
          <a:lstStyle/>
          <a:p>
            <a:pPr marL="0" indent="0" algn="l">
              <a:buNone/>
            </a:pPr>
            <a:r>
              <a:rPr lang="en-US" sz="800" b="1" kern="0" spc="19">
                <a:solidFill>
                  <a:srgbClr val="1E40AF"/>
                </a:solidFill>
                <a:latin typeface="Montserrat" pitchFamily="34" charset="0"/>
                <a:ea typeface="Montserrat" pitchFamily="34" charset="-122"/>
                <a:cs typeface="Montserrat" pitchFamily="34" charset="-120"/>
              </a:rPr>
              <a:t> Site Requirements </a:t>
            </a:r>
            <a:endParaRPr lang="en-US" sz="800"/>
          </a:p>
        </p:txBody>
      </p:sp>
      <p:pic>
        <p:nvPicPr>
          <p:cNvPr id="78" name="Image 15" descr="preencoded.png"/>
          <p:cNvPicPr>
            <a:picLocks noChangeAspect="1"/>
          </p:cNvPicPr>
          <p:nvPr/>
        </p:nvPicPr>
        <p:blipFill>
          <a:blip r:embed="rId16"/>
          <a:srcRect/>
          <a:stretch/>
        </p:blipFill>
        <p:spPr>
          <a:xfrm>
            <a:off x="7685836" y="5386854"/>
            <a:ext cx="95098" cy="95098"/>
          </a:xfrm>
          <a:prstGeom prst="rect">
            <a:avLst/>
          </a:prstGeom>
        </p:spPr>
      </p:pic>
      <p:sp>
        <p:nvSpPr>
          <p:cNvPr id="79" name="Text 61"/>
          <p:cNvSpPr txBox="1"/>
          <p:nvPr/>
        </p:nvSpPr>
        <p:spPr>
          <a:xfrm>
            <a:off x="7685836" y="5581621"/>
            <a:ext cx="3963010" cy="342900"/>
          </a:xfrm>
          <a:prstGeom prst="rect">
            <a:avLst/>
          </a:prstGeom>
          <a:noFill/>
          <a:ln/>
        </p:spPr>
        <p:txBody>
          <a:bodyPr wrap="square" lIns="0" tIns="0" rIns="0" bIns="0" rtlCol="0" anchor="ctr"/>
          <a:lstStyle/>
          <a:p>
            <a:pPr marL="0" indent="0" algn="l">
              <a:buNone/>
            </a:pPr>
            <a:r>
              <a:rPr lang="en-US" sz="800">
                <a:solidFill>
                  <a:srgbClr val="1D4ED8"/>
                </a:solidFill>
                <a:latin typeface="Montserrat" pitchFamily="34" charset="0"/>
                <a:ea typeface="Montserrat" pitchFamily="34" charset="-122"/>
                <a:cs typeface="Montserrat" pitchFamily="34" charset="-120"/>
              </a:rPr>
              <a:t>Code upgrades, parking, restrooms, and fire/safety systems are required for commercial event use.</a:t>
            </a:r>
            <a:endParaRPr lang="en-US" sz="800"/>
          </a:p>
        </p:txBody>
      </p:sp>
      <p:pic>
        <p:nvPicPr>
          <p:cNvPr id="80" name="Image 16" descr="preencoded.png"/>
          <p:cNvPicPr>
            <a:picLocks noChangeAspect="1"/>
          </p:cNvPicPr>
          <p:nvPr/>
        </p:nvPicPr>
        <p:blipFill>
          <a:blip r:embed="rId17"/>
          <a:srcRect l="-19" r="-19"/>
          <a:stretch/>
        </p:blipFill>
        <p:spPr>
          <a:xfrm>
            <a:off x="0" y="0"/>
            <a:ext cx="12191695" cy="761695"/>
          </a:xfrm>
          <a:prstGeom prst="rect">
            <a:avLst/>
          </a:prstGeom>
        </p:spPr>
      </p:pic>
      <p:pic>
        <p:nvPicPr>
          <p:cNvPr id="81" name="Image 17" descr="preencoded.png"/>
          <p:cNvPicPr>
            <a:picLocks noChangeAspect="1"/>
          </p:cNvPicPr>
          <p:nvPr/>
        </p:nvPicPr>
        <p:blipFill>
          <a:blip r:embed="rId18"/>
          <a:srcRect/>
          <a:stretch/>
        </p:blipFill>
        <p:spPr>
          <a:xfrm>
            <a:off x="381305" y="152705"/>
            <a:ext cx="457200" cy="457200"/>
          </a:xfrm>
          <a:prstGeom prst="rect">
            <a:avLst/>
          </a:prstGeom>
        </p:spPr>
      </p:pic>
      <p:pic>
        <p:nvPicPr>
          <p:cNvPr id="82" name="Image 18" descr="preencoded.png"/>
          <p:cNvPicPr>
            <a:picLocks noChangeAspect="1"/>
          </p:cNvPicPr>
          <p:nvPr/>
        </p:nvPicPr>
        <p:blipFill>
          <a:blip r:embed="rId19"/>
          <a:srcRect t="-20192" b="-20192"/>
          <a:stretch/>
        </p:blipFill>
        <p:spPr>
          <a:xfrm>
            <a:off x="490118" y="247802"/>
            <a:ext cx="237744" cy="267005"/>
          </a:xfrm>
          <a:prstGeom prst="rect">
            <a:avLst/>
          </a:prstGeom>
        </p:spPr>
      </p:pic>
      <p:sp>
        <p:nvSpPr>
          <p:cNvPr id="84" name="Text 63"/>
          <p:cNvSpPr txBox="1"/>
          <p:nvPr/>
        </p:nvSpPr>
        <p:spPr>
          <a:xfrm>
            <a:off x="990295" y="287122"/>
            <a:ext cx="3841197" cy="191110"/>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rPr>
              <a:t>Event Barn &amp; Weddings (3 acres)</a:t>
            </a:r>
          </a:p>
        </p:txBody>
      </p:sp>
      <p:sp>
        <p:nvSpPr>
          <p:cNvPr id="85" name="Text 64"/>
          <p:cNvSpPr txBox="1"/>
          <p:nvPr/>
        </p:nvSpPr>
        <p:spPr>
          <a:xfrm>
            <a:off x="10305288" y="152705"/>
            <a:ext cx="1515161"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$160,000</a:t>
            </a:r>
            <a:endParaRPr lang="en-US" sz="1300"/>
          </a:p>
        </p:txBody>
      </p:sp>
      <p:sp>
        <p:nvSpPr>
          <p:cNvPr id="86" name="Text 65"/>
          <p:cNvSpPr txBox="1"/>
          <p:nvPr/>
        </p:nvSpPr>
        <p:spPr>
          <a:xfrm>
            <a:off x="10029139" y="418795"/>
            <a:ext cx="1791310"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Gross Annual Revenue</a:t>
            </a:r>
            <a:endParaRPr lang="en-US" sz="1000"/>
          </a:p>
        </p:txBody>
      </p:sp>
      <p:sp>
        <p:nvSpPr>
          <p:cNvPr id="87" name="Shape 66"/>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88" name="Shape 67"/>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9" name="Text 68"/>
          <p:cNvSpPr txBox="1"/>
          <p:nvPr/>
        </p:nvSpPr>
        <p:spPr>
          <a:xfrm>
            <a:off x="381305" y="6519672"/>
            <a:ext cx="5705856"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Insight:</a:t>
            </a:r>
            <a:r>
              <a:rPr lang="en-US" sz="900">
                <a:solidFill>
                  <a:srgbClr val="4B5563"/>
                </a:solidFill>
                <a:latin typeface="Montserrat" pitchFamily="34" charset="0"/>
                <a:ea typeface="Montserrat" pitchFamily="34" charset="-122"/>
                <a:cs typeface="Montserrat" pitchFamily="34" charset="-120"/>
              </a:rPr>
              <a:t> Event barns provide stable revenue while maintaining agricultural identity </a:t>
            </a:r>
            <a:endParaRPr lang="en-US" sz="900"/>
          </a:p>
        </p:txBody>
      </p:sp>
      <p:sp>
        <p:nvSpPr>
          <p:cNvPr id="90" name="Text 69"/>
          <p:cNvSpPr txBox="1"/>
          <p:nvPr/>
        </p:nvSpPr>
        <p:spPr>
          <a:xfrm>
            <a:off x="9633204" y="6391261"/>
            <a:ext cx="2476195" cy="162763"/>
          </a:xfrm>
          <a:prstGeom prst="rect">
            <a:avLst/>
          </a:prstGeom>
          <a:noFill/>
          <a:ln/>
        </p:spPr>
        <p:txBody>
          <a:bodyPr wrap="square" lIns="0" tIns="0" rIns="0" bIns="0" rtlCol="0" anchor="ctr"/>
          <a:lstStyle/>
          <a:p>
            <a:pPr marL="0" indent="0" algn="l">
              <a:buNone/>
            </a:pPr>
            <a:r>
              <a:rPr lang="en-US" sz="800" b="1">
                <a:solidFill>
                  <a:srgbClr val="6B7280"/>
                </a:solidFill>
                <a:latin typeface="Montserrat" pitchFamily="34" charset="0"/>
                <a:ea typeface="Montserrat" pitchFamily="34" charset="-122"/>
                <a:cs typeface="Montserrat" pitchFamily="34" charset="-120"/>
              </a:rPr>
              <a:t>Source:</a:t>
            </a:r>
            <a:r>
              <a:rPr lang="en-US" sz="800">
                <a:solidFill>
                  <a:srgbClr val="6B7280"/>
                </a:solidFill>
                <a:latin typeface="Montserrat" pitchFamily="34" charset="0"/>
                <a:ea typeface="Montserrat" pitchFamily="34" charset="-122"/>
                <a:cs typeface="Montserrat" pitchFamily="34" charset="-120"/>
              </a:rPr>
              <a:t> Michigan Department of Tourism </a:t>
            </a:r>
            <a:endParaRPr lang="en-US" sz="800"/>
          </a:p>
        </p:txBody>
      </p:sp>
      <p:sp>
        <p:nvSpPr>
          <p:cNvPr id="83" name="Text 54">
            <a:extLst>
              <a:ext uri="{FF2B5EF4-FFF2-40B4-BE49-F238E27FC236}">
                <a16:creationId xmlns:a16="http://schemas.microsoft.com/office/drawing/2014/main" id="{B044B845-A6C3-AEBC-F13D-233701DA5DE2}"/>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23</a:t>
            </a:fld>
            <a:endParaRPr lang="en-US" sz="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t="-8" b="-8"/>
          <a:stretch/>
        </p:blipFill>
        <p:spPr>
          <a:xfrm>
            <a:off x="381305" y="952805"/>
            <a:ext cx="7429500" cy="1252728"/>
          </a:xfrm>
          <a:prstGeom prst="rect">
            <a:avLst/>
          </a:prstGeom>
        </p:spPr>
      </p:pic>
      <p:pic>
        <p:nvPicPr>
          <p:cNvPr id="5" name="Image 3" descr="preencoded.png"/>
          <p:cNvPicPr>
            <a:picLocks noChangeAspect="1"/>
          </p:cNvPicPr>
          <p:nvPr/>
        </p:nvPicPr>
        <p:blipFill>
          <a:blip r:embed="rId5"/>
          <a:srcRect/>
          <a:stretch/>
        </p:blipFill>
        <p:spPr>
          <a:xfrm>
            <a:off x="619049" y="1312164"/>
            <a:ext cx="533095" cy="533095"/>
          </a:xfrm>
          <a:prstGeom prst="rect">
            <a:avLst/>
          </a:prstGeom>
        </p:spPr>
      </p:pic>
      <p:pic>
        <p:nvPicPr>
          <p:cNvPr id="6" name="Image 4" descr="preencoded.png"/>
          <p:cNvPicPr>
            <a:picLocks noChangeAspect="1"/>
          </p:cNvPicPr>
          <p:nvPr/>
        </p:nvPicPr>
        <p:blipFill>
          <a:blip r:embed="rId6"/>
          <a:srcRect t="-17952" b="-17952"/>
          <a:stretch/>
        </p:blipFill>
        <p:spPr>
          <a:xfrm>
            <a:off x="800100" y="1445666"/>
            <a:ext cx="171907" cy="267005"/>
          </a:xfrm>
          <a:prstGeom prst="rect">
            <a:avLst/>
          </a:prstGeom>
        </p:spPr>
      </p:pic>
      <p:sp>
        <p:nvSpPr>
          <p:cNvPr id="7" name="Text 0"/>
          <p:cNvSpPr txBox="1"/>
          <p:nvPr/>
        </p:nvSpPr>
        <p:spPr>
          <a:xfrm>
            <a:off x="1380744" y="1190549"/>
            <a:ext cx="6191402" cy="305410"/>
          </a:xfrm>
          <a:prstGeom prst="rect">
            <a:avLst/>
          </a:prstGeom>
          <a:noFill/>
          <a:ln/>
        </p:spPr>
        <p:txBody>
          <a:bodyPr wrap="square" lIns="0" tIns="0" rIns="0" bIns="0" rtlCol="0" anchor="ctr"/>
          <a:lstStyle/>
          <a:p>
            <a:pPr marL="0" indent="0" algn="l">
              <a:buNone/>
            </a:pPr>
            <a:r>
              <a:rPr lang="en-US" sz="1800" b="1">
                <a:solidFill>
                  <a:srgbClr val="1F2937"/>
                </a:solidFill>
                <a:latin typeface="Montserrat" pitchFamily="34" charset="0"/>
                <a:ea typeface="Montserrat" pitchFamily="34" charset="-122"/>
                <a:cs typeface="Montserrat" pitchFamily="34" charset="-120"/>
              </a:rPr>
              <a:t>U-Pick &amp; Seasonal Attractions</a:t>
            </a:r>
            <a:endParaRPr lang="en-US" sz="1800"/>
          </a:p>
        </p:txBody>
      </p:sp>
      <p:sp>
        <p:nvSpPr>
          <p:cNvPr id="8" name="Text 1"/>
          <p:cNvSpPr txBox="1"/>
          <p:nvPr/>
        </p:nvSpPr>
        <p:spPr>
          <a:xfrm>
            <a:off x="1380744" y="1533449"/>
            <a:ext cx="6044184" cy="438912"/>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High-engagement agritourism activities on </a:t>
            </a:r>
            <a:r>
              <a:rPr lang="en-US" sz="1000" b="1">
                <a:solidFill>
                  <a:srgbClr val="2D4A3E"/>
                </a:solidFill>
                <a:latin typeface="Montserrat" pitchFamily="34" charset="0"/>
                <a:ea typeface="Montserrat" pitchFamily="34" charset="-122"/>
                <a:cs typeface="Montserrat" pitchFamily="34" charset="-120"/>
              </a:rPr>
              <a:t>6 acres</a:t>
            </a:r>
            <a:r>
              <a:rPr lang="en-US" sz="1000">
                <a:solidFill>
                  <a:srgbClr val="4B5563"/>
                </a:solidFill>
                <a:latin typeface="Montserrat" pitchFamily="34" charset="0"/>
                <a:ea typeface="Montserrat" pitchFamily="34" charset="-122"/>
                <a:cs typeface="Montserrat" pitchFamily="34" charset="-120"/>
              </a:rPr>
              <a:t> generating fast-return seasonal revenue with cross-selling opportunities. </a:t>
            </a:r>
            <a:endParaRPr lang="en-US" sz="1000"/>
          </a:p>
        </p:txBody>
      </p:sp>
      <p:pic>
        <p:nvPicPr>
          <p:cNvPr id="9" name="Image 5" descr="preencoded.png"/>
          <p:cNvPicPr>
            <a:picLocks noChangeAspect="1"/>
          </p:cNvPicPr>
          <p:nvPr/>
        </p:nvPicPr>
        <p:blipFill>
          <a:blip r:embed="rId7"/>
          <a:srcRect l="-1" r="-1"/>
          <a:stretch/>
        </p:blipFill>
        <p:spPr>
          <a:xfrm>
            <a:off x="381305" y="2395729"/>
            <a:ext cx="3619195" cy="2853614"/>
          </a:xfrm>
          <a:prstGeom prst="rect">
            <a:avLst/>
          </a:prstGeom>
        </p:spPr>
      </p:pic>
      <p:sp>
        <p:nvSpPr>
          <p:cNvPr id="10" name="Shape 2"/>
          <p:cNvSpPr/>
          <p:nvPr/>
        </p:nvSpPr>
        <p:spPr>
          <a:xfrm>
            <a:off x="619049" y="2633472"/>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8"/>
          <a:srcRect t="-28966" b="-28966"/>
          <a:stretch/>
        </p:blipFill>
        <p:spPr>
          <a:xfrm>
            <a:off x="714146" y="2691079"/>
            <a:ext cx="190195" cy="267005"/>
          </a:xfrm>
          <a:prstGeom prst="rect">
            <a:avLst/>
          </a:prstGeom>
        </p:spPr>
      </p:pic>
      <p:sp>
        <p:nvSpPr>
          <p:cNvPr id="12" name="Text 3"/>
          <p:cNvSpPr txBox="1"/>
          <p:nvPr/>
        </p:nvSpPr>
        <p:spPr>
          <a:xfrm>
            <a:off x="1114654" y="2691079"/>
            <a:ext cx="2204618" cy="267005"/>
          </a:xfrm>
          <a:prstGeom prst="rect">
            <a:avLst/>
          </a:prstGeom>
          <a:noFill/>
          <a:ln/>
        </p:spPr>
        <p:txBody>
          <a:bodyPr wrap="square" lIns="0" tIns="0" rIns="0" bIns="0" rtlCol="0" anchor="ctr"/>
          <a:lstStyle/>
          <a:p>
            <a:pPr marL="0" indent="0" algn="l">
              <a:buNone/>
            </a:pPr>
            <a:r>
              <a:rPr lang="en-US" sz="1300" b="1">
                <a:solidFill>
                  <a:srgbClr val="1F2937"/>
                </a:solidFill>
                <a:latin typeface="Montserrat" pitchFamily="34" charset="0"/>
                <a:ea typeface="Montserrat" pitchFamily="34" charset="-122"/>
                <a:cs typeface="Montserrat" pitchFamily="34" charset="-120"/>
              </a:rPr>
              <a:t>U-Pick &amp; Farm Market</a:t>
            </a:r>
            <a:endParaRPr lang="en-US" sz="1300"/>
          </a:p>
        </p:txBody>
      </p:sp>
      <p:sp>
        <p:nvSpPr>
          <p:cNvPr id="13" name="Shape 4"/>
          <p:cNvSpPr/>
          <p:nvPr/>
        </p:nvSpPr>
        <p:spPr>
          <a:xfrm>
            <a:off x="619049" y="3204972"/>
            <a:ext cx="3143707" cy="562356"/>
          </a:xfrm>
          <a:prstGeom prst="roundRect">
            <a:avLst>
              <a:gd name="adj" fmla="val 44095"/>
            </a:avLst>
          </a:prstGeom>
          <a:solidFill>
            <a:srgbClr val="FFFFFF">
              <a:alpha val="95000"/>
            </a:srgbClr>
          </a:solidFill>
          <a:ln w="12700">
            <a:solidFill>
              <a:srgbClr val="4A7C59">
                <a:alpha val="10000"/>
              </a:srgbClr>
            </a:solidFill>
            <a:prstDash val="solid"/>
          </a:ln>
        </p:spPr>
        <p:txBody>
          <a:bodyPr/>
          <a:lstStyle/>
          <a:p>
            <a:endParaRPr lang="en-US"/>
          </a:p>
        </p:txBody>
      </p:sp>
      <p:sp>
        <p:nvSpPr>
          <p:cNvPr id="14" name="Shape 5"/>
          <p:cNvSpPr/>
          <p:nvPr/>
        </p:nvSpPr>
        <p:spPr>
          <a:xfrm>
            <a:off x="743407" y="3331159"/>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5" name="Image 7" descr="preencoded.png"/>
          <p:cNvPicPr>
            <a:picLocks noChangeAspect="1"/>
          </p:cNvPicPr>
          <p:nvPr/>
        </p:nvPicPr>
        <p:blipFill>
          <a:blip r:embed="rId9"/>
          <a:srcRect t="-19149" b="-19149"/>
          <a:stretch/>
        </p:blipFill>
        <p:spPr>
          <a:xfrm>
            <a:off x="809244" y="3388766"/>
            <a:ext cx="171907" cy="190195"/>
          </a:xfrm>
          <a:prstGeom prst="rect">
            <a:avLst/>
          </a:prstGeom>
        </p:spPr>
      </p:pic>
      <p:sp>
        <p:nvSpPr>
          <p:cNvPr id="16" name="Text 6"/>
          <p:cNvSpPr txBox="1"/>
          <p:nvPr/>
        </p:nvSpPr>
        <p:spPr>
          <a:xfrm>
            <a:off x="1200607" y="3329330"/>
            <a:ext cx="2086661"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Visitor Volume</a:t>
            </a:r>
            <a:endParaRPr lang="en-US" sz="900"/>
          </a:p>
        </p:txBody>
      </p:sp>
      <p:sp>
        <p:nvSpPr>
          <p:cNvPr id="17" name="Text 7"/>
          <p:cNvSpPr txBox="1"/>
          <p:nvPr/>
        </p:nvSpPr>
        <p:spPr>
          <a:xfrm>
            <a:off x="1200607" y="3481121"/>
            <a:ext cx="2482596" cy="162763"/>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~3,000 visitors annually × $35 avg spend</a:t>
            </a:r>
            <a:endParaRPr lang="en-US" sz="800"/>
          </a:p>
        </p:txBody>
      </p:sp>
      <p:sp>
        <p:nvSpPr>
          <p:cNvPr id="18" name="Shape 8"/>
          <p:cNvSpPr/>
          <p:nvPr/>
        </p:nvSpPr>
        <p:spPr>
          <a:xfrm>
            <a:off x="619049" y="3877056"/>
            <a:ext cx="3143707" cy="562356"/>
          </a:xfrm>
          <a:prstGeom prst="roundRect">
            <a:avLst>
              <a:gd name="adj" fmla="val 44095"/>
            </a:avLst>
          </a:prstGeom>
          <a:solidFill>
            <a:srgbClr val="FFFFFF">
              <a:alpha val="95000"/>
            </a:srgbClr>
          </a:solidFill>
          <a:ln w="12700">
            <a:solidFill>
              <a:srgbClr val="4A7C59">
                <a:alpha val="10000"/>
              </a:srgbClr>
            </a:solidFill>
            <a:prstDash val="solid"/>
          </a:ln>
        </p:spPr>
        <p:txBody>
          <a:bodyPr/>
          <a:lstStyle/>
          <a:p>
            <a:endParaRPr lang="en-US"/>
          </a:p>
        </p:txBody>
      </p:sp>
      <p:sp>
        <p:nvSpPr>
          <p:cNvPr id="19" name="Shape 9"/>
          <p:cNvSpPr/>
          <p:nvPr/>
        </p:nvSpPr>
        <p:spPr>
          <a:xfrm>
            <a:off x="743407" y="4003243"/>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0" name="Image 8" descr="preencoded.png"/>
          <p:cNvPicPr>
            <a:picLocks noChangeAspect="1"/>
          </p:cNvPicPr>
          <p:nvPr/>
        </p:nvPicPr>
        <p:blipFill>
          <a:blip r:embed="rId10"/>
          <a:srcRect t="-19149" b="-19149"/>
          <a:stretch/>
        </p:blipFill>
        <p:spPr>
          <a:xfrm>
            <a:off x="852221" y="4059936"/>
            <a:ext cx="85954" cy="190195"/>
          </a:xfrm>
          <a:prstGeom prst="rect">
            <a:avLst/>
          </a:prstGeom>
        </p:spPr>
      </p:pic>
      <p:sp>
        <p:nvSpPr>
          <p:cNvPr id="21" name="Text 10"/>
          <p:cNvSpPr txBox="1"/>
          <p:nvPr/>
        </p:nvSpPr>
        <p:spPr>
          <a:xfrm>
            <a:off x="1200607" y="4000500"/>
            <a:ext cx="1638605"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Revenue Range</a:t>
            </a:r>
            <a:endParaRPr lang="en-US" sz="900"/>
          </a:p>
        </p:txBody>
      </p:sp>
      <p:sp>
        <p:nvSpPr>
          <p:cNvPr id="22" name="Text 11"/>
          <p:cNvSpPr txBox="1"/>
          <p:nvPr/>
        </p:nvSpPr>
        <p:spPr>
          <a:xfrm>
            <a:off x="1200607" y="4153205"/>
            <a:ext cx="1950415" cy="162763"/>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$105,000 - $200,000 per season</a:t>
            </a:r>
            <a:endParaRPr lang="en-US" sz="800"/>
          </a:p>
        </p:txBody>
      </p:sp>
      <p:pic>
        <p:nvPicPr>
          <p:cNvPr id="28" name="Image 10" descr="preencoded.png"/>
          <p:cNvPicPr>
            <a:picLocks noChangeAspect="1"/>
          </p:cNvPicPr>
          <p:nvPr/>
        </p:nvPicPr>
        <p:blipFill>
          <a:blip r:embed="rId7"/>
          <a:srcRect l="-1" r="-1"/>
          <a:stretch/>
        </p:blipFill>
        <p:spPr>
          <a:xfrm>
            <a:off x="4190695" y="2395729"/>
            <a:ext cx="3619195" cy="2853614"/>
          </a:xfrm>
          <a:prstGeom prst="rect">
            <a:avLst/>
          </a:prstGeom>
        </p:spPr>
      </p:pic>
      <p:sp>
        <p:nvSpPr>
          <p:cNvPr id="29" name="Shape 16"/>
          <p:cNvSpPr/>
          <p:nvPr/>
        </p:nvSpPr>
        <p:spPr>
          <a:xfrm>
            <a:off x="4429354" y="2633472"/>
            <a:ext cx="381305" cy="381305"/>
          </a:xfrm>
          <a:prstGeom prst="ellipse">
            <a:avLst/>
          </a:prstGeom>
          <a:solidFill>
            <a:srgbClr val="FFEDD5"/>
          </a:solidFill>
          <a:ln w="12700">
            <a:solidFill>
              <a:srgbClr val="FFFFFF">
                <a:alpha val="0"/>
              </a:srgbClr>
            </a:solidFill>
            <a:prstDash val="solid"/>
          </a:ln>
        </p:spPr>
        <p:txBody>
          <a:bodyPr/>
          <a:lstStyle/>
          <a:p>
            <a:endParaRPr lang="en-US"/>
          </a:p>
        </p:txBody>
      </p:sp>
      <p:pic>
        <p:nvPicPr>
          <p:cNvPr id="30" name="Image 11" descr="preencoded.png"/>
          <p:cNvPicPr>
            <a:picLocks noChangeAspect="1"/>
          </p:cNvPicPr>
          <p:nvPr/>
        </p:nvPicPr>
        <p:blipFill>
          <a:blip r:embed="rId11"/>
          <a:srcRect t="-26497" b="-26497"/>
          <a:stretch/>
        </p:blipFill>
        <p:spPr>
          <a:xfrm>
            <a:off x="4543654" y="2691079"/>
            <a:ext cx="152705" cy="267005"/>
          </a:xfrm>
          <a:prstGeom prst="rect">
            <a:avLst/>
          </a:prstGeom>
        </p:spPr>
      </p:pic>
      <p:sp>
        <p:nvSpPr>
          <p:cNvPr id="31" name="Text 17"/>
          <p:cNvSpPr txBox="1"/>
          <p:nvPr/>
        </p:nvSpPr>
        <p:spPr>
          <a:xfrm>
            <a:off x="4924044" y="2691079"/>
            <a:ext cx="2200961" cy="267005"/>
          </a:xfrm>
          <a:prstGeom prst="rect">
            <a:avLst/>
          </a:prstGeom>
          <a:noFill/>
          <a:ln/>
        </p:spPr>
        <p:txBody>
          <a:bodyPr wrap="square" lIns="0" tIns="0" rIns="0" bIns="0" rtlCol="0" anchor="ctr"/>
          <a:lstStyle/>
          <a:p>
            <a:pPr marL="0" indent="0" algn="l">
              <a:buNone/>
            </a:pPr>
            <a:r>
              <a:rPr lang="en-US" sz="1300" b="1">
                <a:solidFill>
                  <a:srgbClr val="1F2937"/>
                </a:solidFill>
                <a:latin typeface="Montserrat" pitchFamily="34" charset="0"/>
                <a:ea typeface="Montserrat" pitchFamily="34" charset="-122"/>
                <a:cs typeface="Montserrat" pitchFamily="34" charset="-120"/>
              </a:rPr>
              <a:t>Seasonal Attractions</a:t>
            </a:r>
            <a:endParaRPr lang="en-US" sz="1300"/>
          </a:p>
        </p:txBody>
      </p:sp>
      <p:sp>
        <p:nvSpPr>
          <p:cNvPr id="32" name="Shape 18"/>
          <p:cNvSpPr/>
          <p:nvPr/>
        </p:nvSpPr>
        <p:spPr>
          <a:xfrm>
            <a:off x="4429354" y="3204972"/>
            <a:ext cx="3143707" cy="562356"/>
          </a:xfrm>
          <a:prstGeom prst="roundRect">
            <a:avLst>
              <a:gd name="adj" fmla="val 44095"/>
            </a:avLst>
          </a:prstGeom>
          <a:solidFill>
            <a:srgbClr val="FFFFFF">
              <a:alpha val="95000"/>
            </a:srgbClr>
          </a:solidFill>
          <a:ln w="12700">
            <a:solidFill>
              <a:srgbClr val="4A7C59">
                <a:alpha val="10000"/>
              </a:srgbClr>
            </a:solidFill>
            <a:prstDash val="solid"/>
          </a:ln>
        </p:spPr>
        <p:txBody>
          <a:bodyPr/>
          <a:lstStyle/>
          <a:p>
            <a:endParaRPr lang="en-US"/>
          </a:p>
        </p:txBody>
      </p:sp>
      <p:sp>
        <p:nvSpPr>
          <p:cNvPr id="33" name="Shape 19"/>
          <p:cNvSpPr/>
          <p:nvPr/>
        </p:nvSpPr>
        <p:spPr>
          <a:xfrm>
            <a:off x="4552798" y="3331159"/>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34" name="Image 12" descr="preencoded.png"/>
          <p:cNvPicPr>
            <a:picLocks noChangeAspect="1"/>
          </p:cNvPicPr>
          <p:nvPr/>
        </p:nvPicPr>
        <p:blipFill>
          <a:blip r:embed="rId12"/>
          <a:srcRect t="-21233" b="-21233"/>
          <a:stretch/>
        </p:blipFill>
        <p:spPr>
          <a:xfrm>
            <a:off x="4638751" y="3388766"/>
            <a:ext cx="133502" cy="190195"/>
          </a:xfrm>
          <a:prstGeom prst="rect">
            <a:avLst/>
          </a:prstGeom>
        </p:spPr>
      </p:pic>
      <p:sp>
        <p:nvSpPr>
          <p:cNvPr id="35" name="Text 20"/>
          <p:cNvSpPr txBox="1"/>
          <p:nvPr/>
        </p:nvSpPr>
        <p:spPr>
          <a:xfrm>
            <a:off x="5009998" y="3329330"/>
            <a:ext cx="2029054"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Visitor Volume</a:t>
            </a:r>
            <a:endParaRPr lang="en-US" sz="900"/>
          </a:p>
        </p:txBody>
      </p:sp>
      <p:sp>
        <p:nvSpPr>
          <p:cNvPr id="36" name="Text 21"/>
          <p:cNvSpPr txBox="1"/>
          <p:nvPr/>
        </p:nvSpPr>
        <p:spPr>
          <a:xfrm>
            <a:off x="5009998" y="3481121"/>
            <a:ext cx="2414930" cy="162763"/>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~5,000 visitors annually × $15 avg ticket</a:t>
            </a:r>
            <a:endParaRPr lang="en-US" sz="800"/>
          </a:p>
        </p:txBody>
      </p:sp>
      <p:sp>
        <p:nvSpPr>
          <p:cNvPr id="37" name="Shape 22"/>
          <p:cNvSpPr/>
          <p:nvPr/>
        </p:nvSpPr>
        <p:spPr>
          <a:xfrm>
            <a:off x="4429354" y="3877056"/>
            <a:ext cx="3143707" cy="562356"/>
          </a:xfrm>
          <a:prstGeom prst="roundRect">
            <a:avLst>
              <a:gd name="adj" fmla="val 44095"/>
            </a:avLst>
          </a:prstGeom>
          <a:solidFill>
            <a:srgbClr val="FFFFFF">
              <a:alpha val="95000"/>
            </a:srgbClr>
          </a:solidFill>
          <a:ln w="12700">
            <a:solidFill>
              <a:srgbClr val="4A7C59">
                <a:alpha val="10000"/>
              </a:srgbClr>
            </a:solidFill>
            <a:prstDash val="solid"/>
          </a:ln>
        </p:spPr>
        <p:txBody>
          <a:bodyPr/>
          <a:lstStyle/>
          <a:p>
            <a:endParaRPr lang="en-US"/>
          </a:p>
        </p:txBody>
      </p:sp>
      <p:sp>
        <p:nvSpPr>
          <p:cNvPr id="38" name="Shape 23"/>
          <p:cNvSpPr/>
          <p:nvPr/>
        </p:nvSpPr>
        <p:spPr>
          <a:xfrm>
            <a:off x="4552798" y="4003243"/>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39" name="Image 13" descr="preencoded.png"/>
          <p:cNvPicPr>
            <a:picLocks noChangeAspect="1"/>
          </p:cNvPicPr>
          <p:nvPr/>
        </p:nvPicPr>
        <p:blipFill>
          <a:blip r:embed="rId13"/>
          <a:srcRect t="-20060" b="-20060"/>
          <a:stretch/>
        </p:blipFill>
        <p:spPr>
          <a:xfrm>
            <a:off x="4629607" y="4059936"/>
            <a:ext cx="152705" cy="190195"/>
          </a:xfrm>
          <a:prstGeom prst="rect">
            <a:avLst/>
          </a:prstGeom>
        </p:spPr>
      </p:pic>
      <p:sp>
        <p:nvSpPr>
          <p:cNvPr id="40" name="Text 24"/>
          <p:cNvSpPr txBox="1"/>
          <p:nvPr/>
        </p:nvSpPr>
        <p:spPr>
          <a:xfrm>
            <a:off x="5009998" y="4000500"/>
            <a:ext cx="1562710"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Revenue Range</a:t>
            </a:r>
            <a:endParaRPr lang="en-US" sz="900"/>
          </a:p>
        </p:txBody>
      </p:sp>
      <p:sp>
        <p:nvSpPr>
          <p:cNvPr id="41" name="Text 25"/>
          <p:cNvSpPr txBox="1"/>
          <p:nvPr/>
        </p:nvSpPr>
        <p:spPr>
          <a:xfrm>
            <a:off x="5009998" y="4153205"/>
            <a:ext cx="1858975" cy="162763"/>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$75,000 - $150,000 per season</a:t>
            </a:r>
            <a:endParaRPr lang="en-US" sz="800"/>
          </a:p>
        </p:txBody>
      </p:sp>
      <p:sp>
        <p:nvSpPr>
          <p:cNvPr id="42" name="Shape 26"/>
          <p:cNvSpPr/>
          <p:nvPr/>
        </p:nvSpPr>
        <p:spPr>
          <a:xfrm>
            <a:off x="4429354" y="4548226"/>
            <a:ext cx="3143707" cy="562356"/>
          </a:xfrm>
          <a:prstGeom prst="roundRect">
            <a:avLst>
              <a:gd name="adj" fmla="val 44095"/>
            </a:avLst>
          </a:prstGeom>
          <a:solidFill>
            <a:srgbClr val="FFFFFF">
              <a:alpha val="95000"/>
            </a:srgbClr>
          </a:solidFill>
          <a:ln w="12700">
            <a:solidFill>
              <a:srgbClr val="4A7C59">
                <a:alpha val="10000"/>
              </a:srgbClr>
            </a:solidFill>
            <a:prstDash val="solid"/>
          </a:ln>
        </p:spPr>
        <p:txBody>
          <a:bodyPr/>
          <a:lstStyle/>
          <a:p>
            <a:endParaRPr lang="en-US"/>
          </a:p>
        </p:txBody>
      </p:sp>
      <p:sp>
        <p:nvSpPr>
          <p:cNvPr id="43" name="Shape 27"/>
          <p:cNvSpPr/>
          <p:nvPr/>
        </p:nvSpPr>
        <p:spPr>
          <a:xfrm>
            <a:off x="4552798" y="4674413"/>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44" name="Image 14" descr="preencoded.png"/>
          <p:cNvPicPr>
            <a:picLocks noChangeAspect="1"/>
          </p:cNvPicPr>
          <p:nvPr/>
        </p:nvPicPr>
        <p:blipFill>
          <a:blip r:embed="rId14"/>
          <a:srcRect t="-20060" b="-20060"/>
          <a:stretch/>
        </p:blipFill>
        <p:spPr>
          <a:xfrm>
            <a:off x="4629607" y="4731106"/>
            <a:ext cx="152705" cy="190195"/>
          </a:xfrm>
          <a:prstGeom prst="rect">
            <a:avLst/>
          </a:prstGeom>
        </p:spPr>
      </p:pic>
      <p:sp>
        <p:nvSpPr>
          <p:cNvPr id="45" name="Text 28"/>
          <p:cNvSpPr txBox="1"/>
          <p:nvPr/>
        </p:nvSpPr>
        <p:spPr>
          <a:xfrm>
            <a:off x="5009998" y="4671670"/>
            <a:ext cx="1924812"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Activities</a:t>
            </a:r>
            <a:endParaRPr lang="en-US" sz="900"/>
          </a:p>
        </p:txBody>
      </p:sp>
      <p:sp>
        <p:nvSpPr>
          <p:cNvPr id="46" name="Text 29"/>
          <p:cNvSpPr txBox="1"/>
          <p:nvPr/>
        </p:nvSpPr>
        <p:spPr>
          <a:xfrm>
            <a:off x="5009998" y="4824374"/>
            <a:ext cx="2214677" cy="162763"/>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Corn maze, pumpkin patch, hayrides</a:t>
            </a:r>
            <a:endParaRPr lang="en-US" sz="800"/>
          </a:p>
        </p:txBody>
      </p:sp>
      <p:sp>
        <p:nvSpPr>
          <p:cNvPr id="47" name="Shape 30"/>
          <p:cNvSpPr/>
          <p:nvPr/>
        </p:nvSpPr>
        <p:spPr>
          <a:xfrm>
            <a:off x="381305" y="5374004"/>
            <a:ext cx="7429500" cy="865633"/>
          </a:xfrm>
          <a:prstGeom prst="roundRect">
            <a:avLst>
              <a:gd name="adj" fmla="val 11418"/>
            </a:avLst>
          </a:prstGeom>
          <a:solidFill>
            <a:srgbClr val="F0FDF4"/>
          </a:solidFill>
          <a:ln w="12700">
            <a:solidFill>
              <a:srgbClr val="BBF7D0"/>
            </a:solidFill>
            <a:prstDash val="solid"/>
          </a:ln>
        </p:spPr>
        <p:txBody>
          <a:bodyPr/>
          <a:lstStyle/>
          <a:p>
            <a:endParaRPr lang="en-US"/>
          </a:p>
        </p:txBody>
      </p:sp>
      <p:pic>
        <p:nvPicPr>
          <p:cNvPr id="48" name="Image 15" descr="preencoded.png"/>
          <p:cNvPicPr>
            <a:picLocks noChangeAspect="1"/>
          </p:cNvPicPr>
          <p:nvPr/>
        </p:nvPicPr>
        <p:blipFill>
          <a:blip r:embed="rId15"/>
          <a:srcRect t="-20193" b="-20193"/>
          <a:stretch/>
        </p:blipFill>
        <p:spPr>
          <a:xfrm>
            <a:off x="580644" y="5525491"/>
            <a:ext cx="142646" cy="267005"/>
          </a:xfrm>
          <a:prstGeom prst="rect">
            <a:avLst/>
          </a:prstGeom>
        </p:spPr>
      </p:pic>
      <p:sp>
        <p:nvSpPr>
          <p:cNvPr id="49" name="Text 31"/>
          <p:cNvSpPr txBox="1"/>
          <p:nvPr/>
        </p:nvSpPr>
        <p:spPr>
          <a:xfrm>
            <a:off x="875995" y="5487086"/>
            <a:ext cx="6734556" cy="228600"/>
          </a:xfrm>
          <a:prstGeom prst="rect">
            <a:avLst/>
          </a:prstGeom>
          <a:noFill/>
          <a:ln/>
        </p:spPr>
        <p:txBody>
          <a:bodyPr wrap="square" lIns="0" tIns="0" rIns="0" bIns="0" rtlCol="0" anchor="ctr"/>
          <a:lstStyle/>
          <a:p>
            <a:pPr marL="0" indent="0" algn="l">
              <a:buNone/>
            </a:pPr>
            <a:r>
              <a:rPr lang="en-US" sz="1200" b="1">
                <a:solidFill>
                  <a:srgbClr val="166534"/>
                </a:solidFill>
                <a:latin typeface="Montserrat" pitchFamily="34" charset="0"/>
                <a:ea typeface="Montserrat" pitchFamily="34" charset="-122"/>
                <a:cs typeface="Montserrat" pitchFamily="34" charset="-120"/>
              </a:rPr>
              <a:t>Revenue Synergy</a:t>
            </a:r>
            <a:endParaRPr lang="en-US" sz="1200"/>
          </a:p>
        </p:txBody>
      </p:sp>
      <p:sp>
        <p:nvSpPr>
          <p:cNvPr id="50" name="Text 32"/>
          <p:cNvSpPr txBox="1"/>
          <p:nvPr/>
        </p:nvSpPr>
        <p:spPr>
          <a:xfrm>
            <a:off x="875995" y="5754091"/>
            <a:ext cx="6734556" cy="438912"/>
          </a:xfrm>
          <a:prstGeom prst="rect">
            <a:avLst/>
          </a:prstGeom>
          <a:noFill/>
          <a:ln/>
        </p:spPr>
        <p:txBody>
          <a:bodyPr wrap="square" lIns="0" tIns="0" rIns="0" bIns="0" rtlCol="0" anchor="ctr"/>
          <a:lstStyle/>
          <a:p>
            <a:pPr marL="0" indent="0" algn="l">
              <a:buNone/>
            </a:pPr>
            <a:r>
              <a:rPr lang="en-US" sz="1000">
                <a:solidFill>
                  <a:srgbClr val="15803D"/>
                </a:solidFill>
                <a:latin typeface="Montserrat" pitchFamily="34" charset="0"/>
                <a:ea typeface="Montserrat" pitchFamily="34" charset="-122"/>
                <a:cs typeface="Montserrat" pitchFamily="34" charset="-120"/>
              </a:rPr>
              <a:t>U-Pick and seasonal attractions generate </a:t>
            </a:r>
            <a:r>
              <a:rPr lang="en-US" sz="1000" b="1">
                <a:solidFill>
                  <a:srgbClr val="15803D"/>
                </a:solidFill>
                <a:latin typeface="Montserrat" pitchFamily="34" charset="0"/>
                <a:ea typeface="Montserrat" pitchFamily="34" charset="-122"/>
                <a:cs typeface="Montserrat" pitchFamily="34" charset="-120"/>
              </a:rPr>
              <a:t>fast-return seasonal revenue</a:t>
            </a:r>
            <a:r>
              <a:rPr lang="en-US" sz="1000">
                <a:solidFill>
                  <a:srgbClr val="15803D"/>
                </a:solidFill>
                <a:latin typeface="Montserrat" pitchFamily="34" charset="0"/>
                <a:ea typeface="Montserrat" pitchFamily="34" charset="-122"/>
                <a:cs typeface="Montserrat" pitchFamily="34" charset="-120"/>
              </a:rPr>
              <a:t> while building </a:t>
            </a:r>
            <a:r>
              <a:rPr lang="en-US" sz="1000" b="1">
                <a:solidFill>
                  <a:srgbClr val="15803D"/>
                </a:solidFill>
                <a:latin typeface="Montserrat" pitchFamily="34" charset="0"/>
                <a:ea typeface="Montserrat" pitchFamily="34" charset="-122"/>
                <a:cs typeface="Montserrat" pitchFamily="34" charset="-120"/>
              </a:rPr>
              <a:t>brand loyalty</a:t>
            </a:r>
            <a:r>
              <a:rPr lang="en-US" sz="1000">
                <a:solidFill>
                  <a:srgbClr val="15803D"/>
                </a:solidFill>
                <a:latin typeface="Montserrat" pitchFamily="34" charset="0"/>
                <a:ea typeface="Montserrat" pitchFamily="34" charset="-122"/>
                <a:cs typeface="Montserrat" pitchFamily="34" charset="-120"/>
              </a:rPr>
              <a:t> and cross-selling opportunities with café/events. </a:t>
            </a:r>
            <a:endParaRPr lang="en-US" sz="1000"/>
          </a:p>
        </p:txBody>
      </p:sp>
      <p:pic>
        <p:nvPicPr>
          <p:cNvPr id="51" name="Image 16" descr="preencoded.png"/>
          <p:cNvPicPr>
            <a:picLocks noChangeAspect="1"/>
          </p:cNvPicPr>
          <p:nvPr/>
        </p:nvPicPr>
        <p:blipFill>
          <a:blip r:embed="rId16"/>
          <a:srcRect l="-9" r="-9"/>
          <a:stretch/>
        </p:blipFill>
        <p:spPr>
          <a:xfrm>
            <a:off x="8001000" y="952806"/>
            <a:ext cx="3810305" cy="2061972"/>
          </a:xfrm>
          <a:prstGeom prst="rect">
            <a:avLst/>
          </a:prstGeom>
        </p:spPr>
      </p:pic>
      <p:sp>
        <p:nvSpPr>
          <p:cNvPr id="52" name="Text 33"/>
          <p:cNvSpPr txBox="1"/>
          <p:nvPr/>
        </p:nvSpPr>
        <p:spPr>
          <a:xfrm>
            <a:off x="8238744" y="1190549"/>
            <a:ext cx="3333902" cy="152705"/>
          </a:xfrm>
          <a:prstGeom prst="rect">
            <a:avLst/>
          </a:prstGeom>
          <a:noFill/>
          <a:ln/>
        </p:spPr>
        <p:txBody>
          <a:bodyPr wrap="square" lIns="0" tIns="0" rIns="0" bIns="0" rtlCol="0" anchor="ctr"/>
          <a:lstStyle/>
          <a:p>
            <a:pPr marL="0" indent="0" algn="l">
              <a:buNone/>
            </a:pPr>
            <a:r>
              <a:rPr lang="en-US" sz="900" b="1" kern="0" spc="90">
                <a:solidFill>
                  <a:srgbClr val="1F2937"/>
                </a:solidFill>
                <a:latin typeface="Montserrat" pitchFamily="34" charset="0"/>
                <a:ea typeface="Montserrat" pitchFamily="34" charset="-122"/>
                <a:cs typeface="Montserrat" pitchFamily="34" charset="-120"/>
              </a:rPr>
              <a:t>Revenue Summary</a:t>
            </a:r>
            <a:endParaRPr lang="en-US" sz="900"/>
          </a:p>
        </p:txBody>
      </p:sp>
      <p:sp>
        <p:nvSpPr>
          <p:cNvPr id="53" name="Shape 34"/>
          <p:cNvSpPr/>
          <p:nvPr/>
        </p:nvSpPr>
        <p:spPr>
          <a:xfrm>
            <a:off x="8238744" y="1452527"/>
            <a:ext cx="1591056" cy="629106"/>
          </a:xfrm>
          <a:prstGeom prst="roundRect">
            <a:avLst>
              <a:gd name="adj" fmla="val 16332"/>
            </a:avLst>
          </a:prstGeom>
          <a:solidFill>
            <a:srgbClr val="4A7C59">
              <a:alpha val="5000"/>
            </a:srgbClr>
          </a:solidFill>
          <a:ln w="12700">
            <a:solidFill>
              <a:srgbClr val="4A7C59">
                <a:alpha val="15000"/>
              </a:srgbClr>
            </a:solidFill>
            <a:prstDash val="solid"/>
          </a:ln>
        </p:spPr>
        <p:txBody>
          <a:bodyPr/>
          <a:lstStyle/>
          <a:p>
            <a:endParaRPr lang="en-US"/>
          </a:p>
        </p:txBody>
      </p:sp>
      <p:sp>
        <p:nvSpPr>
          <p:cNvPr id="54" name="Text 35"/>
          <p:cNvSpPr txBox="1"/>
          <p:nvPr/>
        </p:nvSpPr>
        <p:spPr>
          <a:xfrm>
            <a:off x="8363102" y="1500074"/>
            <a:ext cx="1343254" cy="342900"/>
          </a:xfrm>
          <a:prstGeom prst="rect">
            <a:avLst/>
          </a:prstGeom>
          <a:noFill/>
          <a:ln/>
        </p:spPr>
        <p:txBody>
          <a:bodyPr wrap="square" lIns="0" tIns="0" rIns="0" bIns="0" rtlCol="0" anchor="ctr"/>
          <a:lstStyle/>
          <a:p>
            <a:pPr marL="0" indent="0" algn="ctr">
              <a:buNone/>
            </a:pPr>
            <a:r>
              <a:rPr lang="en-US" sz="2200" b="1">
                <a:solidFill>
                  <a:srgbClr val="16A34A"/>
                </a:solidFill>
                <a:latin typeface="Montserrat" pitchFamily="34" charset="0"/>
                <a:ea typeface="Montserrat" pitchFamily="34" charset="-122"/>
                <a:cs typeface="Montserrat" pitchFamily="34" charset="-120"/>
              </a:rPr>
              <a:t>$105k</a:t>
            </a:r>
            <a:endParaRPr lang="en-US" sz="2200"/>
          </a:p>
        </p:txBody>
      </p:sp>
      <p:sp>
        <p:nvSpPr>
          <p:cNvPr id="55" name="Text 36"/>
          <p:cNvSpPr txBox="1"/>
          <p:nvPr/>
        </p:nvSpPr>
        <p:spPr>
          <a:xfrm>
            <a:off x="8363102" y="1881379"/>
            <a:ext cx="1343254" cy="143561"/>
          </a:xfrm>
          <a:prstGeom prst="rect">
            <a:avLst/>
          </a:prstGeom>
          <a:noFill/>
          <a:ln/>
        </p:spPr>
        <p:txBody>
          <a:bodyPr wrap="square" lIns="0" tIns="0" rIns="0" bIns="0" rtlCol="0" anchor="ctr"/>
          <a:lstStyle/>
          <a:p>
            <a:pPr marL="0" indent="0" algn="ctr">
              <a:buNone/>
            </a:pPr>
            <a:r>
              <a:rPr lang="en-US" sz="800" b="1">
                <a:solidFill>
                  <a:srgbClr val="6B7280"/>
                </a:solidFill>
                <a:latin typeface="Montserrat" pitchFamily="34" charset="0"/>
                <a:ea typeface="Montserrat" pitchFamily="34" charset="-122"/>
                <a:cs typeface="Montserrat" pitchFamily="34" charset="-120"/>
              </a:rPr>
              <a:t>U-Pick Revenue</a:t>
            </a:r>
            <a:endParaRPr lang="en-US" sz="800"/>
          </a:p>
        </p:txBody>
      </p:sp>
      <p:sp>
        <p:nvSpPr>
          <p:cNvPr id="56" name="Shape 37"/>
          <p:cNvSpPr/>
          <p:nvPr/>
        </p:nvSpPr>
        <p:spPr>
          <a:xfrm>
            <a:off x="9982505" y="1452527"/>
            <a:ext cx="1591056" cy="629106"/>
          </a:xfrm>
          <a:prstGeom prst="roundRect">
            <a:avLst>
              <a:gd name="adj" fmla="val 16332"/>
            </a:avLst>
          </a:prstGeom>
          <a:solidFill>
            <a:srgbClr val="4A7C59">
              <a:alpha val="5000"/>
            </a:srgbClr>
          </a:solidFill>
          <a:ln w="12700">
            <a:solidFill>
              <a:srgbClr val="4A7C59">
                <a:alpha val="15000"/>
              </a:srgbClr>
            </a:solidFill>
            <a:prstDash val="solid"/>
          </a:ln>
        </p:spPr>
        <p:txBody>
          <a:bodyPr/>
          <a:lstStyle/>
          <a:p>
            <a:endParaRPr lang="en-US"/>
          </a:p>
        </p:txBody>
      </p:sp>
      <p:sp>
        <p:nvSpPr>
          <p:cNvPr id="57" name="Text 38"/>
          <p:cNvSpPr txBox="1"/>
          <p:nvPr/>
        </p:nvSpPr>
        <p:spPr>
          <a:xfrm>
            <a:off x="10105949" y="1500074"/>
            <a:ext cx="1343254" cy="342900"/>
          </a:xfrm>
          <a:prstGeom prst="rect">
            <a:avLst/>
          </a:prstGeom>
          <a:noFill/>
          <a:ln/>
        </p:spPr>
        <p:txBody>
          <a:bodyPr wrap="square" lIns="0" tIns="0" rIns="0" bIns="0" rtlCol="0" anchor="ctr"/>
          <a:lstStyle/>
          <a:p>
            <a:pPr marL="0" indent="0" algn="ctr">
              <a:buNone/>
            </a:pPr>
            <a:r>
              <a:rPr lang="en-US" sz="2200" b="1">
                <a:solidFill>
                  <a:srgbClr val="EA580C"/>
                </a:solidFill>
                <a:latin typeface="Montserrat" pitchFamily="34" charset="0"/>
                <a:ea typeface="Montserrat" pitchFamily="34" charset="-122"/>
                <a:cs typeface="Montserrat" pitchFamily="34" charset="-120"/>
              </a:rPr>
              <a:t>$75k</a:t>
            </a:r>
            <a:endParaRPr lang="en-US" sz="2200"/>
          </a:p>
        </p:txBody>
      </p:sp>
      <p:sp>
        <p:nvSpPr>
          <p:cNvPr id="58" name="Text 39"/>
          <p:cNvSpPr txBox="1"/>
          <p:nvPr/>
        </p:nvSpPr>
        <p:spPr>
          <a:xfrm>
            <a:off x="10105949" y="1881379"/>
            <a:ext cx="1343254" cy="143561"/>
          </a:xfrm>
          <a:prstGeom prst="rect">
            <a:avLst/>
          </a:prstGeom>
          <a:noFill/>
          <a:ln/>
        </p:spPr>
        <p:txBody>
          <a:bodyPr wrap="square" lIns="0" tIns="0" rIns="0" bIns="0" rtlCol="0" anchor="ctr"/>
          <a:lstStyle/>
          <a:p>
            <a:pPr marL="0" indent="0" algn="ctr">
              <a:buNone/>
            </a:pPr>
            <a:r>
              <a:rPr lang="en-US" sz="800" b="1">
                <a:solidFill>
                  <a:srgbClr val="6B7280"/>
                </a:solidFill>
                <a:latin typeface="Montserrat" pitchFamily="34" charset="0"/>
                <a:ea typeface="Montserrat" pitchFamily="34" charset="-122"/>
                <a:cs typeface="Montserrat" pitchFamily="34" charset="-120"/>
              </a:rPr>
              <a:t>Attractions Revenue</a:t>
            </a:r>
            <a:endParaRPr lang="en-US" sz="800"/>
          </a:p>
        </p:txBody>
      </p:sp>
      <p:sp>
        <p:nvSpPr>
          <p:cNvPr id="59" name="Shape 40"/>
          <p:cNvSpPr/>
          <p:nvPr/>
        </p:nvSpPr>
        <p:spPr>
          <a:xfrm>
            <a:off x="8238744" y="2225194"/>
            <a:ext cx="1591056" cy="645566"/>
          </a:xfrm>
          <a:prstGeom prst="roundRect">
            <a:avLst>
              <a:gd name="adj" fmla="val 16332"/>
            </a:avLst>
          </a:prstGeom>
          <a:solidFill>
            <a:srgbClr val="4A7C59">
              <a:alpha val="5000"/>
            </a:srgbClr>
          </a:solidFill>
          <a:ln w="12700">
            <a:solidFill>
              <a:srgbClr val="4A7C59">
                <a:alpha val="15000"/>
              </a:srgbClr>
            </a:solidFill>
            <a:prstDash val="solid"/>
          </a:ln>
        </p:spPr>
        <p:txBody>
          <a:bodyPr/>
          <a:lstStyle/>
          <a:p>
            <a:endParaRPr lang="en-US"/>
          </a:p>
        </p:txBody>
      </p:sp>
      <p:sp>
        <p:nvSpPr>
          <p:cNvPr id="60" name="Text 41"/>
          <p:cNvSpPr txBox="1"/>
          <p:nvPr/>
        </p:nvSpPr>
        <p:spPr>
          <a:xfrm>
            <a:off x="8363102" y="2291945"/>
            <a:ext cx="1343254" cy="342900"/>
          </a:xfrm>
          <a:prstGeom prst="rect">
            <a:avLst/>
          </a:prstGeom>
          <a:noFill/>
          <a:ln/>
        </p:spPr>
        <p:txBody>
          <a:bodyPr wrap="square" lIns="0" tIns="0" rIns="0" bIns="0" rtlCol="0" anchor="ctr"/>
          <a:lstStyle/>
          <a:p>
            <a:pPr marL="0" indent="0" algn="ctr">
              <a:buNone/>
            </a:pPr>
            <a:r>
              <a:rPr lang="en-US" sz="2200" b="1">
                <a:solidFill>
                  <a:srgbClr val="2563EB"/>
                </a:solidFill>
                <a:latin typeface="Montserrat" pitchFamily="34" charset="0"/>
                <a:ea typeface="Montserrat" pitchFamily="34" charset="-122"/>
                <a:cs typeface="Montserrat" pitchFamily="34" charset="-120"/>
              </a:rPr>
              <a:t>$200k</a:t>
            </a:r>
            <a:endParaRPr lang="en-US" sz="2200"/>
          </a:p>
        </p:txBody>
      </p:sp>
      <p:sp>
        <p:nvSpPr>
          <p:cNvPr id="61" name="Text 42"/>
          <p:cNvSpPr txBox="1"/>
          <p:nvPr/>
        </p:nvSpPr>
        <p:spPr>
          <a:xfrm>
            <a:off x="8363102" y="2673250"/>
            <a:ext cx="1343254" cy="143561"/>
          </a:xfrm>
          <a:prstGeom prst="rect">
            <a:avLst/>
          </a:prstGeom>
          <a:noFill/>
          <a:ln/>
        </p:spPr>
        <p:txBody>
          <a:bodyPr wrap="square" lIns="0" tIns="0" rIns="0" bIns="0" rtlCol="0" anchor="ctr"/>
          <a:lstStyle/>
          <a:p>
            <a:pPr marL="0" indent="0" algn="ctr">
              <a:buNone/>
            </a:pPr>
            <a:r>
              <a:rPr lang="en-US" sz="800" b="1">
                <a:solidFill>
                  <a:srgbClr val="6B7280"/>
                </a:solidFill>
                <a:latin typeface="Montserrat" pitchFamily="34" charset="0"/>
                <a:ea typeface="Montserrat" pitchFamily="34" charset="-122"/>
                <a:cs typeface="Montserrat" pitchFamily="34" charset="-120"/>
              </a:rPr>
              <a:t>Total Potential</a:t>
            </a:r>
            <a:endParaRPr lang="en-US" sz="800"/>
          </a:p>
        </p:txBody>
      </p:sp>
      <p:sp>
        <p:nvSpPr>
          <p:cNvPr id="62" name="Shape 43"/>
          <p:cNvSpPr/>
          <p:nvPr/>
        </p:nvSpPr>
        <p:spPr>
          <a:xfrm>
            <a:off x="9982505" y="2225194"/>
            <a:ext cx="1591056" cy="645566"/>
          </a:xfrm>
          <a:prstGeom prst="roundRect">
            <a:avLst>
              <a:gd name="adj" fmla="val 16332"/>
            </a:avLst>
          </a:prstGeom>
          <a:solidFill>
            <a:srgbClr val="4A7C59">
              <a:alpha val="5000"/>
            </a:srgbClr>
          </a:solidFill>
          <a:ln w="12700">
            <a:solidFill>
              <a:srgbClr val="4A7C59">
                <a:alpha val="15000"/>
              </a:srgbClr>
            </a:solidFill>
            <a:prstDash val="solid"/>
          </a:ln>
        </p:spPr>
        <p:txBody>
          <a:bodyPr/>
          <a:lstStyle/>
          <a:p>
            <a:endParaRPr lang="en-US"/>
          </a:p>
        </p:txBody>
      </p:sp>
      <p:sp>
        <p:nvSpPr>
          <p:cNvPr id="63" name="Text 44"/>
          <p:cNvSpPr txBox="1"/>
          <p:nvPr/>
        </p:nvSpPr>
        <p:spPr>
          <a:xfrm>
            <a:off x="10105949" y="2291945"/>
            <a:ext cx="1343254" cy="342900"/>
          </a:xfrm>
          <a:prstGeom prst="rect">
            <a:avLst/>
          </a:prstGeom>
          <a:noFill/>
          <a:ln/>
        </p:spPr>
        <p:txBody>
          <a:bodyPr wrap="square" lIns="0" tIns="0" rIns="0" bIns="0" rtlCol="0" anchor="ctr"/>
          <a:lstStyle/>
          <a:p>
            <a:pPr marL="0" indent="0" algn="ctr">
              <a:buNone/>
            </a:pPr>
            <a:r>
              <a:rPr lang="en-US" sz="2200" b="1">
                <a:solidFill>
                  <a:srgbClr val="9333EA"/>
                </a:solidFill>
                <a:latin typeface="Montserrat" pitchFamily="34" charset="0"/>
                <a:ea typeface="Montserrat" pitchFamily="34" charset="-122"/>
                <a:cs typeface="Montserrat" pitchFamily="34" charset="-120"/>
              </a:rPr>
              <a:t>$350k</a:t>
            </a:r>
            <a:endParaRPr lang="en-US" sz="2200"/>
          </a:p>
        </p:txBody>
      </p:sp>
      <p:sp>
        <p:nvSpPr>
          <p:cNvPr id="64" name="Text 45"/>
          <p:cNvSpPr txBox="1"/>
          <p:nvPr/>
        </p:nvSpPr>
        <p:spPr>
          <a:xfrm>
            <a:off x="10105949" y="2673250"/>
            <a:ext cx="1343254" cy="143561"/>
          </a:xfrm>
          <a:prstGeom prst="rect">
            <a:avLst/>
          </a:prstGeom>
          <a:noFill/>
          <a:ln/>
        </p:spPr>
        <p:txBody>
          <a:bodyPr wrap="square" lIns="0" tIns="0" rIns="0" bIns="0" rtlCol="0" anchor="ctr"/>
          <a:lstStyle/>
          <a:p>
            <a:pPr marL="0" indent="0" algn="ctr">
              <a:buNone/>
            </a:pPr>
            <a:r>
              <a:rPr lang="en-US" sz="800" b="1">
                <a:solidFill>
                  <a:srgbClr val="6B7280"/>
                </a:solidFill>
                <a:latin typeface="Montserrat" pitchFamily="34" charset="0"/>
                <a:ea typeface="Montserrat" pitchFamily="34" charset="-122"/>
                <a:cs typeface="Montserrat" pitchFamily="34" charset="-120"/>
              </a:rPr>
              <a:t>Max Revenue</a:t>
            </a:r>
            <a:endParaRPr lang="en-US" sz="800"/>
          </a:p>
        </p:txBody>
      </p:sp>
      <p:pic>
        <p:nvPicPr>
          <p:cNvPr id="65" name="Image 17" descr="preencoded.png"/>
          <p:cNvPicPr>
            <a:picLocks noChangeAspect="1"/>
          </p:cNvPicPr>
          <p:nvPr/>
        </p:nvPicPr>
        <p:blipFill>
          <a:blip r:embed="rId17"/>
          <a:srcRect l="-8" r="-8"/>
          <a:stretch/>
        </p:blipFill>
        <p:spPr>
          <a:xfrm>
            <a:off x="8001000" y="3129305"/>
            <a:ext cx="3810305" cy="1742389"/>
          </a:xfrm>
          <a:prstGeom prst="rect">
            <a:avLst/>
          </a:prstGeom>
        </p:spPr>
      </p:pic>
      <p:sp>
        <p:nvSpPr>
          <p:cNvPr id="66" name="Text 46"/>
          <p:cNvSpPr txBox="1"/>
          <p:nvPr/>
        </p:nvSpPr>
        <p:spPr>
          <a:xfrm>
            <a:off x="8238744" y="3238576"/>
            <a:ext cx="3333902" cy="152705"/>
          </a:xfrm>
          <a:prstGeom prst="rect">
            <a:avLst/>
          </a:prstGeom>
          <a:noFill/>
          <a:ln/>
        </p:spPr>
        <p:txBody>
          <a:bodyPr wrap="square" lIns="0" tIns="0" rIns="0" bIns="0" rtlCol="0" anchor="ctr"/>
          <a:lstStyle/>
          <a:p>
            <a:pPr marL="0" indent="0" algn="l">
              <a:buNone/>
            </a:pPr>
            <a:r>
              <a:rPr lang="en-US" sz="900" b="1" kern="0" spc="90">
                <a:solidFill>
                  <a:srgbClr val="1F2937"/>
                </a:solidFill>
                <a:latin typeface="Montserrat" pitchFamily="34" charset="0"/>
                <a:ea typeface="Montserrat" pitchFamily="34" charset="-122"/>
                <a:cs typeface="Montserrat" pitchFamily="34" charset="-120"/>
              </a:rPr>
              <a:t>Key Benefits</a:t>
            </a:r>
            <a:endParaRPr lang="en-US" sz="900"/>
          </a:p>
        </p:txBody>
      </p:sp>
      <p:sp>
        <p:nvSpPr>
          <p:cNvPr id="67" name="Shape 47"/>
          <p:cNvSpPr/>
          <p:nvPr/>
        </p:nvSpPr>
        <p:spPr>
          <a:xfrm>
            <a:off x="8238744" y="3629024"/>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68" name="Text 48"/>
          <p:cNvSpPr txBox="1"/>
          <p:nvPr/>
        </p:nvSpPr>
        <p:spPr>
          <a:xfrm>
            <a:off x="8449056" y="3581476"/>
            <a:ext cx="2319833"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Fast-return seasonal revenue</a:t>
            </a:r>
            <a:endParaRPr lang="en-US" sz="1000"/>
          </a:p>
        </p:txBody>
      </p:sp>
      <p:sp>
        <p:nvSpPr>
          <p:cNvPr id="69" name="Shape 49"/>
          <p:cNvSpPr/>
          <p:nvPr/>
        </p:nvSpPr>
        <p:spPr>
          <a:xfrm>
            <a:off x="8238744" y="3971924"/>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70" name="Text 50"/>
          <p:cNvSpPr txBox="1"/>
          <p:nvPr/>
        </p:nvSpPr>
        <p:spPr>
          <a:xfrm>
            <a:off x="8449056" y="3924376"/>
            <a:ext cx="2392070"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Cross-selling with café/events</a:t>
            </a:r>
            <a:endParaRPr lang="en-US" sz="1000"/>
          </a:p>
        </p:txBody>
      </p:sp>
      <p:sp>
        <p:nvSpPr>
          <p:cNvPr id="71" name="Shape 51"/>
          <p:cNvSpPr/>
          <p:nvPr/>
        </p:nvSpPr>
        <p:spPr>
          <a:xfrm>
            <a:off x="8238744" y="4314824"/>
            <a:ext cx="95098" cy="95098"/>
          </a:xfrm>
          <a:prstGeom prst="ellipse">
            <a:avLst/>
          </a:prstGeom>
          <a:solidFill>
            <a:srgbClr val="A855F7"/>
          </a:solidFill>
          <a:ln w="12700">
            <a:solidFill>
              <a:srgbClr val="FFFFFF">
                <a:alpha val="0"/>
              </a:srgbClr>
            </a:solidFill>
            <a:prstDash val="solid"/>
          </a:ln>
        </p:spPr>
        <p:txBody>
          <a:bodyPr/>
          <a:lstStyle/>
          <a:p>
            <a:endParaRPr lang="en-US"/>
          </a:p>
        </p:txBody>
      </p:sp>
      <p:sp>
        <p:nvSpPr>
          <p:cNvPr id="72" name="Text 52"/>
          <p:cNvSpPr txBox="1"/>
          <p:nvPr/>
        </p:nvSpPr>
        <p:spPr>
          <a:xfrm>
            <a:off x="8449056" y="4267276"/>
            <a:ext cx="2243023"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Brand building &amp; engagement</a:t>
            </a:r>
            <a:endParaRPr lang="en-US" sz="1000"/>
          </a:p>
        </p:txBody>
      </p:sp>
      <p:sp>
        <p:nvSpPr>
          <p:cNvPr id="73" name="Shape 53"/>
          <p:cNvSpPr/>
          <p:nvPr/>
        </p:nvSpPr>
        <p:spPr>
          <a:xfrm>
            <a:off x="8238744" y="4657724"/>
            <a:ext cx="95098" cy="95098"/>
          </a:xfrm>
          <a:prstGeom prst="ellipse">
            <a:avLst/>
          </a:prstGeom>
          <a:solidFill>
            <a:srgbClr val="F97316"/>
          </a:solidFill>
          <a:ln w="12700">
            <a:solidFill>
              <a:srgbClr val="FFFFFF">
                <a:alpha val="0"/>
              </a:srgbClr>
            </a:solidFill>
            <a:prstDash val="solid"/>
          </a:ln>
        </p:spPr>
        <p:txBody>
          <a:bodyPr/>
          <a:lstStyle/>
          <a:p>
            <a:endParaRPr lang="en-US"/>
          </a:p>
        </p:txBody>
      </p:sp>
      <p:sp>
        <p:nvSpPr>
          <p:cNvPr id="74" name="Text 54"/>
          <p:cNvSpPr txBox="1"/>
          <p:nvPr/>
        </p:nvSpPr>
        <p:spPr>
          <a:xfrm>
            <a:off x="8449056" y="4610176"/>
            <a:ext cx="1989734"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Low capital requirements</a:t>
            </a:r>
            <a:endParaRPr lang="en-US" sz="1000"/>
          </a:p>
        </p:txBody>
      </p:sp>
      <p:sp>
        <p:nvSpPr>
          <p:cNvPr id="75" name="Shape 55"/>
          <p:cNvSpPr/>
          <p:nvPr/>
        </p:nvSpPr>
        <p:spPr>
          <a:xfrm>
            <a:off x="8001000" y="5049088"/>
            <a:ext cx="3810305" cy="1190549"/>
          </a:xfrm>
          <a:prstGeom prst="roundRect">
            <a:avLst>
              <a:gd name="adj" fmla="val 9831"/>
            </a:avLst>
          </a:prstGeom>
          <a:solidFill>
            <a:srgbClr val="EFF6FF"/>
          </a:solidFill>
          <a:ln w="12700">
            <a:solidFill>
              <a:srgbClr val="BFDBFE"/>
            </a:solidFill>
            <a:prstDash val="solid"/>
          </a:ln>
        </p:spPr>
        <p:txBody>
          <a:bodyPr/>
          <a:lstStyle/>
          <a:p>
            <a:endParaRPr lang="en-US"/>
          </a:p>
        </p:txBody>
      </p:sp>
      <p:sp>
        <p:nvSpPr>
          <p:cNvPr id="76" name="Text 56"/>
          <p:cNvSpPr txBox="1"/>
          <p:nvPr/>
        </p:nvSpPr>
        <p:spPr>
          <a:xfrm>
            <a:off x="8391449" y="5249342"/>
            <a:ext cx="3220517" cy="152705"/>
          </a:xfrm>
          <a:prstGeom prst="rect">
            <a:avLst/>
          </a:prstGeom>
          <a:noFill/>
          <a:ln/>
        </p:spPr>
        <p:txBody>
          <a:bodyPr wrap="square" lIns="0" tIns="0" rIns="0" bIns="0" rtlCol="0" anchor="ctr"/>
          <a:lstStyle/>
          <a:p>
            <a:pPr marL="0" indent="0" algn="l">
              <a:buNone/>
            </a:pPr>
            <a:r>
              <a:rPr lang="en-US" sz="900" b="1" kern="0" spc="22">
                <a:solidFill>
                  <a:srgbClr val="1E40AF"/>
                </a:solidFill>
                <a:latin typeface="Montserrat" pitchFamily="34" charset="0"/>
                <a:ea typeface="Montserrat" pitchFamily="34" charset="-122"/>
                <a:cs typeface="Montserrat" pitchFamily="34" charset="-120"/>
              </a:rPr>
              <a:t> Implementation Note </a:t>
            </a:r>
            <a:endParaRPr lang="en-US" sz="900"/>
          </a:p>
        </p:txBody>
      </p:sp>
      <p:pic>
        <p:nvPicPr>
          <p:cNvPr id="77" name="Image 18" descr="preencoded.png"/>
          <p:cNvPicPr>
            <a:picLocks noChangeAspect="1"/>
          </p:cNvPicPr>
          <p:nvPr/>
        </p:nvPicPr>
        <p:blipFill>
          <a:blip r:embed="rId18"/>
          <a:srcRect/>
          <a:stretch/>
        </p:blipFill>
        <p:spPr>
          <a:xfrm>
            <a:off x="8201254" y="5267630"/>
            <a:ext cx="114300" cy="114300"/>
          </a:xfrm>
          <a:prstGeom prst="rect">
            <a:avLst/>
          </a:prstGeom>
        </p:spPr>
      </p:pic>
      <p:sp>
        <p:nvSpPr>
          <p:cNvPr id="78" name="Text 57"/>
          <p:cNvSpPr txBox="1"/>
          <p:nvPr/>
        </p:nvSpPr>
        <p:spPr>
          <a:xfrm>
            <a:off x="8201254" y="5477942"/>
            <a:ext cx="3410712" cy="562356"/>
          </a:xfrm>
          <a:prstGeom prst="rect">
            <a:avLst/>
          </a:prstGeom>
          <a:noFill/>
          <a:ln/>
        </p:spPr>
        <p:txBody>
          <a:bodyPr wrap="square" lIns="0" tIns="0" rIns="0" bIns="0" rtlCol="0" anchor="ctr"/>
          <a:lstStyle/>
          <a:p>
            <a:pPr marL="0" indent="0" algn="l">
              <a:buNone/>
            </a:pPr>
            <a:r>
              <a:rPr lang="en-US" sz="900">
                <a:solidFill>
                  <a:srgbClr val="1D4ED8"/>
                </a:solidFill>
                <a:latin typeface="Montserrat" pitchFamily="34" charset="0"/>
                <a:ea typeface="Montserrat" pitchFamily="34" charset="-122"/>
                <a:cs typeface="Montserrat" pitchFamily="34" charset="-120"/>
              </a:rPr>
              <a:t>These activities can be implemented incrementally with minimal upfront investment and scaled based on demand.</a:t>
            </a:r>
            <a:endParaRPr lang="en-US" sz="900"/>
          </a:p>
        </p:txBody>
      </p:sp>
      <p:pic>
        <p:nvPicPr>
          <p:cNvPr id="79" name="Image 19" descr="preencoded.png"/>
          <p:cNvPicPr>
            <a:picLocks noChangeAspect="1"/>
          </p:cNvPicPr>
          <p:nvPr/>
        </p:nvPicPr>
        <p:blipFill>
          <a:blip r:embed="rId19"/>
          <a:srcRect l="-19" r="-19"/>
          <a:stretch/>
        </p:blipFill>
        <p:spPr>
          <a:xfrm>
            <a:off x="0" y="0"/>
            <a:ext cx="12191695" cy="761695"/>
          </a:xfrm>
          <a:prstGeom prst="rect">
            <a:avLst/>
          </a:prstGeom>
        </p:spPr>
      </p:pic>
      <p:pic>
        <p:nvPicPr>
          <p:cNvPr id="80" name="Image 20" descr="preencoded.png"/>
          <p:cNvPicPr>
            <a:picLocks noChangeAspect="1"/>
          </p:cNvPicPr>
          <p:nvPr/>
        </p:nvPicPr>
        <p:blipFill>
          <a:blip r:embed="rId20"/>
          <a:srcRect/>
          <a:stretch/>
        </p:blipFill>
        <p:spPr>
          <a:xfrm>
            <a:off x="381305" y="152705"/>
            <a:ext cx="457200" cy="457200"/>
          </a:xfrm>
          <a:prstGeom prst="rect">
            <a:avLst/>
          </a:prstGeom>
        </p:spPr>
      </p:pic>
      <p:pic>
        <p:nvPicPr>
          <p:cNvPr id="81" name="Image 21" descr="preencoded.png"/>
          <p:cNvPicPr>
            <a:picLocks noChangeAspect="1"/>
          </p:cNvPicPr>
          <p:nvPr/>
        </p:nvPicPr>
        <p:blipFill>
          <a:blip r:embed="rId6"/>
          <a:srcRect t="-17952" b="-17952"/>
          <a:stretch/>
        </p:blipFill>
        <p:spPr>
          <a:xfrm>
            <a:off x="523951" y="247802"/>
            <a:ext cx="171907" cy="267005"/>
          </a:xfrm>
          <a:prstGeom prst="rect">
            <a:avLst/>
          </a:prstGeom>
        </p:spPr>
      </p:pic>
      <p:sp>
        <p:nvSpPr>
          <p:cNvPr id="83" name="Text 59"/>
          <p:cNvSpPr txBox="1"/>
          <p:nvPr/>
        </p:nvSpPr>
        <p:spPr>
          <a:xfrm>
            <a:off x="990295" y="285293"/>
            <a:ext cx="4879164" cy="191110"/>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rPr>
              <a:t>U-Pick &amp; Farm Market + Seasonal Attractions</a:t>
            </a:r>
          </a:p>
        </p:txBody>
      </p:sp>
      <p:sp>
        <p:nvSpPr>
          <p:cNvPr id="84" name="Text 60"/>
          <p:cNvSpPr txBox="1"/>
          <p:nvPr/>
        </p:nvSpPr>
        <p:spPr>
          <a:xfrm>
            <a:off x="10600639" y="152705"/>
            <a:ext cx="1214323"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$105k-$350k</a:t>
            </a:r>
            <a:endParaRPr lang="en-US" sz="1300"/>
          </a:p>
        </p:txBody>
      </p:sp>
      <p:sp>
        <p:nvSpPr>
          <p:cNvPr id="85" name="Text 61"/>
          <p:cNvSpPr txBox="1"/>
          <p:nvPr/>
        </p:nvSpPr>
        <p:spPr>
          <a:xfrm>
            <a:off x="10528402" y="418795"/>
            <a:ext cx="1286561"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Annual Revenue</a:t>
            </a:r>
            <a:endParaRPr lang="en-US" sz="1000"/>
          </a:p>
        </p:txBody>
      </p:sp>
      <p:sp>
        <p:nvSpPr>
          <p:cNvPr id="86" name="Shape 62"/>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87" name="Shape 63"/>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8" name="Text 64"/>
          <p:cNvSpPr txBox="1"/>
          <p:nvPr/>
        </p:nvSpPr>
        <p:spPr>
          <a:xfrm>
            <a:off x="381305" y="6500470"/>
            <a:ext cx="6924751" cy="191110"/>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Key Insight:</a:t>
            </a:r>
            <a:r>
              <a:rPr lang="en-US" sz="1000">
                <a:solidFill>
                  <a:srgbClr val="4B5563"/>
                </a:solidFill>
                <a:latin typeface="Montserrat" pitchFamily="34" charset="0"/>
                <a:ea typeface="Montserrat" pitchFamily="34" charset="-122"/>
                <a:cs typeface="Montserrat" pitchFamily="34" charset="-120"/>
              </a:rPr>
              <a:t> U-Pick and seasonal attractions provide fast ROI while building customer loyalty </a:t>
            </a:r>
            <a:endParaRPr lang="en-US" sz="1000"/>
          </a:p>
        </p:txBody>
      </p:sp>
      <p:sp>
        <p:nvSpPr>
          <p:cNvPr id="89" name="Text 65"/>
          <p:cNvSpPr txBox="1"/>
          <p:nvPr/>
        </p:nvSpPr>
        <p:spPr>
          <a:xfrm>
            <a:off x="8862365" y="6392799"/>
            <a:ext cx="3406140" cy="152705"/>
          </a:xfrm>
          <a:prstGeom prst="rect">
            <a:avLst/>
          </a:prstGeom>
          <a:noFill/>
          <a:ln/>
        </p:spPr>
        <p:txBody>
          <a:bodyPr wrap="square" lIns="0" tIns="0" rIns="0" bIns="0" rtlCol="0" anchor="ctr"/>
          <a:lstStyle/>
          <a:p>
            <a:pPr marL="0" indent="0" algn="l">
              <a:buNone/>
            </a:pPr>
            <a:r>
              <a:rPr lang="en-US" sz="900" b="1">
                <a:solidFill>
                  <a:srgbClr val="6B7280"/>
                </a:solidFill>
                <a:latin typeface="Montserrat" pitchFamily="34" charset="0"/>
                <a:ea typeface="Montserrat" pitchFamily="34" charset="-122"/>
                <a:cs typeface="Montserrat" pitchFamily="34" charset="-120"/>
              </a:rPr>
              <a:t>Source:</a:t>
            </a:r>
            <a:r>
              <a:rPr lang="en-US" sz="900">
                <a:solidFill>
                  <a:srgbClr val="6B7280"/>
                </a:solidFill>
                <a:latin typeface="Montserrat" pitchFamily="34" charset="0"/>
                <a:ea typeface="Montserrat" pitchFamily="34" charset="-122"/>
                <a:cs typeface="Montserrat" pitchFamily="34" charset="-120"/>
              </a:rPr>
              <a:t> Michigan Department of Agriculture, USDA </a:t>
            </a:r>
            <a:endParaRPr lang="en-US" sz="900"/>
          </a:p>
        </p:txBody>
      </p:sp>
      <p:sp>
        <p:nvSpPr>
          <p:cNvPr id="90" name="Shape 8">
            <a:extLst>
              <a:ext uri="{FF2B5EF4-FFF2-40B4-BE49-F238E27FC236}">
                <a16:creationId xmlns:a16="http://schemas.microsoft.com/office/drawing/2014/main" id="{B782DA5E-6340-99FB-AC21-8BDB23EDB4C9}"/>
              </a:ext>
            </a:extLst>
          </p:cNvPr>
          <p:cNvSpPr/>
          <p:nvPr/>
        </p:nvSpPr>
        <p:spPr>
          <a:xfrm>
            <a:off x="618085" y="4543197"/>
            <a:ext cx="3143707" cy="562356"/>
          </a:xfrm>
          <a:prstGeom prst="roundRect">
            <a:avLst>
              <a:gd name="adj" fmla="val 44095"/>
            </a:avLst>
          </a:prstGeom>
          <a:solidFill>
            <a:srgbClr val="FFFFFF">
              <a:alpha val="95000"/>
            </a:srgbClr>
          </a:solidFill>
          <a:ln w="12700">
            <a:solidFill>
              <a:srgbClr val="4A7C59">
                <a:alpha val="10000"/>
              </a:srgbClr>
            </a:solidFill>
            <a:prstDash val="solid"/>
          </a:ln>
        </p:spPr>
        <p:txBody>
          <a:bodyPr/>
          <a:lstStyle/>
          <a:p>
            <a:endParaRPr lang="en-US"/>
          </a:p>
        </p:txBody>
      </p:sp>
      <p:sp>
        <p:nvSpPr>
          <p:cNvPr id="24" name="Shape 13"/>
          <p:cNvSpPr/>
          <p:nvPr/>
        </p:nvSpPr>
        <p:spPr>
          <a:xfrm>
            <a:off x="743407" y="4677545"/>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5" name="Image 9" descr="preencoded.png"/>
          <p:cNvPicPr>
            <a:picLocks noChangeAspect="1"/>
          </p:cNvPicPr>
          <p:nvPr/>
        </p:nvPicPr>
        <p:blipFill>
          <a:blip r:embed="rId21"/>
          <a:srcRect t="-20060" b="-20060"/>
          <a:stretch/>
        </p:blipFill>
        <p:spPr>
          <a:xfrm>
            <a:off x="819302" y="4734238"/>
            <a:ext cx="152705" cy="190195"/>
          </a:xfrm>
          <a:prstGeom prst="rect">
            <a:avLst/>
          </a:prstGeom>
        </p:spPr>
      </p:pic>
      <p:sp>
        <p:nvSpPr>
          <p:cNvPr id="26" name="Text 14"/>
          <p:cNvSpPr txBox="1"/>
          <p:nvPr/>
        </p:nvSpPr>
        <p:spPr>
          <a:xfrm>
            <a:off x="1200607" y="4671670"/>
            <a:ext cx="2438705"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Farm Market</a:t>
            </a:r>
            <a:endParaRPr lang="en-US" sz="900"/>
          </a:p>
        </p:txBody>
      </p:sp>
      <p:sp>
        <p:nvSpPr>
          <p:cNvPr id="27" name="Text 15"/>
          <p:cNvSpPr txBox="1"/>
          <p:nvPr/>
        </p:nvSpPr>
        <p:spPr>
          <a:xfrm>
            <a:off x="1200607" y="4731106"/>
            <a:ext cx="2438705" cy="314554"/>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Direct sales of produce, preserves, and products</a:t>
            </a:r>
            <a:endParaRPr lang="en-US" sz="800"/>
          </a:p>
        </p:txBody>
      </p:sp>
      <p:sp>
        <p:nvSpPr>
          <p:cNvPr id="23" name="Text 54">
            <a:extLst>
              <a:ext uri="{FF2B5EF4-FFF2-40B4-BE49-F238E27FC236}">
                <a16:creationId xmlns:a16="http://schemas.microsoft.com/office/drawing/2014/main" id="{325B82B3-EFEB-0D36-B9EE-2574C026D69D}"/>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24</a:t>
            </a:fld>
            <a:endParaRPr lang="en-US" sz="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l="-6" r="-6"/>
          <a:stretch/>
        </p:blipFill>
        <p:spPr>
          <a:xfrm>
            <a:off x="381305" y="914400"/>
            <a:ext cx="11430000" cy="1857146"/>
          </a:xfrm>
          <a:prstGeom prst="rect">
            <a:avLst/>
          </a:prstGeom>
        </p:spPr>
      </p:pic>
      <p:pic>
        <p:nvPicPr>
          <p:cNvPr id="5" name="Image 3" descr="preencoded.png"/>
          <p:cNvPicPr>
            <a:picLocks noChangeAspect="1"/>
          </p:cNvPicPr>
          <p:nvPr/>
        </p:nvPicPr>
        <p:blipFill>
          <a:blip r:embed="rId5"/>
          <a:srcRect/>
          <a:stretch/>
        </p:blipFill>
        <p:spPr>
          <a:xfrm>
            <a:off x="580644" y="1152144"/>
            <a:ext cx="381305" cy="381305"/>
          </a:xfrm>
          <a:prstGeom prst="rect">
            <a:avLst/>
          </a:prstGeom>
        </p:spPr>
      </p:pic>
      <p:pic>
        <p:nvPicPr>
          <p:cNvPr id="6" name="Image 4" descr="preencoded.png"/>
          <p:cNvPicPr>
            <a:picLocks noChangeAspect="1"/>
          </p:cNvPicPr>
          <p:nvPr/>
        </p:nvPicPr>
        <p:blipFill>
          <a:blip r:embed="rId6"/>
          <a:srcRect t="-29348" b="-29348"/>
          <a:stretch/>
        </p:blipFill>
        <p:spPr>
          <a:xfrm>
            <a:off x="718718" y="1209751"/>
            <a:ext cx="105156" cy="267005"/>
          </a:xfrm>
          <a:prstGeom prst="rect">
            <a:avLst/>
          </a:prstGeom>
        </p:spPr>
      </p:pic>
      <p:sp>
        <p:nvSpPr>
          <p:cNvPr id="7" name="Text 0"/>
          <p:cNvSpPr txBox="1"/>
          <p:nvPr/>
        </p:nvSpPr>
        <p:spPr>
          <a:xfrm>
            <a:off x="1114654" y="1152144"/>
            <a:ext cx="2350922"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One-Time Capital Sources</a:t>
            </a:r>
            <a:endParaRPr lang="en-US" sz="1200"/>
          </a:p>
        </p:txBody>
      </p:sp>
      <p:sp>
        <p:nvSpPr>
          <p:cNvPr id="8" name="Text 1"/>
          <p:cNvSpPr txBox="1"/>
          <p:nvPr/>
        </p:nvSpPr>
        <p:spPr>
          <a:xfrm>
            <a:off x="1114654" y="1380744"/>
            <a:ext cx="2459736"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Initial investment &amp; liquidity events</a:t>
            </a:r>
            <a:endParaRPr lang="en-US" sz="900"/>
          </a:p>
        </p:txBody>
      </p:sp>
      <p:sp>
        <p:nvSpPr>
          <p:cNvPr id="9" name="Text 2"/>
          <p:cNvSpPr txBox="1"/>
          <p:nvPr/>
        </p:nvSpPr>
        <p:spPr>
          <a:xfrm>
            <a:off x="7696812" y="1114654"/>
            <a:ext cx="1029614" cy="305410"/>
          </a:xfrm>
          <a:prstGeom prst="rect">
            <a:avLst/>
          </a:prstGeom>
          <a:noFill/>
          <a:ln/>
        </p:spPr>
        <p:txBody>
          <a:bodyPr wrap="square" lIns="0" tIns="0" rIns="0" bIns="0" rtlCol="0" anchor="ctr"/>
          <a:lstStyle/>
          <a:p>
            <a:pPr marL="0" indent="0" algn="r">
              <a:buNone/>
            </a:pPr>
            <a:r>
              <a:rPr lang="en-US" sz="1800" b="1">
                <a:solidFill>
                  <a:srgbClr val="16A34A"/>
                </a:solidFill>
                <a:latin typeface="Montserrat" pitchFamily="34" charset="0"/>
                <a:ea typeface="Montserrat" pitchFamily="34" charset="-122"/>
                <a:cs typeface="Montserrat" pitchFamily="34" charset="-120"/>
              </a:rPr>
              <a:t>$1.35M+</a:t>
            </a:r>
            <a:endParaRPr lang="en-US" sz="1800"/>
          </a:p>
        </p:txBody>
      </p:sp>
      <p:sp>
        <p:nvSpPr>
          <p:cNvPr id="10" name="Text 3"/>
          <p:cNvSpPr txBox="1"/>
          <p:nvPr/>
        </p:nvSpPr>
        <p:spPr>
          <a:xfrm>
            <a:off x="7801968" y="1419149"/>
            <a:ext cx="924458" cy="152705"/>
          </a:xfrm>
          <a:prstGeom prst="rect">
            <a:avLst/>
          </a:prstGeom>
          <a:noFill/>
          <a:ln/>
        </p:spPr>
        <p:txBody>
          <a:bodyPr wrap="square" lIns="0" tIns="0" rIns="0" bIns="0" rtlCol="0" anchor="ctr"/>
          <a:lstStyle/>
          <a:p>
            <a:pPr marL="0" indent="0" algn="r">
              <a:buNone/>
            </a:pPr>
            <a:r>
              <a:rPr lang="en-US" sz="900">
                <a:solidFill>
                  <a:srgbClr val="4B5563"/>
                </a:solidFill>
                <a:latin typeface="Montserrat" pitchFamily="34" charset="0"/>
                <a:ea typeface="Montserrat" pitchFamily="34" charset="-122"/>
                <a:cs typeface="Montserrat" pitchFamily="34" charset="-120"/>
              </a:rPr>
              <a:t>Total Capital</a:t>
            </a:r>
            <a:endParaRPr lang="en-US" sz="900"/>
          </a:p>
        </p:txBody>
      </p:sp>
      <p:sp>
        <p:nvSpPr>
          <p:cNvPr id="11" name="Shape 4"/>
          <p:cNvSpPr/>
          <p:nvPr/>
        </p:nvSpPr>
        <p:spPr>
          <a:xfrm>
            <a:off x="580644" y="1723644"/>
            <a:ext cx="2648102" cy="847649"/>
          </a:xfrm>
          <a:prstGeom prst="roundRect">
            <a:avLst>
              <a:gd name="adj" fmla="val 19393"/>
            </a:avLst>
          </a:prstGeom>
          <a:solidFill>
            <a:srgbClr val="4A7C59">
              <a:alpha val="5000"/>
            </a:srgbClr>
          </a:solidFill>
          <a:ln w="12700">
            <a:solidFill>
              <a:srgbClr val="4A7C59">
                <a:alpha val="20000"/>
              </a:srgbClr>
            </a:solidFill>
            <a:prstDash val="solid"/>
          </a:ln>
        </p:spPr>
        <p:txBody>
          <a:bodyPr/>
          <a:lstStyle/>
          <a:p>
            <a:endParaRPr lang="en-US"/>
          </a:p>
        </p:txBody>
      </p:sp>
      <p:sp>
        <p:nvSpPr>
          <p:cNvPr id="12" name="Text 5"/>
          <p:cNvSpPr txBox="1"/>
          <p:nvPr/>
        </p:nvSpPr>
        <p:spPr>
          <a:xfrm>
            <a:off x="705002" y="1848002"/>
            <a:ext cx="2400300" cy="267005"/>
          </a:xfrm>
          <a:prstGeom prst="rect">
            <a:avLst/>
          </a:prstGeom>
          <a:noFill/>
          <a:ln/>
        </p:spPr>
        <p:txBody>
          <a:bodyPr wrap="square" lIns="0" tIns="0" rIns="0" bIns="0" rtlCol="0" anchor="ctr"/>
          <a:lstStyle/>
          <a:p>
            <a:pPr marL="0" indent="0" algn="ctr">
              <a:buNone/>
            </a:pPr>
            <a:r>
              <a:rPr lang="en-US" sz="1500" b="1">
                <a:solidFill>
                  <a:srgbClr val="16A34A"/>
                </a:solidFill>
                <a:latin typeface="Montserrat" pitchFamily="34" charset="0"/>
                <a:ea typeface="Montserrat" pitchFamily="34" charset="-122"/>
                <a:cs typeface="Montserrat" pitchFamily="34" charset="-120"/>
              </a:rPr>
              <a:t>$150K</a:t>
            </a:r>
            <a:endParaRPr lang="en-US" sz="1500"/>
          </a:p>
        </p:txBody>
      </p:sp>
      <p:sp>
        <p:nvSpPr>
          <p:cNvPr id="13" name="Text 6"/>
          <p:cNvSpPr txBox="1"/>
          <p:nvPr/>
        </p:nvSpPr>
        <p:spPr>
          <a:xfrm>
            <a:off x="705002" y="2152498"/>
            <a:ext cx="2400300" cy="152705"/>
          </a:xfrm>
          <a:prstGeom prst="rect">
            <a:avLst/>
          </a:prstGeom>
          <a:noFill/>
          <a:ln/>
        </p:spPr>
        <p:txBody>
          <a:bodyPr wrap="square" lIns="0" tIns="0" rIns="0" bIns="0" rtlCol="0" anchor="ctr"/>
          <a:lstStyle/>
          <a:p>
            <a:pPr marL="0" indent="0" algn="ctr">
              <a:buNone/>
            </a:pPr>
            <a:r>
              <a:rPr lang="en-US" sz="900">
                <a:solidFill>
                  <a:srgbClr val="4B5563"/>
                </a:solidFill>
                <a:latin typeface="Montserrat" pitchFamily="34" charset="0"/>
                <a:ea typeface="Montserrat" pitchFamily="34" charset="-122"/>
                <a:cs typeface="Montserrat" pitchFamily="34" charset="-120"/>
              </a:rPr>
              <a:t>Easement Sale (PDR)</a:t>
            </a:r>
            <a:endParaRPr lang="en-US" sz="900"/>
          </a:p>
        </p:txBody>
      </p:sp>
      <p:sp>
        <p:nvSpPr>
          <p:cNvPr id="14" name="Text 7"/>
          <p:cNvSpPr txBox="1"/>
          <p:nvPr/>
        </p:nvSpPr>
        <p:spPr>
          <a:xfrm>
            <a:off x="705002" y="2305202"/>
            <a:ext cx="2400300" cy="143561"/>
          </a:xfrm>
          <a:prstGeom prst="rect">
            <a:avLst/>
          </a:prstGeom>
          <a:noFill/>
          <a:ln/>
        </p:spPr>
        <p:txBody>
          <a:bodyPr wrap="square" lIns="0" tIns="0" rIns="0" bIns="0" rtlCol="0" anchor="ctr"/>
          <a:lstStyle/>
          <a:p>
            <a:pPr marL="0" indent="0" algn="ctr">
              <a:buNone/>
            </a:pPr>
            <a:r>
              <a:rPr lang="en-US" sz="800">
                <a:solidFill>
                  <a:srgbClr val="6B7280"/>
                </a:solidFill>
                <a:latin typeface="Montserrat" pitchFamily="34" charset="0"/>
                <a:ea typeface="Montserrat" pitchFamily="34" charset="-122"/>
                <a:cs typeface="Montserrat" pitchFamily="34" charset="-120"/>
              </a:rPr>
              <a:t>30 acres @ $5K/ac</a:t>
            </a:r>
            <a:endParaRPr lang="en-US" sz="800"/>
          </a:p>
        </p:txBody>
      </p:sp>
      <p:sp>
        <p:nvSpPr>
          <p:cNvPr id="15" name="Shape 8"/>
          <p:cNvSpPr/>
          <p:nvPr/>
        </p:nvSpPr>
        <p:spPr>
          <a:xfrm>
            <a:off x="3376879" y="1723644"/>
            <a:ext cx="2648102" cy="847649"/>
          </a:xfrm>
          <a:prstGeom prst="roundRect">
            <a:avLst>
              <a:gd name="adj" fmla="val 19393"/>
            </a:avLst>
          </a:prstGeom>
          <a:solidFill>
            <a:srgbClr val="4A7C59">
              <a:alpha val="5000"/>
            </a:srgbClr>
          </a:solidFill>
          <a:ln w="12700">
            <a:solidFill>
              <a:srgbClr val="4A7C59">
                <a:alpha val="20000"/>
              </a:srgbClr>
            </a:solidFill>
            <a:prstDash val="solid"/>
          </a:ln>
        </p:spPr>
        <p:txBody>
          <a:bodyPr/>
          <a:lstStyle/>
          <a:p>
            <a:endParaRPr lang="en-US"/>
          </a:p>
        </p:txBody>
      </p:sp>
      <p:sp>
        <p:nvSpPr>
          <p:cNvPr id="16" name="Text 9"/>
          <p:cNvSpPr txBox="1"/>
          <p:nvPr/>
        </p:nvSpPr>
        <p:spPr>
          <a:xfrm>
            <a:off x="3500323" y="1848002"/>
            <a:ext cx="2400300" cy="267005"/>
          </a:xfrm>
          <a:prstGeom prst="rect">
            <a:avLst/>
          </a:prstGeom>
          <a:noFill/>
          <a:ln/>
        </p:spPr>
        <p:txBody>
          <a:bodyPr wrap="square" lIns="0" tIns="0" rIns="0" bIns="0" rtlCol="0" anchor="ctr"/>
          <a:lstStyle/>
          <a:p>
            <a:pPr marL="0" indent="0" algn="ctr">
              <a:buNone/>
            </a:pPr>
            <a:r>
              <a:rPr lang="en-US" sz="1500" b="1">
                <a:solidFill>
                  <a:srgbClr val="2563EB"/>
                </a:solidFill>
                <a:latin typeface="Montserrat" pitchFamily="34" charset="0"/>
                <a:ea typeface="Montserrat" pitchFamily="34" charset="-122"/>
                <a:cs typeface="Montserrat" pitchFamily="34" charset="-120"/>
              </a:rPr>
              <a:t>$1M+</a:t>
            </a:r>
            <a:endParaRPr lang="en-US" sz="1500"/>
          </a:p>
        </p:txBody>
      </p:sp>
      <p:sp>
        <p:nvSpPr>
          <p:cNvPr id="17" name="Text 10"/>
          <p:cNvSpPr txBox="1"/>
          <p:nvPr/>
        </p:nvSpPr>
        <p:spPr>
          <a:xfrm>
            <a:off x="3500323" y="2152498"/>
            <a:ext cx="2400300" cy="152705"/>
          </a:xfrm>
          <a:prstGeom prst="rect">
            <a:avLst/>
          </a:prstGeom>
          <a:noFill/>
          <a:ln/>
        </p:spPr>
        <p:txBody>
          <a:bodyPr wrap="square" lIns="0" tIns="0" rIns="0" bIns="0" rtlCol="0" anchor="ctr"/>
          <a:lstStyle/>
          <a:p>
            <a:pPr marL="0" indent="0" algn="ctr">
              <a:buNone/>
            </a:pPr>
            <a:r>
              <a:rPr lang="en-US" sz="900">
                <a:solidFill>
                  <a:srgbClr val="4B5563"/>
                </a:solidFill>
                <a:latin typeface="Montserrat" pitchFamily="34" charset="0"/>
                <a:ea typeface="Montserrat" pitchFamily="34" charset="-122"/>
                <a:cs typeface="Montserrat" pitchFamily="34" charset="-120"/>
              </a:rPr>
              <a:t>Housing Sales (Net)</a:t>
            </a:r>
            <a:endParaRPr lang="en-US" sz="900"/>
          </a:p>
        </p:txBody>
      </p:sp>
      <p:sp>
        <p:nvSpPr>
          <p:cNvPr id="18" name="Text 11"/>
          <p:cNvSpPr txBox="1"/>
          <p:nvPr/>
        </p:nvSpPr>
        <p:spPr>
          <a:xfrm>
            <a:off x="3500323" y="2305202"/>
            <a:ext cx="2400300" cy="143561"/>
          </a:xfrm>
          <a:prstGeom prst="rect">
            <a:avLst/>
          </a:prstGeom>
          <a:noFill/>
          <a:ln/>
        </p:spPr>
        <p:txBody>
          <a:bodyPr wrap="square" lIns="0" tIns="0" rIns="0" bIns="0" rtlCol="0" anchor="ctr"/>
          <a:lstStyle/>
          <a:p>
            <a:pPr marL="0" indent="0" algn="ctr">
              <a:buNone/>
            </a:pPr>
            <a:r>
              <a:rPr lang="en-US" sz="800">
                <a:solidFill>
                  <a:srgbClr val="6B7280"/>
                </a:solidFill>
                <a:latin typeface="Montserrat" pitchFamily="34" charset="0"/>
                <a:ea typeface="Montserrat" pitchFamily="34" charset="-122"/>
                <a:cs typeface="Montserrat" pitchFamily="34" charset="-120"/>
              </a:rPr>
              <a:t>10 homes × $360K (less costs)</a:t>
            </a:r>
            <a:endParaRPr lang="en-US" sz="800"/>
          </a:p>
        </p:txBody>
      </p:sp>
      <p:grpSp>
        <p:nvGrpSpPr>
          <p:cNvPr id="64" name="Group 63">
            <a:extLst>
              <a:ext uri="{FF2B5EF4-FFF2-40B4-BE49-F238E27FC236}">
                <a16:creationId xmlns:a16="http://schemas.microsoft.com/office/drawing/2014/main" id="{E2D8EFCB-78F9-3C4F-C945-6EBA568BF4FC}"/>
              </a:ext>
            </a:extLst>
          </p:cNvPr>
          <p:cNvGrpSpPr/>
          <p:nvPr/>
        </p:nvGrpSpPr>
        <p:grpSpPr>
          <a:xfrm>
            <a:off x="8970264" y="1723644"/>
            <a:ext cx="2648102" cy="847649"/>
            <a:chOff x="6172200" y="1723644"/>
            <a:chExt cx="2648102" cy="847649"/>
          </a:xfrm>
        </p:grpSpPr>
        <p:sp>
          <p:nvSpPr>
            <p:cNvPr id="19" name="Shape 12"/>
            <p:cNvSpPr/>
            <p:nvPr/>
          </p:nvSpPr>
          <p:spPr>
            <a:xfrm>
              <a:off x="6172200" y="1723644"/>
              <a:ext cx="2648102" cy="847649"/>
            </a:xfrm>
            <a:prstGeom prst="roundRect">
              <a:avLst>
                <a:gd name="adj" fmla="val 19393"/>
              </a:avLst>
            </a:prstGeom>
            <a:solidFill>
              <a:srgbClr val="4A7C59">
                <a:alpha val="5000"/>
              </a:srgbClr>
            </a:solidFill>
            <a:ln w="12700">
              <a:solidFill>
                <a:srgbClr val="4A7C59">
                  <a:alpha val="20000"/>
                </a:srgbClr>
              </a:solidFill>
              <a:prstDash val="solid"/>
            </a:ln>
          </p:spPr>
          <p:txBody>
            <a:bodyPr/>
            <a:lstStyle/>
            <a:p>
              <a:endParaRPr lang="en-US"/>
            </a:p>
          </p:txBody>
        </p:sp>
        <p:sp>
          <p:nvSpPr>
            <p:cNvPr id="20" name="Text 13"/>
            <p:cNvSpPr txBox="1"/>
            <p:nvPr/>
          </p:nvSpPr>
          <p:spPr>
            <a:xfrm>
              <a:off x="6295644" y="1848002"/>
              <a:ext cx="2400300" cy="267005"/>
            </a:xfrm>
            <a:prstGeom prst="rect">
              <a:avLst/>
            </a:prstGeom>
            <a:noFill/>
            <a:ln/>
          </p:spPr>
          <p:txBody>
            <a:bodyPr wrap="square" lIns="0" tIns="0" rIns="0" bIns="0" rtlCol="0" anchor="ctr"/>
            <a:lstStyle/>
            <a:p>
              <a:pPr marL="0" indent="0" algn="ctr">
                <a:buNone/>
              </a:pPr>
              <a:r>
                <a:rPr lang="en-US" sz="1500" b="1">
                  <a:solidFill>
                    <a:srgbClr val="9333EA"/>
                  </a:solidFill>
                  <a:latin typeface="Montserrat" pitchFamily="34" charset="0"/>
                  <a:ea typeface="Montserrat" pitchFamily="34" charset="-122"/>
                  <a:cs typeface="Montserrat" pitchFamily="34" charset="-120"/>
                </a:rPr>
                <a:t>$800K</a:t>
              </a:r>
              <a:endParaRPr lang="en-US" sz="1500"/>
            </a:p>
          </p:txBody>
        </p:sp>
        <p:sp>
          <p:nvSpPr>
            <p:cNvPr id="21" name="Text 14"/>
            <p:cNvSpPr txBox="1"/>
            <p:nvPr/>
          </p:nvSpPr>
          <p:spPr>
            <a:xfrm>
              <a:off x="6295644" y="2152498"/>
              <a:ext cx="2400300" cy="152705"/>
            </a:xfrm>
            <a:prstGeom prst="rect">
              <a:avLst/>
            </a:prstGeom>
            <a:noFill/>
            <a:ln/>
          </p:spPr>
          <p:txBody>
            <a:bodyPr wrap="square" lIns="0" tIns="0" rIns="0" bIns="0" rtlCol="0" anchor="ctr"/>
            <a:lstStyle/>
            <a:p>
              <a:pPr marL="0" indent="0" algn="ctr">
                <a:buNone/>
              </a:pPr>
              <a:r>
                <a:rPr lang="en-US" sz="900">
                  <a:solidFill>
                    <a:srgbClr val="4B5563"/>
                  </a:solidFill>
                  <a:latin typeface="Montserrat" pitchFamily="34" charset="0"/>
                  <a:ea typeface="Montserrat" pitchFamily="34" charset="-122"/>
                  <a:cs typeface="Montserrat" pitchFamily="34" charset="-120"/>
                </a:rPr>
                <a:t>Infrastructure Required</a:t>
              </a:r>
              <a:endParaRPr lang="en-US" sz="900"/>
            </a:p>
          </p:txBody>
        </p:sp>
        <p:sp>
          <p:nvSpPr>
            <p:cNvPr id="22" name="Text 15"/>
            <p:cNvSpPr txBox="1"/>
            <p:nvPr/>
          </p:nvSpPr>
          <p:spPr>
            <a:xfrm>
              <a:off x="6295644" y="2305202"/>
              <a:ext cx="2400300" cy="143561"/>
            </a:xfrm>
            <a:prstGeom prst="rect">
              <a:avLst/>
            </a:prstGeom>
            <a:noFill/>
            <a:ln/>
          </p:spPr>
          <p:txBody>
            <a:bodyPr wrap="square" lIns="0" tIns="0" rIns="0" bIns="0" rtlCol="0" anchor="ctr"/>
            <a:lstStyle/>
            <a:p>
              <a:pPr marL="0" indent="0" algn="ctr">
                <a:buNone/>
              </a:pPr>
              <a:r>
                <a:rPr lang="en-US" sz="800">
                  <a:solidFill>
                    <a:srgbClr val="6B7280"/>
                  </a:solidFill>
                  <a:latin typeface="Montserrat" pitchFamily="34" charset="0"/>
                  <a:ea typeface="Montserrat" pitchFamily="34" charset="-122"/>
                  <a:cs typeface="Montserrat" pitchFamily="34" charset="-120"/>
                </a:rPr>
                <a:t>Roads, septic, utilities</a:t>
              </a:r>
              <a:endParaRPr lang="en-US" sz="800"/>
            </a:p>
          </p:txBody>
        </p:sp>
      </p:grpSp>
      <p:grpSp>
        <p:nvGrpSpPr>
          <p:cNvPr id="93" name="Group 92">
            <a:extLst>
              <a:ext uri="{FF2B5EF4-FFF2-40B4-BE49-F238E27FC236}">
                <a16:creationId xmlns:a16="http://schemas.microsoft.com/office/drawing/2014/main" id="{F572495D-93D1-BBC2-4F8B-C9EF1B7A5141}"/>
              </a:ext>
            </a:extLst>
          </p:cNvPr>
          <p:cNvGrpSpPr/>
          <p:nvPr/>
        </p:nvGrpSpPr>
        <p:grpSpPr>
          <a:xfrm>
            <a:off x="6169305" y="1723644"/>
            <a:ext cx="2648102" cy="847649"/>
            <a:chOff x="8967521" y="1723644"/>
            <a:chExt cx="2648102" cy="847649"/>
          </a:xfrm>
        </p:grpSpPr>
        <p:sp>
          <p:nvSpPr>
            <p:cNvPr id="23" name="Shape 16"/>
            <p:cNvSpPr/>
            <p:nvPr/>
          </p:nvSpPr>
          <p:spPr>
            <a:xfrm>
              <a:off x="8967521" y="1723644"/>
              <a:ext cx="2648102" cy="847649"/>
            </a:xfrm>
            <a:prstGeom prst="roundRect">
              <a:avLst>
                <a:gd name="adj" fmla="val 19393"/>
              </a:avLst>
            </a:prstGeom>
            <a:solidFill>
              <a:srgbClr val="4A7C59">
                <a:alpha val="5000"/>
              </a:srgbClr>
            </a:solidFill>
            <a:ln w="12700">
              <a:solidFill>
                <a:srgbClr val="4A7C59">
                  <a:alpha val="20000"/>
                </a:srgbClr>
              </a:solidFill>
              <a:prstDash val="solid"/>
            </a:ln>
          </p:spPr>
          <p:txBody>
            <a:bodyPr/>
            <a:lstStyle/>
            <a:p>
              <a:endParaRPr lang="en-US"/>
            </a:p>
          </p:txBody>
        </p:sp>
        <p:sp>
          <p:nvSpPr>
            <p:cNvPr id="24" name="Text 17"/>
            <p:cNvSpPr txBox="1"/>
            <p:nvPr/>
          </p:nvSpPr>
          <p:spPr>
            <a:xfrm>
              <a:off x="9091879" y="1848002"/>
              <a:ext cx="2400300" cy="267005"/>
            </a:xfrm>
            <a:prstGeom prst="rect">
              <a:avLst/>
            </a:prstGeom>
            <a:noFill/>
            <a:ln/>
          </p:spPr>
          <p:txBody>
            <a:bodyPr wrap="square" lIns="0" tIns="0" rIns="0" bIns="0" rtlCol="0" anchor="ctr"/>
            <a:lstStyle/>
            <a:p>
              <a:pPr marL="0" indent="0" algn="ctr">
                <a:buNone/>
              </a:pPr>
              <a:r>
                <a:rPr lang="en-US" sz="1500" b="1">
                  <a:solidFill>
                    <a:srgbClr val="EA580C"/>
                  </a:solidFill>
                  <a:latin typeface="Montserrat" pitchFamily="34" charset="0"/>
                  <a:ea typeface="Montserrat" pitchFamily="34" charset="-122"/>
                  <a:cs typeface="Montserrat" pitchFamily="34" charset="-120"/>
                </a:rPr>
                <a:t>$200K</a:t>
              </a:r>
              <a:endParaRPr lang="en-US" sz="1500"/>
            </a:p>
          </p:txBody>
        </p:sp>
        <p:sp>
          <p:nvSpPr>
            <p:cNvPr id="25" name="Text 18"/>
            <p:cNvSpPr txBox="1"/>
            <p:nvPr/>
          </p:nvSpPr>
          <p:spPr>
            <a:xfrm>
              <a:off x="9091879" y="2152498"/>
              <a:ext cx="2400300" cy="152705"/>
            </a:xfrm>
            <a:prstGeom prst="rect">
              <a:avLst/>
            </a:prstGeom>
            <a:noFill/>
            <a:ln/>
          </p:spPr>
          <p:txBody>
            <a:bodyPr wrap="square" lIns="0" tIns="0" rIns="0" bIns="0" rtlCol="0" anchor="ctr"/>
            <a:lstStyle/>
            <a:p>
              <a:pPr marL="0" indent="0" algn="ctr">
                <a:buNone/>
              </a:pPr>
              <a:r>
                <a:rPr lang="en-US" sz="900">
                  <a:solidFill>
                    <a:srgbClr val="4B5563"/>
                  </a:solidFill>
                  <a:latin typeface="Montserrat" pitchFamily="34" charset="0"/>
                  <a:ea typeface="Montserrat" pitchFamily="34" charset="-122"/>
                  <a:cs typeface="Montserrat" pitchFamily="34" charset="-120"/>
                </a:rPr>
                <a:t>Grants/Loans</a:t>
              </a:r>
              <a:endParaRPr lang="en-US" sz="900"/>
            </a:p>
          </p:txBody>
        </p:sp>
        <p:sp>
          <p:nvSpPr>
            <p:cNvPr id="26" name="Text 19"/>
            <p:cNvSpPr txBox="1"/>
            <p:nvPr/>
          </p:nvSpPr>
          <p:spPr>
            <a:xfrm>
              <a:off x="9091879" y="2305202"/>
              <a:ext cx="2400300" cy="143561"/>
            </a:xfrm>
            <a:prstGeom prst="rect">
              <a:avLst/>
            </a:prstGeom>
            <a:noFill/>
            <a:ln/>
          </p:spPr>
          <p:txBody>
            <a:bodyPr wrap="square" lIns="0" tIns="0" rIns="0" bIns="0" rtlCol="0" anchor="ctr"/>
            <a:lstStyle/>
            <a:p>
              <a:pPr marL="0" indent="0" algn="ctr">
                <a:buNone/>
              </a:pPr>
              <a:r>
                <a:rPr lang="en-US" sz="800">
                  <a:solidFill>
                    <a:srgbClr val="6B7280"/>
                  </a:solidFill>
                  <a:latin typeface="Montserrat" pitchFamily="34" charset="0"/>
                  <a:ea typeface="Montserrat" pitchFamily="34" charset="-122"/>
                  <a:cs typeface="Montserrat" pitchFamily="34" charset="-120"/>
                </a:rPr>
                <a:t>USDA, MEDC</a:t>
              </a:r>
              <a:endParaRPr lang="en-US" sz="800"/>
            </a:p>
          </p:txBody>
        </p:sp>
      </p:grpSp>
      <p:pic>
        <p:nvPicPr>
          <p:cNvPr id="27" name="Image 5" descr="preencoded.png"/>
          <p:cNvPicPr>
            <a:picLocks noChangeAspect="1"/>
          </p:cNvPicPr>
          <p:nvPr/>
        </p:nvPicPr>
        <p:blipFill>
          <a:blip r:embed="rId7"/>
          <a:srcRect t="-6" b="-6"/>
          <a:stretch/>
        </p:blipFill>
        <p:spPr>
          <a:xfrm>
            <a:off x="381305" y="2861615"/>
            <a:ext cx="5619902" cy="2625700"/>
          </a:xfrm>
          <a:prstGeom prst="rect">
            <a:avLst/>
          </a:prstGeom>
        </p:spPr>
      </p:pic>
      <p:sp>
        <p:nvSpPr>
          <p:cNvPr id="28" name="Shape 20"/>
          <p:cNvSpPr/>
          <p:nvPr/>
        </p:nvSpPr>
        <p:spPr>
          <a:xfrm>
            <a:off x="580644" y="3061869"/>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29" name="Image 6" descr="preencoded.png"/>
          <p:cNvPicPr>
            <a:picLocks noChangeAspect="1"/>
          </p:cNvPicPr>
          <p:nvPr/>
        </p:nvPicPr>
        <p:blipFill>
          <a:blip r:embed="rId8"/>
          <a:srcRect t="-27660" b="-27660"/>
          <a:stretch/>
        </p:blipFill>
        <p:spPr>
          <a:xfrm>
            <a:off x="685800" y="3118562"/>
            <a:ext cx="171907" cy="267005"/>
          </a:xfrm>
          <a:prstGeom prst="rect">
            <a:avLst/>
          </a:prstGeom>
        </p:spPr>
      </p:pic>
      <p:sp>
        <p:nvSpPr>
          <p:cNvPr id="30" name="Text 21"/>
          <p:cNvSpPr txBox="1"/>
          <p:nvPr/>
        </p:nvSpPr>
        <p:spPr>
          <a:xfrm>
            <a:off x="1076249" y="3061869"/>
            <a:ext cx="2452421"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Recurring Revenue Streams</a:t>
            </a:r>
            <a:endParaRPr lang="en-US" sz="1200"/>
          </a:p>
        </p:txBody>
      </p:sp>
      <p:sp>
        <p:nvSpPr>
          <p:cNvPr id="31" name="Text 22"/>
          <p:cNvSpPr txBox="1"/>
          <p:nvPr/>
        </p:nvSpPr>
        <p:spPr>
          <a:xfrm>
            <a:off x="1076249" y="3290469"/>
            <a:ext cx="2238451"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Annual projections (Year 3)</a:t>
            </a:r>
            <a:endParaRPr lang="en-US" sz="900"/>
          </a:p>
        </p:txBody>
      </p:sp>
      <p:sp>
        <p:nvSpPr>
          <p:cNvPr id="32" name="Shape 23"/>
          <p:cNvSpPr/>
          <p:nvPr/>
        </p:nvSpPr>
        <p:spPr>
          <a:xfrm>
            <a:off x="580644" y="3633369"/>
            <a:ext cx="114300" cy="114300"/>
          </a:xfrm>
          <a:prstGeom prst="ellipse">
            <a:avLst/>
          </a:prstGeom>
          <a:solidFill>
            <a:srgbClr val="22C55E"/>
          </a:solidFill>
          <a:ln w="12700">
            <a:solidFill>
              <a:srgbClr val="FFFFFF">
                <a:alpha val="0"/>
              </a:srgbClr>
            </a:solidFill>
            <a:prstDash val="solid"/>
          </a:ln>
        </p:spPr>
        <p:txBody>
          <a:bodyPr/>
          <a:lstStyle/>
          <a:p>
            <a:endParaRPr lang="en-US"/>
          </a:p>
        </p:txBody>
      </p:sp>
      <p:sp>
        <p:nvSpPr>
          <p:cNvPr id="33" name="Text 24"/>
          <p:cNvSpPr txBox="1"/>
          <p:nvPr/>
        </p:nvSpPr>
        <p:spPr>
          <a:xfrm>
            <a:off x="771754" y="3594964"/>
            <a:ext cx="1362456"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Restaurant/Café</a:t>
            </a:r>
            <a:endParaRPr lang="en-US" sz="1000"/>
          </a:p>
        </p:txBody>
      </p:sp>
      <p:sp>
        <p:nvSpPr>
          <p:cNvPr id="34" name="Text 25"/>
          <p:cNvSpPr txBox="1"/>
          <p:nvPr/>
        </p:nvSpPr>
        <p:spPr>
          <a:xfrm>
            <a:off x="3865169" y="3594964"/>
            <a:ext cx="758952" cy="191110"/>
          </a:xfrm>
          <a:prstGeom prst="rect">
            <a:avLst/>
          </a:prstGeom>
          <a:noFill/>
          <a:ln/>
        </p:spPr>
        <p:txBody>
          <a:bodyPr wrap="square" lIns="0" tIns="0" rIns="0" bIns="0" rtlCol="0" anchor="ctr"/>
          <a:lstStyle/>
          <a:p>
            <a:pPr marL="0" indent="0" algn="l">
              <a:buNone/>
            </a:pPr>
            <a:r>
              <a:rPr lang="en-US" sz="1000" b="1">
                <a:solidFill>
                  <a:srgbClr val="16A34A"/>
                </a:solidFill>
                <a:latin typeface="Montserrat" pitchFamily="34" charset="0"/>
                <a:ea typeface="Montserrat" pitchFamily="34" charset="-122"/>
                <a:cs typeface="Montserrat" pitchFamily="34" charset="-120"/>
              </a:rPr>
              <a:t>$500,000</a:t>
            </a:r>
            <a:endParaRPr lang="en-US" sz="1000"/>
          </a:p>
        </p:txBody>
      </p:sp>
      <p:pic>
        <p:nvPicPr>
          <p:cNvPr id="35" name="Image 7" descr="preencoded.png"/>
          <p:cNvPicPr>
            <a:picLocks noChangeAspect="1"/>
          </p:cNvPicPr>
          <p:nvPr/>
        </p:nvPicPr>
        <p:blipFill>
          <a:blip r:embed="rId9"/>
          <a:srcRect t="-13" b="-13"/>
          <a:stretch/>
        </p:blipFill>
        <p:spPr>
          <a:xfrm>
            <a:off x="4581144" y="3633369"/>
            <a:ext cx="1218895" cy="114300"/>
          </a:xfrm>
          <a:prstGeom prst="rect">
            <a:avLst/>
          </a:prstGeom>
        </p:spPr>
      </p:pic>
      <p:pic>
        <p:nvPicPr>
          <p:cNvPr id="36" name="Image 8" descr="preencoded.png"/>
          <p:cNvPicPr>
            <a:picLocks noChangeAspect="1"/>
          </p:cNvPicPr>
          <p:nvPr/>
        </p:nvPicPr>
        <p:blipFill>
          <a:blip r:embed="rId10"/>
          <a:srcRect l="-5" r="-5"/>
          <a:stretch/>
        </p:blipFill>
        <p:spPr>
          <a:xfrm>
            <a:off x="4581144" y="3633369"/>
            <a:ext cx="548640" cy="114300"/>
          </a:xfrm>
          <a:prstGeom prst="rect">
            <a:avLst/>
          </a:prstGeom>
        </p:spPr>
      </p:pic>
      <p:sp>
        <p:nvSpPr>
          <p:cNvPr id="37" name="Shape 26"/>
          <p:cNvSpPr/>
          <p:nvPr/>
        </p:nvSpPr>
        <p:spPr>
          <a:xfrm>
            <a:off x="580644" y="3937864"/>
            <a:ext cx="114300" cy="114300"/>
          </a:xfrm>
          <a:prstGeom prst="ellipse">
            <a:avLst/>
          </a:prstGeom>
          <a:solidFill>
            <a:srgbClr val="3B82F6"/>
          </a:solidFill>
          <a:ln w="12700">
            <a:solidFill>
              <a:srgbClr val="FFFFFF">
                <a:alpha val="0"/>
              </a:srgbClr>
            </a:solidFill>
            <a:prstDash val="solid"/>
          </a:ln>
        </p:spPr>
        <p:txBody>
          <a:bodyPr/>
          <a:lstStyle/>
          <a:p>
            <a:endParaRPr lang="en-US"/>
          </a:p>
        </p:txBody>
      </p:sp>
      <p:sp>
        <p:nvSpPr>
          <p:cNvPr id="38" name="Text 27"/>
          <p:cNvSpPr txBox="1"/>
          <p:nvPr/>
        </p:nvSpPr>
        <p:spPr>
          <a:xfrm>
            <a:off x="771754" y="3899459"/>
            <a:ext cx="1362456"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U-Pick &amp; Market</a:t>
            </a:r>
            <a:endParaRPr lang="en-US" sz="1000"/>
          </a:p>
        </p:txBody>
      </p:sp>
      <p:sp>
        <p:nvSpPr>
          <p:cNvPr id="39" name="Text 28"/>
          <p:cNvSpPr txBox="1"/>
          <p:nvPr/>
        </p:nvSpPr>
        <p:spPr>
          <a:xfrm>
            <a:off x="3866083" y="3899459"/>
            <a:ext cx="758952" cy="191110"/>
          </a:xfrm>
          <a:prstGeom prst="rect">
            <a:avLst/>
          </a:prstGeom>
          <a:noFill/>
          <a:ln/>
        </p:spPr>
        <p:txBody>
          <a:bodyPr wrap="square" lIns="0" tIns="0" rIns="0" bIns="0" rtlCol="0" anchor="ctr"/>
          <a:lstStyle/>
          <a:p>
            <a:pPr marL="0" indent="0" algn="l">
              <a:buNone/>
            </a:pPr>
            <a:r>
              <a:rPr lang="en-US" sz="1000" b="1">
                <a:solidFill>
                  <a:srgbClr val="2563EB"/>
                </a:solidFill>
                <a:latin typeface="Montserrat" pitchFamily="34" charset="0"/>
                <a:ea typeface="Montserrat" pitchFamily="34" charset="-122"/>
                <a:cs typeface="Montserrat" pitchFamily="34" charset="-120"/>
              </a:rPr>
              <a:t>$200,000</a:t>
            </a:r>
            <a:endParaRPr lang="en-US" sz="1000"/>
          </a:p>
        </p:txBody>
      </p:sp>
      <p:pic>
        <p:nvPicPr>
          <p:cNvPr id="40" name="Image 9" descr="preencoded.png"/>
          <p:cNvPicPr>
            <a:picLocks noChangeAspect="1"/>
          </p:cNvPicPr>
          <p:nvPr/>
        </p:nvPicPr>
        <p:blipFill>
          <a:blip r:embed="rId9"/>
          <a:srcRect t="-13" b="-13"/>
          <a:stretch/>
        </p:blipFill>
        <p:spPr>
          <a:xfrm>
            <a:off x="4581144" y="3937864"/>
            <a:ext cx="1218895" cy="114300"/>
          </a:xfrm>
          <a:prstGeom prst="rect">
            <a:avLst/>
          </a:prstGeom>
        </p:spPr>
      </p:pic>
      <p:pic>
        <p:nvPicPr>
          <p:cNvPr id="41" name="Image 10" descr="preencoded.png"/>
          <p:cNvPicPr>
            <a:picLocks noChangeAspect="1"/>
          </p:cNvPicPr>
          <p:nvPr/>
        </p:nvPicPr>
        <p:blipFill>
          <a:blip r:embed="rId11"/>
          <a:srcRect l="-75" r="-75"/>
          <a:stretch/>
        </p:blipFill>
        <p:spPr>
          <a:xfrm>
            <a:off x="4581144" y="3937864"/>
            <a:ext cx="244145" cy="114300"/>
          </a:xfrm>
          <a:prstGeom prst="rect">
            <a:avLst/>
          </a:prstGeom>
        </p:spPr>
      </p:pic>
      <p:sp>
        <p:nvSpPr>
          <p:cNvPr id="42" name="Shape 29"/>
          <p:cNvSpPr/>
          <p:nvPr/>
        </p:nvSpPr>
        <p:spPr>
          <a:xfrm>
            <a:off x="580644" y="4242359"/>
            <a:ext cx="114300" cy="114300"/>
          </a:xfrm>
          <a:prstGeom prst="ellipse">
            <a:avLst/>
          </a:prstGeom>
          <a:solidFill>
            <a:srgbClr val="A855F7"/>
          </a:solidFill>
          <a:ln w="12700">
            <a:solidFill>
              <a:srgbClr val="FFFFFF">
                <a:alpha val="0"/>
              </a:srgbClr>
            </a:solidFill>
            <a:prstDash val="solid"/>
          </a:ln>
        </p:spPr>
        <p:txBody>
          <a:bodyPr/>
          <a:lstStyle/>
          <a:p>
            <a:endParaRPr lang="en-US"/>
          </a:p>
        </p:txBody>
      </p:sp>
      <p:sp>
        <p:nvSpPr>
          <p:cNvPr id="43" name="Text 30"/>
          <p:cNvSpPr txBox="1"/>
          <p:nvPr/>
        </p:nvSpPr>
        <p:spPr>
          <a:xfrm>
            <a:off x="771754" y="4204869"/>
            <a:ext cx="1791310"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Seasonal Attractions</a:t>
            </a:r>
            <a:endParaRPr lang="en-US" sz="1000"/>
          </a:p>
        </p:txBody>
      </p:sp>
      <p:sp>
        <p:nvSpPr>
          <p:cNvPr id="44" name="Text 31"/>
          <p:cNvSpPr txBox="1"/>
          <p:nvPr/>
        </p:nvSpPr>
        <p:spPr>
          <a:xfrm>
            <a:off x="3905402" y="4204869"/>
            <a:ext cx="751637" cy="191110"/>
          </a:xfrm>
          <a:prstGeom prst="rect">
            <a:avLst/>
          </a:prstGeom>
          <a:noFill/>
          <a:ln/>
        </p:spPr>
        <p:txBody>
          <a:bodyPr wrap="square" lIns="0" tIns="0" rIns="0" bIns="0" rtlCol="0" anchor="ctr"/>
          <a:lstStyle/>
          <a:p>
            <a:pPr marL="0" indent="0" algn="l">
              <a:buNone/>
            </a:pPr>
            <a:r>
              <a:rPr lang="en-US" sz="1000" b="1">
                <a:solidFill>
                  <a:srgbClr val="9333EA"/>
                </a:solidFill>
                <a:latin typeface="Montserrat" pitchFamily="34" charset="0"/>
                <a:ea typeface="Montserrat" pitchFamily="34" charset="-122"/>
                <a:cs typeface="Montserrat" pitchFamily="34" charset="-120"/>
              </a:rPr>
              <a:t>$150,000</a:t>
            </a:r>
            <a:endParaRPr lang="en-US" sz="1000"/>
          </a:p>
        </p:txBody>
      </p:sp>
      <p:pic>
        <p:nvPicPr>
          <p:cNvPr id="45" name="Image 11" descr="preencoded.png"/>
          <p:cNvPicPr>
            <a:picLocks noChangeAspect="1"/>
          </p:cNvPicPr>
          <p:nvPr/>
        </p:nvPicPr>
        <p:blipFill>
          <a:blip r:embed="rId9"/>
          <a:srcRect t="-13" b="-13"/>
          <a:stretch/>
        </p:blipFill>
        <p:spPr>
          <a:xfrm>
            <a:off x="4581144" y="4242359"/>
            <a:ext cx="1218895" cy="114300"/>
          </a:xfrm>
          <a:prstGeom prst="rect">
            <a:avLst/>
          </a:prstGeom>
        </p:spPr>
      </p:pic>
      <p:pic>
        <p:nvPicPr>
          <p:cNvPr id="46" name="Image 12" descr="preencoded.png"/>
          <p:cNvPicPr>
            <a:picLocks noChangeAspect="1"/>
          </p:cNvPicPr>
          <p:nvPr/>
        </p:nvPicPr>
        <p:blipFill>
          <a:blip r:embed="rId12"/>
          <a:srcRect l="-32" r="-32"/>
          <a:stretch/>
        </p:blipFill>
        <p:spPr>
          <a:xfrm>
            <a:off x="4581144" y="4242359"/>
            <a:ext cx="182880" cy="114300"/>
          </a:xfrm>
          <a:prstGeom prst="rect">
            <a:avLst/>
          </a:prstGeom>
        </p:spPr>
      </p:pic>
      <p:sp>
        <p:nvSpPr>
          <p:cNvPr id="47" name="Shape 32"/>
          <p:cNvSpPr/>
          <p:nvPr/>
        </p:nvSpPr>
        <p:spPr>
          <a:xfrm>
            <a:off x="580644" y="4547769"/>
            <a:ext cx="114300" cy="114300"/>
          </a:xfrm>
          <a:prstGeom prst="ellipse">
            <a:avLst/>
          </a:prstGeom>
          <a:solidFill>
            <a:srgbClr val="F97316"/>
          </a:solidFill>
          <a:ln w="12700">
            <a:solidFill>
              <a:srgbClr val="FFFFFF">
                <a:alpha val="0"/>
              </a:srgbClr>
            </a:solidFill>
            <a:prstDash val="solid"/>
          </a:ln>
        </p:spPr>
        <p:txBody>
          <a:bodyPr/>
          <a:lstStyle/>
          <a:p>
            <a:endParaRPr lang="en-US"/>
          </a:p>
        </p:txBody>
      </p:sp>
      <p:sp>
        <p:nvSpPr>
          <p:cNvPr id="48" name="Text 33"/>
          <p:cNvSpPr txBox="1"/>
          <p:nvPr/>
        </p:nvSpPr>
        <p:spPr>
          <a:xfrm>
            <a:off x="771754" y="4509364"/>
            <a:ext cx="911657"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Event Barn</a:t>
            </a:r>
            <a:endParaRPr lang="en-US" sz="1000"/>
          </a:p>
        </p:txBody>
      </p:sp>
      <p:sp>
        <p:nvSpPr>
          <p:cNvPr id="49" name="Text 34"/>
          <p:cNvSpPr txBox="1"/>
          <p:nvPr/>
        </p:nvSpPr>
        <p:spPr>
          <a:xfrm>
            <a:off x="3631082" y="4509364"/>
            <a:ext cx="1041502" cy="191110"/>
          </a:xfrm>
          <a:prstGeom prst="rect">
            <a:avLst/>
          </a:prstGeom>
          <a:noFill/>
          <a:ln/>
        </p:spPr>
        <p:txBody>
          <a:bodyPr wrap="square" lIns="0" tIns="0" rIns="0" bIns="0" rtlCol="0" anchor="ctr"/>
          <a:lstStyle/>
          <a:p>
            <a:pPr marL="0" indent="0" algn="l">
              <a:buNone/>
            </a:pPr>
            <a:r>
              <a:rPr lang="en-US" sz="1000" b="1">
                <a:solidFill>
                  <a:srgbClr val="EA580C"/>
                </a:solidFill>
                <a:latin typeface="Montserrat" pitchFamily="34" charset="0"/>
                <a:ea typeface="Montserrat" pitchFamily="34" charset="-122"/>
                <a:cs typeface="Montserrat" pitchFamily="34" charset="-120"/>
              </a:rPr>
              <a:t>$160K-$220K</a:t>
            </a:r>
            <a:endParaRPr lang="en-US" sz="1000"/>
          </a:p>
        </p:txBody>
      </p:sp>
      <p:pic>
        <p:nvPicPr>
          <p:cNvPr id="50" name="Image 13" descr="preencoded.png"/>
          <p:cNvPicPr>
            <a:picLocks noChangeAspect="1"/>
          </p:cNvPicPr>
          <p:nvPr/>
        </p:nvPicPr>
        <p:blipFill>
          <a:blip r:embed="rId9"/>
          <a:srcRect t="-13" b="-13"/>
          <a:stretch/>
        </p:blipFill>
        <p:spPr>
          <a:xfrm>
            <a:off x="4581144" y="4547769"/>
            <a:ext cx="1218895" cy="114300"/>
          </a:xfrm>
          <a:prstGeom prst="rect">
            <a:avLst/>
          </a:prstGeom>
        </p:spPr>
      </p:pic>
      <p:pic>
        <p:nvPicPr>
          <p:cNvPr id="51" name="Image 14" descr="preencoded.png"/>
          <p:cNvPicPr>
            <a:picLocks noChangeAspect="1"/>
          </p:cNvPicPr>
          <p:nvPr/>
        </p:nvPicPr>
        <p:blipFill>
          <a:blip r:embed="rId13"/>
          <a:srcRect l="-19" r="-19"/>
          <a:stretch/>
        </p:blipFill>
        <p:spPr>
          <a:xfrm>
            <a:off x="4581144" y="4547769"/>
            <a:ext cx="219456" cy="114300"/>
          </a:xfrm>
          <a:prstGeom prst="rect">
            <a:avLst/>
          </a:prstGeom>
        </p:spPr>
      </p:pic>
      <p:sp>
        <p:nvSpPr>
          <p:cNvPr id="52" name="Shape 35"/>
          <p:cNvSpPr/>
          <p:nvPr/>
        </p:nvSpPr>
        <p:spPr>
          <a:xfrm>
            <a:off x="580644" y="5004969"/>
            <a:ext cx="52193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53" name="Text 36"/>
          <p:cNvSpPr txBox="1"/>
          <p:nvPr/>
        </p:nvSpPr>
        <p:spPr>
          <a:xfrm>
            <a:off x="580644" y="5166818"/>
            <a:ext cx="2051914" cy="191110"/>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Total Recurring Revenue:</a:t>
            </a:r>
            <a:endParaRPr lang="en-US" sz="1000"/>
          </a:p>
        </p:txBody>
      </p:sp>
      <p:sp>
        <p:nvSpPr>
          <p:cNvPr id="54" name="Text 37"/>
          <p:cNvSpPr txBox="1"/>
          <p:nvPr/>
        </p:nvSpPr>
        <p:spPr>
          <a:xfrm>
            <a:off x="5096866" y="5128413"/>
            <a:ext cx="772668" cy="267005"/>
          </a:xfrm>
          <a:prstGeom prst="rect">
            <a:avLst/>
          </a:prstGeom>
          <a:noFill/>
          <a:ln/>
        </p:spPr>
        <p:txBody>
          <a:bodyPr wrap="square" lIns="0" tIns="0" rIns="0" bIns="0" rtlCol="0" anchor="ctr"/>
          <a:lstStyle/>
          <a:p>
            <a:pPr marL="0" indent="0" algn="l">
              <a:buNone/>
            </a:pPr>
            <a:r>
              <a:rPr lang="en-US" sz="1300" b="1">
                <a:solidFill>
                  <a:srgbClr val="16A34A"/>
                </a:solidFill>
                <a:latin typeface="Montserrat" pitchFamily="34" charset="0"/>
                <a:ea typeface="Montserrat" pitchFamily="34" charset="-122"/>
                <a:cs typeface="Montserrat" pitchFamily="34" charset="-120"/>
              </a:rPr>
              <a:t>~$1.07M</a:t>
            </a:r>
            <a:endParaRPr lang="en-US" sz="1300"/>
          </a:p>
        </p:txBody>
      </p:sp>
      <p:pic>
        <p:nvPicPr>
          <p:cNvPr id="55" name="Image 15" descr="preencoded.png"/>
          <p:cNvPicPr>
            <a:picLocks noChangeAspect="1"/>
          </p:cNvPicPr>
          <p:nvPr/>
        </p:nvPicPr>
        <p:blipFill>
          <a:blip r:embed="rId7"/>
          <a:srcRect t="-6" b="-6"/>
          <a:stretch/>
        </p:blipFill>
        <p:spPr>
          <a:xfrm>
            <a:off x="6191402" y="2861615"/>
            <a:ext cx="5619902" cy="2625700"/>
          </a:xfrm>
          <a:prstGeom prst="rect">
            <a:avLst/>
          </a:prstGeom>
        </p:spPr>
      </p:pic>
      <p:sp>
        <p:nvSpPr>
          <p:cNvPr id="56" name="Shape 38"/>
          <p:cNvSpPr/>
          <p:nvPr/>
        </p:nvSpPr>
        <p:spPr>
          <a:xfrm>
            <a:off x="6391656" y="3061869"/>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57" name="Image 16" descr="preencoded.png"/>
          <p:cNvPicPr>
            <a:picLocks noChangeAspect="1"/>
          </p:cNvPicPr>
          <p:nvPr/>
        </p:nvPicPr>
        <p:blipFill>
          <a:blip r:embed="rId14"/>
          <a:srcRect t="-28966" b="-28966"/>
          <a:stretch/>
        </p:blipFill>
        <p:spPr>
          <a:xfrm>
            <a:off x="6486754" y="3118562"/>
            <a:ext cx="190195" cy="267005"/>
          </a:xfrm>
          <a:prstGeom prst="rect">
            <a:avLst/>
          </a:prstGeom>
        </p:spPr>
      </p:pic>
      <p:sp>
        <p:nvSpPr>
          <p:cNvPr id="58" name="Text 39"/>
          <p:cNvSpPr txBox="1"/>
          <p:nvPr/>
        </p:nvSpPr>
        <p:spPr>
          <a:xfrm>
            <a:off x="6886346" y="3061869"/>
            <a:ext cx="2324329" cy="152705"/>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Revenue Mix of 10 acres</a:t>
            </a:r>
            <a:endParaRPr lang="en-US" sz="1200"/>
          </a:p>
        </p:txBody>
      </p:sp>
      <p:sp>
        <p:nvSpPr>
          <p:cNvPr id="59" name="Text 40"/>
          <p:cNvSpPr txBox="1"/>
          <p:nvPr/>
        </p:nvSpPr>
        <p:spPr>
          <a:xfrm>
            <a:off x="6886346" y="3290469"/>
            <a:ext cx="102870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By Use</a:t>
            </a:r>
            <a:endParaRPr lang="en-US" sz="900"/>
          </a:p>
        </p:txBody>
      </p:sp>
      <p:pic>
        <p:nvPicPr>
          <p:cNvPr id="60" name="Image 17" descr="preencoded.png"/>
          <p:cNvPicPr>
            <a:picLocks noChangeAspect="1"/>
          </p:cNvPicPr>
          <p:nvPr/>
        </p:nvPicPr>
        <p:blipFill>
          <a:blip r:embed="rId15"/>
          <a:srcRect t="-13" b="-13"/>
          <a:stretch/>
        </p:blipFill>
        <p:spPr>
          <a:xfrm>
            <a:off x="6391656" y="3519069"/>
            <a:ext cx="5219395" cy="1524305"/>
          </a:xfrm>
          <a:prstGeom prst="rect">
            <a:avLst/>
          </a:prstGeom>
        </p:spPr>
      </p:pic>
      <p:sp>
        <p:nvSpPr>
          <p:cNvPr id="62" name="Text 42"/>
          <p:cNvSpPr txBox="1"/>
          <p:nvPr/>
        </p:nvSpPr>
        <p:spPr>
          <a:xfrm>
            <a:off x="6391656" y="5195164"/>
            <a:ext cx="1017727"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Ag Production</a:t>
            </a:r>
            <a:endParaRPr lang="en-US" sz="900"/>
          </a:p>
        </p:txBody>
      </p:sp>
      <p:sp>
        <p:nvSpPr>
          <p:cNvPr id="63" name="Text 43"/>
          <p:cNvSpPr txBox="1"/>
          <p:nvPr/>
        </p:nvSpPr>
        <p:spPr>
          <a:xfrm>
            <a:off x="7394604" y="5195164"/>
            <a:ext cx="241402" cy="152705"/>
          </a:xfrm>
          <a:prstGeom prst="rect">
            <a:avLst/>
          </a:prstGeom>
          <a:noFill/>
          <a:ln/>
        </p:spPr>
        <p:txBody>
          <a:bodyPr wrap="square" lIns="0" tIns="0" rIns="0" bIns="0" rtlCol="0" anchor="ctr"/>
          <a:lstStyle/>
          <a:p>
            <a:pPr marL="0" indent="0" algn="l">
              <a:buNone/>
            </a:pPr>
            <a:r>
              <a:rPr lang="en-US" sz="900" b="1">
                <a:solidFill>
                  <a:srgbClr val="2563EB"/>
                </a:solidFill>
                <a:latin typeface="Montserrat" pitchFamily="34" charset="0"/>
                <a:ea typeface="Montserrat" pitchFamily="34" charset="-122"/>
                <a:cs typeface="Montserrat" pitchFamily="34" charset="-120"/>
              </a:rPr>
              <a:t>19%</a:t>
            </a:r>
            <a:endParaRPr lang="en-US" sz="900">
              <a:solidFill>
                <a:srgbClr val="2563EB"/>
              </a:solidFill>
            </a:endParaRPr>
          </a:p>
        </p:txBody>
      </p:sp>
      <p:sp>
        <p:nvSpPr>
          <p:cNvPr id="65" name="Text 45"/>
          <p:cNvSpPr txBox="1"/>
          <p:nvPr/>
        </p:nvSpPr>
        <p:spPr>
          <a:xfrm>
            <a:off x="7793134" y="5195164"/>
            <a:ext cx="84582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Hospitality</a:t>
            </a:r>
            <a:endParaRPr lang="en-US" sz="900"/>
          </a:p>
        </p:txBody>
      </p:sp>
      <p:sp>
        <p:nvSpPr>
          <p:cNvPr id="66" name="Text 46"/>
          <p:cNvSpPr txBox="1"/>
          <p:nvPr/>
        </p:nvSpPr>
        <p:spPr>
          <a:xfrm>
            <a:off x="8505996" y="5195164"/>
            <a:ext cx="379896" cy="152705"/>
          </a:xfrm>
          <a:prstGeom prst="rect">
            <a:avLst/>
          </a:prstGeom>
          <a:noFill/>
          <a:ln/>
        </p:spPr>
        <p:txBody>
          <a:bodyPr wrap="square" lIns="0" tIns="0" rIns="0" bIns="0" rtlCol="0" anchor="ctr"/>
          <a:lstStyle/>
          <a:p>
            <a:pPr marL="0" indent="0" algn="l">
              <a:buNone/>
            </a:pPr>
            <a:r>
              <a:rPr lang="en-US" sz="900" b="1">
                <a:solidFill>
                  <a:srgbClr val="44B56D"/>
                </a:solidFill>
                <a:latin typeface="Montserrat" pitchFamily="34" charset="0"/>
                <a:ea typeface="Montserrat" pitchFamily="34" charset="-122"/>
                <a:cs typeface="Montserrat" pitchFamily="34" charset="-120"/>
              </a:rPr>
              <a:t>47%</a:t>
            </a:r>
            <a:endParaRPr lang="en-US" sz="900">
              <a:solidFill>
                <a:srgbClr val="44B56D"/>
              </a:solidFill>
            </a:endParaRPr>
          </a:p>
        </p:txBody>
      </p:sp>
      <p:pic>
        <p:nvPicPr>
          <p:cNvPr id="67" name="Image 18" descr="preencoded.png"/>
          <p:cNvPicPr>
            <a:picLocks noChangeAspect="1"/>
          </p:cNvPicPr>
          <p:nvPr/>
        </p:nvPicPr>
        <p:blipFill>
          <a:blip r:embed="rId16"/>
          <a:srcRect l="-24" r="-24"/>
          <a:stretch/>
        </p:blipFill>
        <p:spPr>
          <a:xfrm>
            <a:off x="381305" y="5547208"/>
            <a:ext cx="11430000" cy="809244"/>
          </a:xfrm>
          <a:prstGeom prst="rect">
            <a:avLst/>
          </a:prstGeom>
        </p:spPr>
      </p:pic>
      <p:sp>
        <p:nvSpPr>
          <p:cNvPr id="68" name="Text 47"/>
          <p:cNvSpPr txBox="1"/>
          <p:nvPr/>
        </p:nvSpPr>
        <p:spPr>
          <a:xfrm>
            <a:off x="580644" y="5747461"/>
            <a:ext cx="1781251" cy="267005"/>
          </a:xfrm>
          <a:prstGeom prst="rect">
            <a:avLst/>
          </a:prstGeom>
          <a:noFill/>
          <a:ln/>
        </p:spPr>
        <p:txBody>
          <a:bodyPr wrap="square" lIns="0" tIns="0" rIns="0" bIns="0" rtlCol="0" anchor="ctr"/>
          <a:lstStyle/>
          <a:p>
            <a:pPr marL="0" indent="0" algn="ctr">
              <a:buNone/>
            </a:pPr>
            <a:r>
              <a:rPr lang="en-US" sz="1500" b="1">
                <a:solidFill>
                  <a:srgbClr val="16A34A"/>
                </a:solidFill>
                <a:latin typeface="Montserrat" pitchFamily="34" charset="0"/>
                <a:ea typeface="Montserrat" pitchFamily="34" charset="-122"/>
                <a:cs typeface="Montserrat" pitchFamily="34" charset="-120"/>
              </a:rPr>
              <a:t>10-12%</a:t>
            </a:r>
            <a:endParaRPr lang="en-US" sz="1500"/>
          </a:p>
        </p:txBody>
      </p:sp>
      <p:sp>
        <p:nvSpPr>
          <p:cNvPr id="69" name="Text 48"/>
          <p:cNvSpPr txBox="1"/>
          <p:nvPr/>
        </p:nvSpPr>
        <p:spPr>
          <a:xfrm>
            <a:off x="580644" y="6014466"/>
            <a:ext cx="1781251" cy="143561"/>
          </a:xfrm>
          <a:prstGeom prst="rect">
            <a:avLst/>
          </a:prstGeom>
          <a:noFill/>
          <a:ln/>
        </p:spPr>
        <p:txBody>
          <a:bodyPr wrap="square" lIns="0" tIns="0" rIns="0" bIns="0" rtlCol="0" anchor="ctr"/>
          <a:lstStyle/>
          <a:p>
            <a:pPr marL="0" indent="0" algn="ctr">
              <a:buNone/>
            </a:pPr>
            <a:r>
              <a:rPr lang="en-US" sz="800" kern="0" spc="38">
                <a:solidFill>
                  <a:srgbClr val="6B7280"/>
                </a:solidFill>
                <a:latin typeface="Montserrat" pitchFamily="34" charset="0"/>
                <a:ea typeface="Montserrat" pitchFamily="34" charset="-122"/>
                <a:cs typeface="Montserrat" pitchFamily="34" charset="-120"/>
              </a:rPr>
              <a:t>ROI</a:t>
            </a:r>
            <a:endParaRPr lang="en-US" sz="800"/>
          </a:p>
        </p:txBody>
      </p:sp>
      <p:sp>
        <p:nvSpPr>
          <p:cNvPr id="70" name="Shape 49"/>
          <p:cNvSpPr/>
          <p:nvPr/>
        </p:nvSpPr>
        <p:spPr>
          <a:xfrm>
            <a:off x="2432304" y="5747461"/>
            <a:ext cx="9144" cy="409651"/>
          </a:xfrm>
          <a:prstGeom prst="rect">
            <a:avLst/>
          </a:prstGeom>
          <a:solidFill>
            <a:srgbClr val="F3F4F6"/>
          </a:solidFill>
          <a:ln w="12700">
            <a:solidFill>
              <a:srgbClr val="F3F4F6">
                <a:alpha val="0"/>
              </a:srgbClr>
            </a:solidFill>
            <a:prstDash val="solid"/>
          </a:ln>
        </p:spPr>
        <p:txBody>
          <a:bodyPr/>
          <a:lstStyle/>
          <a:p>
            <a:endParaRPr lang="en-US"/>
          </a:p>
        </p:txBody>
      </p:sp>
      <p:sp>
        <p:nvSpPr>
          <p:cNvPr id="71" name="Text 50"/>
          <p:cNvSpPr txBox="1"/>
          <p:nvPr/>
        </p:nvSpPr>
        <p:spPr>
          <a:xfrm>
            <a:off x="2441448" y="5747461"/>
            <a:ext cx="1772107" cy="267005"/>
          </a:xfrm>
          <a:prstGeom prst="rect">
            <a:avLst/>
          </a:prstGeom>
          <a:noFill/>
          <a:ln/>
        </p:spPr>
        <p:txBody>
          <a:bodyPr wrap="square" lIns="0" tIns="0" rIns="0" bIns="0" rtlCol="0" anchor="ctr"/>
          <a:lstStyle/>
          <a:p>
            <a:pPr marL="0" indent="0" algn="ctr">
              <a:buNone/>
            </a:pPr>
            <a:r>
              <a:rPr lang="en-US" sz="1500" b="1">
                <a:solidFill>
                  <a:srgbClr val="2563EB"/>
                </a:solidFill>
                <a:latin typeface="Montserrat" pitchFamily="34" charset="0"/>
                <a:ea typeface="Montserrat" pitchFamily="34" charset="-122"/>
                <a:cs typeface="Montserrat" pitchFamily="34" charset="-120"/>
              </a:rPr>
              <a:t>$230K</a:t>
            </a:r>
            <a:endParaRPr lang="en-US" sz="1500"/>
          </a:p>
        </p:txBody>
      </p:sp>
      <p:sp>
        <p:nvSpPr>
          <p:cNvPr id="72" name="Text 51"/>
          <p:cNvSpPr txBox="1"/>
          <p:nvPr/>
        </p:nvSpPr>
        <p:spPr>
          <a:xfrm>
            <a:off x="2441448" y="6014466"/>
            <a:ext cx="1772107" cy="143561"/>
          </a:xfrm>
          <a:prstGeom prst="rect">
            <a:avLst/>
          </a:prstGeom>
          <a:noFill/>
          <a:ln/>
        </p:spPr>
        <p:txBody>
          <a:bodyPr wrap="square" lIns="0" tIns="0" rIns="0" bIns="0" rtlCol="0" anchor="ctr"/>
          <a:lstStyle/>
          <a:p>
            <a:pPr marL="0" indent="0" algn="ctr">
              <a:buNone/>
            </a:pPr>
            <a:r>
              <a:rPr lang="en-US" sz="800" kern="0" spc="38">
                <a:solidFill>
                  <a:srgbClr val="6B7280"/>
                </a:solidFill>
                <a:latin typeface="Montserrat" pitchFamily="34" charset="0"/>
                <a:ea typeface="Montserrat" pitchFamily="34" charset="-122"/>
                <a:cs typeface="Montserrat" pitchFamily="34" charset="-120"/>
              </a:rPr>
              <a:t>Year 3 Revenue</a:t>
            </a:r>
            <a:endParaRPr lang="en-US" sz="800"/>
          </a:p>
        </p:txBody>
      </p:sp>
      <p:sp>
        <p:nvSpPr>
          <p:cNvPr id="73" name="Shape 52"/>
          <p:cNvSpPr/>
          <p:nvPr/>
        </p:nvSpPr>
        <p:spPr>
          <a:xfrm>
            <a:off x="4283050" y="5747461"/>
            <a:ext cx="9144" cy="409651"/>
          </a:xfrm>
          <a:prstGeom prst="rect">
            <a:avLst/>
          </a:prstGeom>
          <a:solidFill>
            <a:srgbClr val="F3F4F6"/>
          </a:solidFill>
          <a:ln w="12700">
            <a:solidFill>
              <a:srgbClr val="F3F4F6">
                <a:alpha val="0"/>
              </a:srgbClr>
            </a:solidFill>
            <a:prstDash val="solid"/>
          </a:ln>
        </p:spPr>
        <p:txBody>
          <a:bodyPr/>
          <a:lstStyle/>
          <a:p>
            <a:endParaRPr lang="en-US"/>
          </a:p>
        </p:txBody>
      </p:sp>
      <p:sp>
        <p:nvSpPr>
          <p:cNvPr id="74" name="Text 53"/>
          <p:cNvSpPr txBox="1"/>
          <p:nvPr/>
        </p:nvSpPr>
        <p:spPr>
          <a:xfrm>
            <a:off x="4292194" y="5747461"/>
            <a:ext cx="1772107" cy="267005"/>
          </a:xfrm>
          <a:prstGeom prst="rect">
            <a:avLst/>
          </a:prstGeom>
          <a:noFill/>
          <a:ln/>
        </p:spPr>
        <p:txBody>
          <a:bodyPr wrap="square" lIns="0" tIns="0" rIns="0" bIns="0" rtlCol="0" anchor="ctr"/>
          <a:lstStyle/>
          <a:p>
            <a:pPr marL="0" indent="0" algn="ctr">
              <a:buNone/>
            </a:pPr>
            <a:r>
              <a:rPr lang="en-US" sz="1500" b="1">
                <a:solidFill>
                  <a:srgbClr val="9333EA"/>
                </a:solidFill>
                <a:latin typeface="Montserrat" pitchFamily="34" charset="0"/>
                <a:ea typeface="Montserrat" pitchFamily="34" charset="-122"/>
                <a:cs typeface="Montserrat" pitchFamily="34" charset="-120"/>
              </a:rPr>
              <a:t>$800K</a:t>
            </a:r>
            <a:endParaRPr lang="en-US" sz="1500"/>
          </a:p>
        </p:txBody>
      </p:sp>
      <p:sp>
        <p:nvSpPr>
          <p:cNvPr id="75" name="Text 54"/>
          <p:cNvSpPr txBox="1"/>
          <p:nvPr/>
        </p:nvSpPr>
        <p:spPr>
          <a:xfrm>
            <a:off x="4292194" y="6014466"/>
            <a:ext cx="1772107" cy="143561"/>
          </a:xfrm>
          <a:prstGeom prst="rect">
            <a:avLst/>
          </a:prstGeom>
          <a:noFill/>
          <a:ln/>
        </p:spPr>
        <p:txBody>
          <a:bodyPr wrap="square" lIns="0" tIns="0" rIns="0" bIns="0" rtlCol="0" anchor="ctr"/>
          <a:lstStyle/>
          <a:p>
            <a:pPr marL="0" indent="0" algn="ctr">
              <a:buNone/>
            </a:pPr>
            <a:r>
              <a:rPr lang="en-US" sz="800" kern="0" spc="38">
                <a:solidFill>
                  <a:srgbClr val="6B7280"/>
                </a:solidFill>
                <a:latin typeface="Montserrat" pitchFamily="34" charset="0"/>
                <a:ea typeface="Montserrat" pitchFamily="34" charset="-122"/>
                <a:cs typeface="Montserrat" pitchFamily="34" charset="-120"/>
              </a:rPr>
              <a:t>Initial Capital</a:t>
            </a:r>
            <a:endParaRPr lang="en-US" sz="800"/>
          </a:p>
        </p:txBody>
      </p:sp>
      <p:sp>
        <p:nvSpPr>
          <p:cNvPr id="76" name="Shape 55"/>
          <p:cNvSpPr/>
          <p:nvPr/>
        </p:nvSpPr>
        <p:spPr>
          <a:xfrm>
            <a:off x="6133795" y="5747461"/>
            <a:ext cx="9144" cy="409651"/>
          </a:xfrm>
          <a:prstGeom prst="rect">
            <a:avLst/>
          </a:prstGeom>
          <a:solidFill>
            <a:srgbClr val="F3F4F6"/>
          </a:solidFill>
          <a:ln w="12700">
            <a:solidFill>
              <a:srgbClr val="F3F4F6">
                <a:alpha val="0"/>
              </a:srgbClr>
            </a:solidFill>
            <a:prstDash val="solid"/>
          </a:ln>
        </p:spPr>
        <p:txBody>
          <a:bodyPr/>
          <a:lstStyle/>
          <a:p>
            <a:endParaRPr lang="en-US"/>
          </a:p>
        </p:txBody>
      </p:sp>
      <p:sp>
        <p:nvSpPr>
          <p:cNvPr id="77" name="Text 56"/>
          <p:cNvSpPr txBox="1"/>
          <p:nvPr/>
        </p:nvSpPr>
        <p:spPr>
          <a:xfrm>
            <a:off x="6143854" y="5747461"/>
            <a:ext cx="1772107" cy="267005"/>
          </a:xfrm>
          <a:prstGeom prst="rect">
            <a:avLst/>
          </a:prstGeom>
          <a:noFill/>
          <a:ln/>
        </p:spPr>
        <p:txBody>
          <a:bodyPr wrap="square" lIns="0" tIns="0" rIns="0" bIns="0" rtlCol="0" anchor="ctr"/>
          <a:lstStyle/>
          <a:p>
            <a:pPr marL="0" indent="0" algn="ctr">
              <a:buNone/>
            </a:pPr>
            <a:r>
              <a:rPr lang="en-US" sz="1500" b="1">
                <a:solidFill>
                  <a:srgbClr val="EA580C"/>
                </a:solidFill>
                <a:latin typeface="Montserrat" pitchFamily="34" charset="0"/>
                <a:ea typeface="Montserrat" pitchFamily="34" charset="-122"/>
                <a:cs typeface="Montserrat" pitchFamily="34" charset="-120"/>
              </a:rPr>
              <a:t>3 Years</a:t>
            </a:r>
            <a:endParaRPr lang="en-US" sz="1500"/>
          </a:p>
        </p:txBody>
      </p:sp>
      <p:sp>
        <p:nvSpPr>
          <p:cNvPr id="78" name="Text 57"/>
          <p:cNvSpPr txBox="1"/>
          <p:nvPr/>
        </p:nvSpPr>
        <p:spPr>
          <a:xfrm>
            <a:off x="6143854" y="6014466"/>
            <a:ext cx="1772107" cy="143561"/>
          </a:xfrm>
          <a:prstGeom prst="rect">
            <a:avLst/>
          </a:prstGeom>
          <a:noFill/>
          <a:ln/>
        </p:spPr>
        <p:txBody>
          <a:bodyPr wrap="square" lIns="0" tIns="0" rIns="0" bIns="0" rtlCol="0" anchor="ctr"/>
          <a:lstStyle/>
          <a:p>
            <a:pPr marL="0" indent="0" algn="ctr">
              <a:buNone/>
            </a:pPr>
            <a:r>
              <a:rPr lang="en-US" sz="800" kern="0" spc="38">
                <a:solidFill>
                  <a:srgbClr val="6B7280"/>
                </a:solidFill>
                <a:latin typeface="Montserrat" pitchFamily="34" charset="0"/>
                <a:ea typeface="Montserrat" pitchFamily="34" charset="-122"/>
                <a:cs typeface="Montserrat" pitchFamily="34" charset="-120"/>
              </a:rPr>
              <a:t>Payback Period</a:t>
            </a:r>
            <a:endParaRPr lang="en-US" sz="800"/>
          </a:p>
        </p:txBody>
      </p:sp>
      <p:sp>
        <p:nvSpPr>
          <p:cNvPr id="79" name="Shape 58"/>
          <p:cNvSpPr/>
          <p:nvPr/>
        </p:nvSpPr>
        <p:spPr>
          <a:xfrm>
            <a:off x="7985455" y="5747461"/>
            <a:ext cx="9144" cy="409651"/>
          </a:xfrm>
          <a:prstGeom prst="rect">
            <a:avLst/>
          </a:prstGeom>
          <a:solidFill>
            <a:srgbClr val="F3F4F6"/>
          </a:solidFill>
          <a:ln w="12700">
            <a:solidFill>
              <a:srgbClr val="F3F4F6">
                <a:alpha val="0"/>
              </a:srgbClr>
            </a:solidFill>
            <a:prstDash val="solid"/>
          </a:ln>
        </p:spPr>
        <p:txBody>
          <a:bodyPr/>
          <a:lstStyle/>
          <a:p>
            <a:endParaRPr lang="en-US"/>
          </a:p>
        </p:txBody>
      </p:sp>
      <p:sp>
        <p:nvSpPr>
          <p:cNvPr id="80" name="Text 59"/>
          <p:cNvSpPr txBox="1"/>
          <p:nvPr/>
        </p:nvSpPr>
        <p:spPr>
          <a:xfrm>
            <a:off x="7994599" y="5747461"/>
            <a:ext cx="1772107" cy="267005"/>
          </a:xfrm>
          <a:prstGeom prst="rect">
            <a:avLst/>
          </a:prstGeom>
          <a:noFill/>
          <a:ln/>
        </p:spPr>
        <p:txBody>
          <a:bodyPr wrap="square" lIns="0" tIns="0" rIns="0" bIns="0" rtlCol="0" anchor="ctr"/>
          <a:lstStyle/>
          <a:p>
            <a:pPr marL="0" indent="0" algn="ctr">
              <a:buNone/>
            </a:pPr>
            <a:r>
              <a:rPr lang="en-US" sz="1500" b="1">
                <a:solidFill>
                  <a:srgbClr val="DB2777"/>
                </a:solidFill>
                <a:latin typeface="Montserrat" pitchFamily="34" charset="0"/>
                <a:ea typeface="Montserrat" pitchFamily="34" charset="-122"/>
                <a:cs typeface="Montserrat" pitchFamily="34" charset="-120"/>
              </a:rPr>
              <a:t>$1.07M</a:t>
            </a:r>
            <a:endParaRPr lang="en-US" sz="1500"/>
          </a:p>
        </p:txBody>
      </p:sp>
      <p:sp>
        <p:nvSpPr>
          <p:cNvPr id="81" name="Text 60"/>
          <p:cNvSpPr txBox="1"/>
          <p:nvPr/>
        </p:nvSpPr>
        <p:spPr>
          <a:xfrm>
            <a:off x="7994599" y="6014466"/>
            <a:ext cx="1772107" cy="143561"/>
          </a:xfrm>
          <a:prstGeom prst="rect">
            <a:avLst/>
          </a:prstGeom>
          <a:noFill/>
          <a:ln/>
        </p:spPr>
        <p:txBody>
          <a:bodyPr wrap="square" lIns="0" tIns="0" rIns="0" bIns="0" rtlCol="0" anchor="ctr"/>
          <a:lstStyle/>
          <a:p>
            <a:pPr marL="0" indent="0" algn="ctr">
              <a:buNone/>
            </a:pPr>
            <a:r>
              <a:rPr lang="en-US" sz="800" kern="0" spc="38">
                <a:solidFill>
                  <a:srgbClr val="6B7280"/>
                </a:solidFill>
                <a:latin typeface="Montserrat" pitchFamily="34" charset="0"/>
                <a:ea typeface="Montserrat" pitchFamily="34" charset="-122"/>
                <a:cs typeface="Montserrat" pitchFamily="34" charset="-120"/>
              </a:rPr>
              <a:t>Total Potential</a:t>
            </a:r>
            <a:endParaRPr lang="en-US" sz="800"/>
          </a:p>
        </p:txBody>
      </p:sp>
      <p:sp>
        <p:nvSpPr>
          <p:cNvPr id="82" name="Shape 61"/>
          <p:cNvSpPr/>
          <p:nvPr/>
        </p:nvSpPr>
        <p:spPr>
          <a:xfrm>
            <a:off x="9836201" y="5747461"/>
            <a:ext cx="9144" cy="409651"/>
          </a:xfrm>
          <a:prstGeom prst="rect">
            <a:avLst/>
          </a:prstGeom>
          <a:solidFill>
            <a:srgbClr val="F3F4F6"/>
          </a:solidFill>
          <a:ln w="12700">
            <a:solidFill>
              <a:srgbClr val="F3F4F6">
                <a:alpha val="0"/>
              </a:srgbClr>
            </a:solidFill>
            <a:prstDash val="solid"/>
          </a:ln>
        </p:spPr>
        <p:txBody>
          <a:bodyPr/>
          <a:lstStyle/>
          <a:p>
            <a:endParaRPr lang="en-US"/>
          </a:p>
        </p:txBody>
      </p:sp>
      <p:sp>
        <p:nvSpPr>
          <p:cNvPr id="83" name="Text 62"/>
          <p:cNvSpPr txBox="1"/>
          <p:nvPr/>
        </p:nvSpPr>
        <p:spPr>
          <a:xfrm>
            <a:off x="9845345" y="5747461"/>
            <a:ext cx="1772107" cy="267005"/>
          </a:xfrm>
          <a:prstGeom prst="rect">
            <a:avLst/>
          </a:prstGeom>
          <a:noFill/>
          <a:ln/>
        </p:spPr>
        <p:txBody>
          <a:bodyPr wrap="square" lIns="0" tIns="0" rIns="0" bIns="0" rtlCol="0" anchor="ctr"/>
          <a:lstStyle/>
          <a:p>
            <a:pPr marL="0" indent="0" algn="ctr">
              <a:buNone/>
            </a:pPr>
            <a:r>
              <a:rPr lang="en-US" sz="1500" b="1">
                <a:solidFill>
                  <a:srgbClr val="4F46E5"/>
                </a:solidFill>
                <a:latin typeface="Montserrat" pitchFamily="34" charset="0"/>
                <a:ea typeface="Montserrat" pitchFamily="34" charset="-122"/>
                <a:cs typeface="Montserrat" pitchFamily="34" charset="-120"/>
              </a:rPr>
              <a:t>68%</a:t>
            </a:r>
            <a:endParaRPr lang="en-US" sz="1500"/>
          </a:p>
        </p:txBody>
      </p:sp>
      <p:sp>
        <p:nvSpPr>
          <p:cNvPr id="84" name="Text 63"/>
          <p:cNvSpPr txBox="1"/>
          <p:nvPr/>
        </p:nvSpPr>
        <p:spPr>
          <a:xfrm>
            <a:off x="9845345" y="6014466"/>
            <a:ext cx="1772107" cy="143561"/>
          </a:xfrm>
          <a:prstGeom prst="rect">
            <a:avLst/>
          </a:prstGeom>
          <a:noFill/>
          <a:ln/>
        </p:spPr>
        <p:txBody>
          <a:bodyPr wrap="square" lIns="0" tIns="0" rIns="0" bIns="0" rtlCol="0" anchor="ctr"/>
          <a:lstStyle/>
          <a:p>
            <a:pPr marL="0" indent="0" algn="ctr">
              <a:buNone/>
            </a:pPr>
            <a:r>
              <a:rPr lang="en-US" sz="800" kern="0" spc="38">
                <a:solidFill>
                  <a:srgbClr val="6B7280"/>
                </a:solidFill>
                <a:latin typeface="Montserrat" pitchFamily="34" charset="0"/>
                <a:ea typeface="Montserrat" pitchFamily="34" charset="-122"/>
                <a:cs typeface="Montserrat" pitchFamily="34" charset="-120"/>
              </a:rPr>
              <a:t>Land Protected</a:t>
            </a:r>
            <a:endParaRPr lang="en-US" sz="800"/>
          </a:p>
        </p:txBody>
      </p:sp>
      <p:pic>
        <p:nvPicPr>
          <p:cNvPr id="85" name="Image 19" descr="preencoded.png"/>
          <p:cNvPicPr>
            <a:picLocks noChangeAspect="1"/>
          </p:cNvPicPr>
          <p:nvPr/>
        </p:nvPicPr>
        <p:blipFill>
          <a:blip r:embed="rId17"/>
          <a:srcRect l="-19" r="-19"/>
          <a:stretch/>
        </p:blipFill>
        <p:spPr>
          <a:xfrm>
            <a:off x="0" y="0"/>
            <a:ext cx="12191695" cy="761695"/>
          </a:xfrm>
          <a:prstGeom prst="rect">
            <a:avLst/>
          </a:prstGeom>
        </p:spPr>
      </p:pic>
      <p:pic>
        <p:nvPicPr>
          <p:cNvPr id="86" name="Image 20" descr="preencoded.png"/>
          <p:cNvPicPr>
            <a:picLocks noChangeAspect="1"/>
          </p:cNvPicPr>
          <p:nvPr/>
        </p:nvPicPr>
        <p:blipFill>
          <a:blip r:embed="rId18"/>
          <a:srcRect/>
          <a:stretch/>
        </p:blipFill>
        <p:spPr>
          <a:xfrm>
            <a:off x="381305" y="152705"/>
            <a:ext cx="457200" cy="457200"/>
          </a:xfrm>
          <a:prstGeom prst="rect">
            <a:avLst/>
          </a:prstGeom>
        </p:spPr>
      </p:pic>
      <p:pic>
        <p:nvPicPr>
          <p:cNvPr id="87" name="Image 21" descr="preencoded.png"/>
          <p:cNvPicPr>
            <a:picLocks noChangeAspect="1"/>
          </p:cNvPicPr>
          <p:nvPr/>
        </p:nvPicPr>
        <p:blipFill>
          <a:blip r:embed="rId19"/>
          <a:srcRect t="-20193" b="-20193"/>
          <a:stretch/>
        </p:blipFill>
        <p:spPr>
          <a:xfrm>
            <a:off x="538582" y="247802"/>
            <a:ext cx="142646" cy="267005"/>
          </a:xfrm>
          <a:prstGeom prst="rect">
            <a:avLst/>
          </a:prstGeom>
        </p:spPr>
      </p:pic>
      <p:sp>
        <p:nvSpPr>
          <p:cNvPr id="88" name="Text 64"/>
          <p:cNvSpPr txBox="1"/>
          <p:nvPr/>
        </p:nvSpPr>
        <p:spPr>
          <a:xfrm>
            <a:off x="990295" y="152705"/>
            <a:ext cx="3299155"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Integrated Financial Impact</a:t>
            </a:r>
            <a:endParaRPr lang="en-US" sz="1500"/>
          </a:p>
        </p:txBody>
      </p:sp>
      <p:sp>
        <p:nvSpPr>
          <p:cNvPr id="89" name="Text 65"/>
          <p:cNvSpPr txBox="1"/>
          <p:nvPr/>
        </p:nvSpPr>
        <p:spPr>
          <a:xfrm>
            <a:off x="990295" y="418795"/>
            <a:ext cx="2772461"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Revenue Model &amp; Projected Returns</a:t>
            </a:r>
            <a:endParaRPr lang="en-US" sz="1000"/>
          </a:p>
        </p:txBody>
      </p:sp>
      <p:sp>
        <p:nvSpPr>
          <p:cNvPr id="90" name="Text 66"/>
          <p:cNvSpPr txBox="1"/>
          <p:nvPr/>
        </p:nvSpPr>
        <p:spPr>
          <a:xfrm>
            <a:off x="10243109" y="152705"/>
            <a:ext cx="1571854"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~$1.07M</a:t>
            </a:r>
            <a:endParaRPr lang="en-US" sz="1300"/>
          </a:p>
        </p:txBody>
      </p:sp>
      <p:sp>
        <p:nvSpPr>
          <p:cNvPr id="91" name="Text 67"/>
          <p:cNvSpPr txBox="1"/>
          <p:nvPr/>
        </p:nvSpPr>
        <p:spPr>
          <a:xfrm>
            <a:off x="9991649" y="418795"/>
            <a:ext cx="1823314"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Total Seasonal Revenue</a:t>
            </a:r>
            <a:endParaRPr lang="en-US" sz="1000"/>
          </a:p>
        </p:txBody>
      </p:sp>
      <p:sp>
        <p:nvSpPr>
          <p:cNvPr id="92" name="Shape 68"/>
          <p:cNvSpPr/>
          <p:nvPr/>
        </p:nvSpPr>
        <p:spPr>
          <a:xfrm>
            <a:off x="0" y="6400800"/>
            <a:ext cx="12191695" cy="457200"/>
          </a:xfrm>
          <a:prstGeom prst="rect">
            <a:avLst/>
          </a:prstGeom>
          <a:solidFill>
            <a:srgbClr val="FFFFFF">
              <a:alpha val="95000"/>
            </a:srgbClr>
          </a:solidFill>
          <a:ln/>
        </p:spPr>
        <p:txBody>
          <a:bodyPr/>
          <a:lstStyle/>
          <a:p>
            <a:endParaRPr lang="en-US"/>
          </a:p>
        </p:txBody>
      </p:sp>
      <p:sp>
        <p:nvSpPr>
          <p:cNvPr id="94" name="Text 70"/>
          <p:cNvSpPr txBox="1"/>
          <p:nvPr/>
        </p:nvSpPr>
        <p:spPr>
          <a:xfrm>
            <a:off x="381305" y="6558077"/>
            <a:ext cx="6762902"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Insight:</a:t>
            </a:r>
            <a:r>
              <a:rPr lang="en-US" sz="900">
                <a:solidFill>
                  <a:srgbClr val="4B5563"/>
                </a:solidFill>
                <a:latin typeface="Montserrat" pitchFamily="34" charset="0"/>
                <a:ea typeface="Montserrat" pitchFamily="34" charset="-122"/>
                <a:cs typeface="Montserrat" pitchFamily="34" charset="-120"/>
              </a:rPr>
              <a:t> Diversified revenue streams create financial resilience while preserving agricultural character </a:t>
            </a:r>
            <a:endParaRPr lang="en-US" sz="900"/>
          </a:p>
        </p:txBody>
      </p:sp>
      <p:sp>
        <p:nvSpPr>
          <p:cNvPr id="95" name="Text 71"/>
          <p:cNvSpPr txBox="1"/>
          <p:nvPr/>
        </p:nvSpPr>
        <p:spPr>
          <a:xfrm>
            <a:off x="8396021" y="6454520"/>
            <a:ext cx="4047134" cy="152705"/>
          </a:xfrm>
          <a:prstGeom prst="rect">
            <a:avLst/>
          </a:prstGeom>
          <a:noFill/>
          <a:ln/>
        </p:spPr>
        <p:txBody>
          <a:bodyPr wrap="square" lIns="0" tIns="0" rIns="0" bIns="0" rtlCol="0" anchor="ctr"/>
          <a:lstStyle/>
          <a:p>
            <a:pPr marL="0" indent="0" algn="l">
              <a:buNone/>
            </a:pPr>
            <a:r>
              <a:rPr lang="en-US" sz="900" b="1">
                <a:solidFill>
                  <a:srgbClr val="6B7280"/>
                </a:solidFill>
                <a:latin typeface="Montserrat" pitchFamily="34" charset="0"/>
                <a:ea typeface="Montserrat" pitchFamily="34" charset="-122"/>
                <a:cs typeface="Montserrat" pitchFamily="34" charset="-120"/>
              </a:rPr>
              <a:t>Source:</a:t>
            </a:r>
            <a:r>
              <a:rPr lang="en-US" sz="900">
                <a:solidFill>
                  <a:srgbClr val="6B7280"/>
                </a:solidFill>
                <a:latin typeface="Montserrat" pitchFamily="34" charset="0"/>
                <a:ea typeface="Montserrat" pitchFamily="34" charset="-122"/>
                <a:cs typeface="Montserrat" pitchFamily="34" charset="-120"/>
              </a:rPr>
              <a:t> Financial analysis based on Section VII of the model </a:t>
            </a:r>
            <a:endParaRPr lang="en-US" sz="900"/>
          </a:p>
        </p:txBody>
      </p:sp>
      <p:sp>
        <p:nvSpPr>
          <p:cNvPr id="96" name="Text 42">
            <a:extLst>
              <a:ext uri="{FF2B5EF4-FFF2-40B4-BE49-F238E27FC236}">
                <a16:creationId xmlns:a16="http://schemas.microsoft.com/office/drawing/2014/main" id="{815491A3-A2CB-737B-F11E-C307A1E65E5C}"/>
              </a:ext>
            </a:extLst>
          </p:cNvPr>
          <p:cNvSpPr txBox="1"/>
          <p:nvPr/>
        </p:nvSpPr>
        <p:spPr>
          <a:xfrm>
            <a:off x="9089890" y="5186385"/>
            <a:ext cx="1017727"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Events</a:t>
            </a:r>
            <a:endParaRPr lang="en-US" sz="900"/>
          </a:p>
        </p:txBody>
      </p:sp>
      <p:sp>
        <p:nvSpPr>
          <p:cNvPr id="97" name="Text 43">
            <a:extLst>
              <a:ext uri="{FF2B5EF4-FFF2-40B4-BE49-F238E27FC236}">
                <a16:creationId xmlns:a16="http://schemas.microsoft.com/office/drawing/2014/main" id="{CA54E072-21C4-7A9E-0323-6DA720BE4A06}"/>
              </a:ext>
            </a:extLst>
          </p:cNvPr>
          <p:cNvSpPr txBox="1"/>
          <p:nvPr/>
        </p:nvSpPr>
        <p:spPr>
          <a:xfrm>
            <a:off x="9991649" y="5186385"/>
            <a:ext cx="342591" cy="152705"/>
          </a:xfrm>
          <a:prstGeom prst="rect">
            <a:avLst/>
          </a:prstGeom>
          <a:noFill/>
          <a:ln/>
        </p:spPr>
        <p:txBody>
          <a:bodyPr wrap="square" lIns="0" tIns="0" rIns="0" bIns="0" rtlCol="0" anchor="ctr"/>
          <a:lstStyle/>
          <a:p>
            <a:pPr marL="0" indent="0" algn="l">
              <a:buNone/>
            </a:pPr>
            <a:r>
              <a:rPr lang="en-US" sz="900" b="1">
                <a:solidFill>
                  <a:srgbClr val="F97316"/>
                </a:solidFill>
                <a:latin typeface="Montserrat" pitchFamily="34" charset="0"/>
                <a:ea typeface="Montserrat" pitchFamily="34" charset="-122"/>
                <a:cs typeface="Montserrat" pitchFamily="34" charset="-120"/>
              </a:rPr>
              <a:t>20%</a:t>
            </a:r>
            <a:endParaRPr lang="en-US" sz="900">
              <a:solidFill>
                <a:srgbClr val="F97316"/>
              </a:solidFill>
            </a:endParaRPr>
          </a:p>
        </p:txBody>
      </p:sp>
      <p:sp>
        <p:nvSpPr>
          <p:cNvPr id="98" name="Text 45">
            <a:extLst>
              <a:ext uri="{FF2B5EF4-FFF2-40B4-BE49-F238E27FC236}">
                <a16:creationId xmlns:a16="http://schemas.microsoft.com/office/drawing/2014/main" id="{4A4BF5F6-7D03-8D07-D7A3-BBC970413273}"/>
              </a:ext>
            </a:extLst>
          </p:cNvPr>
          <p:cNvSpPr txBox="1"/>
          <p:nvPr/>
        </p:nvSpPr>
        <p:spPr>
          <a:xfrm>
            <a:off x="10491368" y="5186385"/>
            <a:ext cx="84582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Seasonal</a:t>
            </a:r>
            <a:endParaRPr lang="en-US" sz="900"/>
          </a:p>
        </p:txBody>
      </p:sp>
      <p:sp>
        <p:nvSpPr>
          <p:cNvPr id="99" name="Text 46">
            <a:extLst>
              <a:ext uri="{FF2B5EF4-FFF2-40B4-BE49-F238E27FC236}">
                <a16:creationId xmlns:a16="http://schemas.microsoft.com/office/drawing/2014/main" id="{38573041-980A-738F-5067-8DF5A0673235}"/>
              </a:ext>
            </a:extLst>
          </p:cNvPr>
          <p:cNvSpPr txBox="1"/>
          <p:nvPr/>
        </p:nvSpPr>
        <p:spPr>
          <a:xfrm>
            <a:off x="11204230" y="5186385"/>
            <a:ext cx="379896" cy="152705"/>
          </a:xfrm>
          <a:prstGeom prst="rect">
            <a:avLst/>
          </a:prstGeom>
          <a:noFill/>
          <a:ln/>
        </p:spPr>
        <p:txBody>
          <a:bodyPr wrap="square" lIns="0" tIns="0" rIns="0" bIns="0" rtlCol="0" anchor="ctr"/>
          <a:lstStyle/>
          <a:p>
            <a:pPr marL="0" indent="0" algn="l">
              <a:buNone/>
            </a:pPr>
            <a:r>
              <a:rPr lang="en-US" sz="900" b="1">
                <a:solidFill>
                  <a:srgbClr val="A855F7"/>
                </a:solidFill>
                <a:latin typeface="Montserrat" pitchFamily="34" charset="0"/>
                <a:ea typeface="Montserrat" pitchFamily="34" charset="-122"/>
                <a:cs typeface="Montserrat" pitchFamily="34" charset="-120"/>
              </a:rPr>
              <a:t>14%</a:t>
            </a:r>
            <a:endParaRPr lang="en-US" sz="900">
              <a:solidFill>
                <a:srgbClr val="A855F7"/>
              </a:solidFill>
            </a:endParaRPr>
          </a:p>
        </p:txBody>
      </p:sp>
      <p:sp>
        <p:nvSpPr>
          <p:cNvPr id="100" name="Text 2">
            <a:extLst>
              <a:ext uri="{FF2B5EF4-FFF2-40B4-BE49-F238E27FC236}">
                <a16:creationId xmlns:a16="http://schemas.microsoft.com/office/drawing/2014/main" id="{02E5B098-52AD-6EF7-68A2-B601C570AC1D}"/>
              </a:ext>
            </a:extLst>
          </p:cNvPr>
          <p:cNvSpPr txBox="1"/>
          <p:nvPr/>
        </p:nvSpPr>
        <p:spPr>
          <a:xfrm>
            <a:off x="10588752" y="1113739"/>
            <a:ext cx="1029614" cy="305410"/>
          </a:xfrm>
          <a:prstGeom prst="rect">
            <a:avLst/>
          </a:prstGeom>
          <a:noFill/>
          <a:ln/>
        </p:spPr>
        <p:txBody>
          <a:bodyPr wrap="square" lIns="0" tIns="0" rIns="0" bIns="0" rtlCol="0" anchor="ctr"/>
          <a:lstStyle/>
          <a:p>
            <a:pPr marL="0" indent="0" algn="r">
              <a:buNone/>
            </a:pPr>
            <a:r>
              <a:rPr lang="en-US" sz="1800" b="1">
                <a:solidFill>
                  <a:srgbClr val="EA580C"/>
                </a:solidFill>
                <a:latin typeface="Montserrat" pitchFamily="34" charset="0"/>
                <a:ea typeface="Montserrat" pitchFamily="34" charset="-122"/>
                <a:cs typeface="Montserrat" pitchFamily="34" charset="-120"/>
              </a:rPr>
              <a:t>$0.8M+</a:t>
            </a:r>
            <a:endParaRPr lang="en-US" sz="1800">
              <a:solidFill>
                <a:srgbClr val="EA580C"/>
              </a:solidFill>
            </a:endParaRPr>
          </a:p>
        </p:txBody>
      </p:sp>
      <p:sp>
        <p:nvSpPr>
          <p:cNvPr id="101" name="Text 3">
            <a:extLst>
              <a:ext uri="{FF2B5EF4-FFF2-40B4-BE49-F238E27FC236}">
                <a16:creationId xmlns:a16="http://schemas.microsoft.com/office/drawing/2014/main" id="{FDFF9BA9-EC1E-E04D-7856-04365B016D46}"/>
              </a:ext>
            </a:extLst>
          </p:cNvPr>
          <p:cNvSpPr txBox="1"/>
          <p:nvPr/>
        </p:nvSpPr>
        <p:spPr>
          <a:xfrm>
            <a:off x="10693908" y="1418234"/>
            <a:ext cx="924458" cy="152705"/>
          </a:xfrm>
          <a:prstGeom prst="rect">
            <a:avLst/>
          </a:prstGeom>
          <a:noFill/>
          <a:ln/>
        </p:spPr>
        <p:txBody>
          <a:bodyPr wrap="square" lIns="0" tIns="0" rIns="0" bIns="0" rtlCol="0" anchor="ctr"/>
          <a:lstStyle/>
          <a:p>
            <a:pPr marL="0" indent="0" algn="r">
              <a:buNone/>
            </a:pPr>
            <a:r>
              <a:rPr lang="en-US" sz="900">
                <a:solidFill>
                  <a:srgbClr val="4B5563"/>
                </a:solidFill>
                <a:latin typeface="Montserrat" pitchFamily="34" charset="0"/>
                <a:ea typeface="Montserrat" pitchFamily="34" charset="-122"/>
                <a:cs typeface="Montserrat" pitchFamily="34" charset="-120"/>
              </a:rPr>
              <a:t>Total Expense</a:t>
            </a:r>
            <a:endParaRPr lang="en-US" sz="900"/>
          </a:p>
        </p:txBody>
      </p:sp>
      <p:cxnSp>
        <p:nvCxnSpPr>
          <p:cNvPr id="103" name="Straight Connector 102">
            <a:extLst>
              <a:ext uri="{FF2B5EF4-FFF2-40B4-BE49-F238E27FC236}">
                <a16:creationId xmlns:a16="http://schemas.microsoft.com/office/drawing/2014/main" id="{D5BA3D7A-8425-1B48-51BB-047FDFBAB969}"/>
              </a:ext>
            </a:extLst>
          </p:cNvPr>
          <p:cNvCxnSpPr/>
          <p:nvPr/>
        </p:nvCxnSpPr>
        <p:spPr>
          <a:xfrm flipV="1">
            <a:off x="8885892" y="1152144"/>
            <a:ext cx="0" cy="1486281"/>
          </a:xfrm>
          <a:prstGeom prst="line">
            <a:avLst/>
          </a:prstGeom>
        </p:spPr>
        <p:style>
          <a:lnRef idx="1">
            <a:schemeClr val="dk1"/>
          </a:lnRef>
          <a:fillRef idx="0">
            <a:schemeClr val="dk1"/>
          </a:fillRef>
          <a:effectRef idx="0">
            <a:schemeClr val="dk1"/>
          </a:effectRef>
          <a:fontRef idx="minor">
            <a:schemeClr val="tx1"/>
          </a:fontRef>
        </p:style>
      </p:cxnSp>
      <p:sp>
        <p:nvSpPr>
          <p:cNvPr id="104" name="Text 54">
            <a:extLst>
              <a:ext uri="{FF2B5EF4-FFF2-40B4-BE49-F238E27FC236}">
                <a16:creationId xmlns:a16="http://schemas.microsoft.com/office/drawing/2014/main" id="{A577D791-2DD7-B167-5C6B-C31DE8280F7F}"/>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25</a:t>
            </a:fld>
            <a:endParaRPr lang="en-US" sz="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t="-3" b="-3"/>
          <a:stretch/>
        </p:blipFill>
        <p:spPr>
          <a:xfrm>
            <a:off x="381305" y="914400"/>
            <a:ext cx="7305141" cy="1107338"/>
          </a:xfrm>
          <a:prstGeom prst="rect">
            <a:avLst/>
          </a:prstGeom>
        </p:spPr>
      </p:pic>
      <p:pic>
        <p:nvPicPr>
          <p:cNvPr id="5" name="Image 3" descr="preencoded.png"/>
          <p:cNvPicPr>
            <a:picLocks noChangeAspect="1"/>
          </p:cNvPicPr>
          <p:nvPr/>
        </p:nvPicPr>
        <p:blipFill>
          <a:blip r:embed="rId5"/>
          <a:srcRect/>
          <a:stretch/>
        </p:blipFill>
        <p:spPr>
          <a:xfrm>
            <a:off x="580644" y="1201522"/>
            <a:ext cx="533095" cy="533095"/>
          </a:xfrm>
          <a:prstGeom prst="rect">
            <a:avLst/>
          </a:prstGeom>
        </p:spPr>
      </p:pic>
      <p:pic>
        <p:nvPicPr>
          <p:cNvPr id="6" name="Image 4" descr="preencoded.png"/>
          <p:cNvPicPr>
            <a:picLocks noChangeAspect="1"/>
          </p:cNvPicPr>
          <p:nvPr/>
        </p:nvPicPr>
        <p:blipFill>
          <a:blip r:embed="rId6"/>
          <a:srcRect t="-18437" b="-18437"/>
          <a:stretch/>
        </p:blipFill>
        <p:spPr>
          <a:xfrm>
            <a:off x="737921" y="1335024"/>
            <a:ext cx="219456" cy="267005"/>
          </a:xfrm>
          <a:prstGeom prst="rect">
            <a:avLst/>
          </a:prstGeom>
        </p:spPr>
      </p:pic>
      <p:sp>
        <p:nvSpPr>
          <p:cNvPr id="7" name="Text 0"/>
          <p:cNvSpPr txBox="1"/>
          <p:nvPr/>
        </p:nvSpPr>
        <p:spPr>
          <a:xfrm>
            <a:off x="1343254" y="1114654"/>
            <a:ext cx="6268212" cy="267005"/>
          </a:xfrm>
          <a:prstGeom prst="rect">
            <a:avLst/>
          </a:prstGeom>
          <a:noFill/>
          <a:ln/>
        </p:spPr>
        <p:txBody>
          <a:bodyPr wrap="square" lIns="0" tIns="0" rIns="0" bIns="0" rtlCol="0" anchor="ctr"/>
          <a:lstStyle/>
          <a:p>
            <a:pPr marL="0" indent="0" algn="l">
              <a:buNone/>
            </a:pPr>
            <a:r>
              <a:rPr lang="en-US" sz="1500" b="1">
                <a:solidFill>
                  <a:srgbClr val="1F2937"/>
                </a:solidFill>
                <a:latin typeface="Montserrat" pitchFamily="34" charset="0"/>
                <a:ea typeface="Montserrat" pitchFamily="34" charset="-122"/>
                <a:cs typeface="Montserrat" pitchFamily="34" charset="-120"/>
              </a:rPr>
              <a:t>Public Financing &amp; Incentive Tools</a:t>
            </a:r>
            <a:endParaRPr lang="en-US" sz="1500"/>
          </a:p>
        </p:txBody>
      </p:sp>
      <p:sp>
        <p:nvSpPr>
          <p:cNvPr id="8" name="Text 1"/>
          <p:cNvSpPr txBox="1"/>
          <p:nvPr/>
        </p:nvSpPr>
        <p:spPr>
          <a:xfrm>
            <a:off x="1343254" y="1419149"/>
            <a:ext cx="6077102" cy="409651"/>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 Strategic use of </a:t>
            </a:r>
            <a:r>
              <a:rPr lang="en-US" sz="900" b="1">
                <a:solidFill>
                  <a:srgbClr val="2D4A3E"/>
                </a:solidFill>
                <a:latin typeface="Montserrat" pitchFamily="34" charset="0"/>
                <a:ea typeface="Montserrat" pitchFamily="34" charset="-122"/>
                <a:cs typeface="Montserrat" pitchFamily="34" charset="-120"/>
              </a:rPr>
              <a:t>Land Bank partnerships</a:t>
            </a:r>
            <a:r>
              <a:rPr lang="en-US" sz="900">
                <a:solidFill>
                  <a:srgbClr val="4B5563"/>
                </a:solidFill>
                <a:latin typeface="Montserrat" pitchFamily="34" charset="0"/>
                <a:ea typeface="Montserrat" pitchFamily="34" charset="-122"/>
                <a:cs typeface="Montserrat" pitchFamily="34" charset="-120"/>
              </a:rPr>
              <a:t> and </a:t>
            </a:r>
            <a:r>
              <a:rPr lang="en-US" sz="900" b="1">
                <a:solidFill>
                  <a:srgbClr val="2D4A3E"/>
                </a:solidFill>
                <a:latin typeface="Montserrat" pitchFamily="34" charset="0"/>
                <a:ea typeface="Montserrat" pitchFamily="34" charset="-122"/>
                <a:cs typeface="Montserrat" pitchFamily="34" charset="-120"/>
              </a:rPr>
              <a:t>layered financing</a:t>
            </a:r>
            <a:r>
              <a:rPr lang="en-US" sz="900">
                <a:solidFill>
                  <a:srgbClr val="4B5563"/>
                </a:solidFill>
                <a:latin typeface="Montserrat" pitchFamily="34" charset="0"/>
                <a:ea typeface="Montserrat" pitchFamily="34" charset="-122"/>
                <a:cs typeface="Montserrat" pitchFamily="34" charset="-120"/>
              </a:rPr>
              <a:t> to maximize capital efficiency and project feasibility. </a:t>
            </a:r>
            <a:endParaRPr lang="en-US" sz="900"/>
          </a:p>
        </p:txBody>
      </p:sp>
      <p:pic>
        <p:nvPicPr>
          <p:cNvPr id="9" name="Image 5" descr="preencoded.png"/>
          <p:cNvPicPr>
            <a:picLocks noChangeAspect="1"/>
          </p:cNvPicPr>
          <p:nvPr/>
        </p:nvPicPr>
        <p:blipFill>
          <a:blip r:embed="rId7"/>
          <a:srcRect l="-2" r="-2"/>
          <a:stretch/>
        </p:blipFill>
        <p:spPr>
          <a:xfrm>
            <a:off x="381305" y="2128315"/>
            <a:ext cx="3600907" cy="3238805"/>
          </a:xfrm>
          <a:prstGeom prst="rect">
            <a:avLst/>
          </a:prstGeom>
        </p:spPr>
      </p:pic>
      <p:sp>
        <p:nvSpPr>
          <p:cNvPr id="10" name="Shape 2"/>
          <p:cNvSpPr/>
          <p:nvPr/>
        </p:nvSpPr>
        <p:spPr>
          <a:xfrm>
            <a:off x="580644" y="2328569"/>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8"/>
          <a:srcRect/>
          <a:stretch/>
        </p:blipFill>
        <p:spPr>
          <a:xfrm>
            <a:off x="694944" y="2442869"/>
            <a:ext cx="152705" cy="152705"/>
          </a:xfrm>
          <a:prstGeom prst="rect">
            <a:avLst/>
          </a:prstGeom>
        </p:spPr>
      </p:pic>
      <p:sp>
        <p:nvSpPr>
          <p:cNvPr id="12" name="Text 3"/>
          <p:cNvSpPr txBox="1"/>
          <p:nvPr/>
        </p:nvSpPr>
        <p:spPr>
          <a:xfrm>
            <a:off x="1076249" y="2404464"/>
            <a:ext cx="2343608" cy="228600"/>
          </a:xfrm>
          <a:prstGeom prst="rect">
            <a:avLst/>
          </a:prstGeom>
          <a:noFill/>
          <a:ln/>
        </p:spPr>
        <p:txBody>
          <a:bodyPr wrap="square" lIns="0" tIns="0" rIns="0" bIns="0" rtlCol="0" anchor="ctr"/>
          <a:lstStyle/>
          <a:p>
            <a:pPr marL="0" indent="0" algn="l">
              <a:buNone/>
            </a:pPr>
            <a:r>
              <a:rPr lang="en-US" sz="1200" b="1" dirty="0">
                <a:solidFill>
                  <a:srgbClr val="1F2937"/>
                </a:solidFill>
                <a:latin typeface="Montserrat" pitchFamily="34" charset="0"/>
                <a:ea typeface="Montserrat" pitchFamily="34" charset="-122"/>
                <a:cs typeface="Montserrat" pitchFamily="34" charset="-120"/>
              </a:rPr>
              <a:t>Land Bank &amp; Infrastructure</a:t>
            </a:r>
            <a:endParaRPr lang="en-US" sz="1200" dirty="0"/>
          </a:p>
        </p:txBody>
      </p:sp>
      <p:sp>
        <p:nvSpPr>
          <p:cNvPr id="18" name="Shape 8"/>
          <p:cNvSpPr/>
          <p:nvPr/>
        </p:nvSpPr>
        <p:spPr>
          <a:xfrm>
            <a:off x="580644" y="2862328"/>
            <a:ext cx="3200400" cy="638251"/>
          </a:xfrm>
          <a:prstGeom prst="roundRect">
            <a:avLst>
              <a:gd name="adj" fmla="val 34213"/>
            </a:avLst>
          </a:prstGeom>
          <a:solidFill>
            <a:srgbClr val="FFFFFF">
              <a:alpha val="95000"/>
            </a:srgbClr>
          </a:solidFill>
          <a:ln w="12700">
            <a:solidFill>
              <a:srgbClr val="4A7C59">
                <a:alpha val="15000"/>
              </a:srgbClr>
            </a:solidFill>
            <a:prstDash val="solid"/>
          </a:ln>
        </p:spPr>
        <p:txBody>
          <a:bodyPr/>
          <a:lstStyle/>
          <a:p>
            <a:endParaRPr lang="en-US"/>
          </a:p>
        </p:txBody>
      </p:sp>
      <p:sp>
        <p:nvSpPr>
          <p:cNvPr id="19" name="Shape 9"/>
          <p:cNvSpPr/>
          <p:nvPr/>
        </p:nvSpPr>
        <p:spPr>
          <a:xfrm>
            <a:off x="705002" y="2986686"/>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0" name="Image 8" descr="preencoded.png"/>
          <p:cNvPicPr>
            <a:picLocks noChangeAspect="1"/>
          </p:cNvPicPr>
          <p:nvPr/>
        </p:nvPicPr>
        <p:blipFill>
          <a:blip r:embed="rId9"/>
          <a:srcRect t="-14341" b="-14341"/>
          <a:stretch/>
        </p:blipFill>
        <p:spPr>
          <a:xfrm>
            <a:off x="790956" y="3062581"/>
            <a:ext cx="133502" cy="152705"/>
          </a:xfrm>
          <a:prstGeom prst="rect">
            <a:avLst/>
          </a:prstGeom>
        </p:spPr>
      </p:pic>
      <p:sp>
        <p:nvSpPr>
          <p:cNvPr id="21" name="Text 10"/>
          <p:cNvSpPr txBox="1"/>
          <p:nvPr/>
        </p:nvSpPr>
        <p:spPr>
          <a:xfrm>
            <a:off x="1123798" y="2986686"/>
            <a:ext cx="2533802" cy="152705"/>
          </a:xfrm>
          <a:prstGeom prst="rect">
            <a:avLst/>
          </a:prstGeom>
          <a:noFill/>
          <a:ln/>
        </p:spPr>
        <p:txBody>
          <a:bodyPr wrap="square" lIns="0" tIns="0" rIns="0" bIns="0" rtlCol="0" anchor="ctr"/>
          <a:lstStyle/>
          <a:p>
            <a:pPr marL="0" indent="0" algn="l">
              <a:buNone/>
            </a:pPr>
            <a:r>
              <a:rPr lang="en-US" sz="900" b="1" dirty="0">
                <a:solidFill>
                  <a:srgbClr val="374151"/>
                </a:solidFill>
                <a:latin typeface="Montserrat" pitchFamily="34" charset="0"/>
                <a:ea typeface="Montserrat" pitchFamily="34" charset="-122"/>
                <a:cs typeface="Montserrat" pitchFamily="34" charset="-120"/>
              </a:rPr>
              <a:t>Land Bank &amp; Land Trust Partnerships</a:t>
            </a:r>
            <a:endParaRPr lang="en-US" sz="900" dirty="0"/>
          </a:p>
        </p:txBody>
      </p:sp>
      <p:sp>
        <p:nvSpPr>
          <p:cNvPr id="22" name="Text 11"/>
          <p:cNvSpPr txBox="1"/>
          <p:nvPr/>
        </p:nvSpPr>
        <p:spPr>
          <a:xfrm>
            <a:off x="1123798" y="3192467"/>
            <a:ext cx="2533802" cy="2386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Assemblage, workforce housing coordination, brownfield tools, conservation easements, permanent protection</a:t>
            </a:r>
            <a:endParaRPr lang="en-US" sz="800"/>
          </a:p>
        </p:txBody>
      </p:sp>
      <p:sp>
        <p:nvSpPr>
          <p:cNvPr id="23" name="Shape 12"/>
          <p:cNvSpPr/>
          <p:nvPr/>
        </p:nvSpPr>
        <p:spPr>
          <a:xfrm>
            <a:off x="580644" y="3653284"/>
            <a:ext cx="3200400" cy="638251"/>
          </a:xfrm>
          <a:prstGeom prst="roundRect">
            <a:avLst>
              <a:gd name="adj" fmla="val 34213"/>
            </a:avLst>
          </a:prstGeom>
          <a:solidFill>
            <a:srgbClr val="FFFFFF">
              <a:alpha val="95000"/>
            </a:srgbClr>
          </a:solidFill>
          <a:ln w="12700">
            <a:solidFill>
              <a:srgbClr val="4A7C59">
                <a:alpha val="15000"/>
              </a:srgbClr>
            </a:solidFill>
            <a:prstDash val="solid"/>
          </a:ln>
        </p:spPr>
        <p:txBody>
          <a:bodyPr/>
          <a:lstStyle/>
          <a:p>
            <a:endParaRPr lang="en-US"/>
          </a:p>
        </p:txBody>
      </p:sp>
      <p:sp>
        <p:nvSpPr>
          <p:cNvPr id="24" name="Shape 13"/>
          <p:cNvSpPr/>
          <p:nvPr/>
        </p:nvSpPr>
        <p:spPr>
          <a:xfrm>
            <a:off x="705002" y="3776728"/>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5" name="Image 9" descr="preencoded.png"/>
          <p:cNvPicPr>
            <a:picLocks noChangeAspect="1"/>
          </p:cNvPicPr>
          <p:nvPr/>
        </p:nvPicPr>
        <p:blipFill>
          <a:blip r:embed="rId10"/>
          <a:srcRect t="-14341" b="-14341"/>
          <a:stretch/>
        </p:blipFill>
        <p:spPr>
          <a:xfrm>
            <a:off x="790956" y="3853537"/>
            <a:ext cx="133502" cy="152705"/>
          </a:xfrm>
          <a:prstGeom prst="rect">
            <a:avLst/>
          </a:prstGeom>
        </p:spPr>
      </p:pic>
      <p:sp>
        <p:nvSpPr>
          <p:cNvPr id="26" name="Text 14"/>
          <p:cNvSpPr txBox="1"/>
          <p:nvPr/>
        </p:nvSpPr>
        <p:spPr>
          <a:xfrm>
            <a:off x="1123798" y="3776728"/>
            <a:ext cx="2533802" cy="152705"/>
          </a:xfrm>
          <a:prstGeom prst="rect">
            <a:avLst/>
          </a:prstGeom>
          <a:noFill/>
          <a:ln/>
        </p:spPr>
        <p:txBody>
          <a:bodyPr wrap="square" lIns="0" tIns="0" rIns="0" bIns="0" rtlCol="0" anchor="ctr"/>
          <a:lstStyle/>
          <a:p>
            <a:pPr marL="0" indent="0" algn="l">
              <a:buNone/>
            </a:pPr>
            <a:r>
              <a:rPr lang="en-US" sz="900" b="1" dirty="0">
                <a:solidFill>
                  <a:srgbClr val="374151"/>
                </a:solidFill>
                <a:latin typeface="Montserrat" pitchFamily="34" charset="0"/>
                <a:ea typeface="Montserrat" pitchFamily="34" charset="-122"/>
                <a:cs typeface="Montserrat" pitchFamily="34" charset="-120"/>
              </a:rPr>
              <a:t>MDARD &amp; Office of Rural Prosperity</a:t>
            </a:r>
            <a:endParaRPr lang="en-US" sz="900" dirty="0"/>
          </a:p>
        </p:txBody>
      </p:sp>
      <p:sp>
        <p:nvSpPr>
          <p:cNvPr id="27" name="Text 15"/>
          <p:cNvSpPr txBox="1"/>
          <p:nvPr/>
        </p:nvSpPr>
        <p:spPr>
          <a:xfrm>
            <a:off x="1123798" y="3929432"/>
            <a:ext cx="2533802" cy="2386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Michigan Department of Agriculture and Rural Development</a:t>
            </a:r>
            <a:endParaRPr lang="en-US" sz="800"/>
          </a:p>
        </p:txBody>
      </p:sp>
      <p:pic>
        <p:nvPicPr>
          <p:cNvPr id="28" name="Image 10" descr="preencoded.png"/>
          <p:cNvPicPr>
            <a:picLocks noChangeAspect="1"/>
          </p:cNvPicPr>
          <p:nvPr/>
        </p:nvPicPr>
        <p:blipFill>
          <a:blip r:embed="rId7"/>
          <a:srcRect l="-2" r="-2"/>
          <a:stretch/>
        </p:blipFill>
        <p:spPr>
          <a:xfrm>
            <a:off x="4091940" y="2128315"/>
            <a:ext cx="3594505" cy="3238805"/>
          </a:xfrm>
          <a:prstGeom prst="rect">
            <a:avLst/>
          </a:prstGeom>
        </p:spPr>
      </p:pic>
      <p:sp>
        <p:nvSpPr>
          <p:cNvPr id="29" name="Shape 16"/>
          <p:cNvSpPr/>
          <p:nvPr/>
        </p:nvSpPr>
        <p:spPr>
          <a:xfrm>
            <a:off x="4292193" y="2328569"/>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30" name="Image 11" descr="preencoded.png"/>
          <p:cNvPicPr>
            <a:picLocks noChangeAspect="1"/>
          </p:cNvPicPr>
          <p:nvPr/>
        </p:nvPicPr>
        <p:blipFill>
          <a:blip r:embed="rId11"/>
          <a:srcRect/>
          <a:stretch/>
        </p:blipFill>
        <p:spPr>
          <a:xfrm>
            <a:off x="4406493" y="2442869"/>
            <a:ext cx="152705" cy="152705"/>
          </a:xfrm>
          <a:prstGeom prst="rect">
            <a:avLst/>
          </a:prstGeom>
        </p:spPr>
      </p:pic>
      <p:sp>
        <p:nvSpPr>
          <p:cNvPr id="31" name="Text 17"/>
          <p:cNvSpPr txBox="1"/>
          <p:nvPr/>
        </p:nvSpPr>
        <p:spPr>
          <a:xfrm>
            <a:off x="4787798" y="2404464"/>
            <a:ext cx="1530706"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Additional Tools</a:t>
            </a:r>
            <a:endParaRPr lang="en-US" sz="1200"/>
          </a:p>
        </p:txBody>
      </p:sp>
      <p:sp>
        <p:nvSpPr>
          <p:cNvPr id="32" name="Shape 18"/>
          <p:cNvSpPr/>
          <p:nvPr/>
        </p:nvSpPr>
        <p:spPr>
          <a:xfrm>
            <a:off x="4292193" y="2860171"/>
            <a:ext cx="3200400" cy="628192"/>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33" name="Shape 19"/>
          <p:cNvSpPr/>
          <p:nvPr/>
        </p:nvSpPr>
        <p:spPr>
          <a:xfrm>
            <a:off x="4415637" y="2983615"/>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34" name="Image 12" descr="preencoded.png"/>
          <p:cNvPicPr>
            <a:picLocks noChangeAspect="1"/>
          </p:cNvPicPr>
          <p:nvPr/>
        </p:nvPicPr>
        <p:blipFill>
          <a:blip r:embed="rId12"/>
          <a:srcRect t="-16800" b="-16800"/>
          <a:stretch/>
        </p:blipFill>
        <p:spPr>
          <a:xfrm>
            <a:off x="4511649" y="3059510"/>
            <a:ext cx="114300" cy="152705"/>
          </a:xfrm>
          <a:prstGeom prst="rect">
            <a:avLst/>
          </a:prstGeom>
        </p:spPr>
      </p:pic>
      <p:sp>
        <p:nvSpPr>
          <p:cNvPr id="35" name="Text 20"/>
          <p:cNvSpPr txBox="1"/>
          <p:nvPr/>
        </p:nvSpPr>
        <p:spPr>
          <a:xfrm>
            <a:off x="4835347" y="2983615"/>
            <a:ext cx="2649017"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Purchase/Transfer of Development Rights (PDR/TDR)</a:t>
            </a:r>
            <a:endParaRPr lang="en-US" sz="900"/>
          </a:p>
        </p:txBody>
      </p:sp>
      <p:sp>
        <p:nvSpPr>
          <p:cNvPr id="36" name="Text 21"/>
          <p:cNvSpPr txBox="1"/>
          <p:nvPr/>
        </p:nvSpPr>
        <p:spPr>
          <a:xfrm>
            <a:off x="4831689" y="3226253"/>
            <a:ext cx="2489912" cy="200916"/>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Millage options to move development rights to protect sensitive areas</a:t>
            </a:r>
            <a:endParaRPr lang="en-US" sz="800"/>
          </a:p>
        </p:txBody>
      </p:sp>
      <p:sp>
        <p:nvSpPr>
          <p:cNvPr id="37" name="Shape 22"/>
          <p:cNvSpPr/>
          <p:nvPr/>
        </p:nvSpPr>
        <p:spPr>
          <a:xfrm>
            <a:off x="4292193" y="3565173"/>
            <a:ext cx="3200400" cy="552298"/>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38" name="Shape 23"/>
          <p:cNvSpPr/>
          <p:nvPr/>
        </p:nvSpPr>
        <p:spPr>
          <a:xfrm>
            <a:off x="4415637" y="3688617"/>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39" name="Image 13" descr="preencoded.png"/>
          <p:cNvPicPr>
            <a:picLocks noChangeAspect="1"/>
          </p:cNvPicPr>
          <p:nvPr/>
        </p:nvPicPr>
        <p:blipFill>
          <a:blip r:embed="rId13"/>
          <a:srcRect t="-16800" b="-16800"/>
          <a:stretch/>
        </p:blipFill>
        <p:spPr>
          <a:xfrm>
            <a:off x="4511649" y="3764513"/>
            <a:ext cx="114300" cy="152705"/>
          </a:xfrm>
          <a:prstGeom prst="rect">
            <a:avLst/>
          </a:prstGeom>
        </p:spPr>
      </p:pic>
      <p:sp>
        <p:nvSpPr>
          <p:cNvPr id="40" name="Text 24"/>
          <p:cNvSpPr txBox="1"/>
          <p:nvPr/>
        </p:nvSpPr>
        <p:spPr>
          <a:xfrm>
            <a:off x="4835347" y="3688617"/>
            <a:ext cx="2486254"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Carbon Credits</a:t>
            </a:r>
            <a:endParaRPr lang="en-US" sz="900"/>
          </a:p>
        </p:txBody>
      </p:sp>
      <p:sp>
        <p:nvSpPr>
          <p:cNvPr id="41" name="Text 25"/>
          <p:cNvSpPr txBox="1"/>
          <p:nvPr/>
        </p:nvSpPr>
        <p:spPr>
          <a:xfrm>
            <a:off x="4831689" y="3881220"/>
            <a:ext cx="2957170" cy="1243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Woodland retention for carbon market participation</a:t>
            </a:r>
            <a:endParaRPr lang="en-US" sz="800"/>
          </a:p>
        </p:txBody>
      </p:sp>
      <p:sp>
        <p:nvSpPr>
          <p:cNvPr id="42" name="Shape 26"/>
          <p:cNvSpPr/>
          <p:nvPr/>
        </p:nvSpPr>
        <p:spPr>
          <a:xfrm>
            <a:off x="4292193" y="4194281"/>
            <a:ext cx="3200400" cy="552298"/>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43" name="Shape 27"/>
          <p:cNvSpPr/>
          <p:nvPr/>
        </p:nvSpPr>
        <p:spPr>
          <a:xfrm>
            <a:off x="4415637" y="4318640"/>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44" name="Image 14" descr="preencoded.png"/>
          <p:cNvPicPr>
            <a:picLocks noChangeAspect="1"/>
          </p:cNvPicPr>
          <p:nvPr/>
        </p:nvPicPr>
        <p:blipFill>
          <a:blip r:embed="rId14"/>
          <a:srcRect t="-16907" b="-16907"/>
          <a:stretch/>
        </p:blipFill>
        <p:spPr>
          <a:xfrm>
            <a:off x="4497019" y="4394535"/>
            <a:ext cx="142646" cy="152705"/>
          </a:xfrm>
          <a:prstGeom prst="rect">
            <a:avLst/>
          </a:prstGeom>
        </p:spPr>
      </p:pic>
      <p:sp>
        <p:nvSpPr>
          <p:cNvPr id="45" name="Text 28"/>
          <p:cNvSpPr txBox="1"/>
          <p:nvPr/>
        </p:nvSpPr>
        <p:spPr>
          <a:xfrm>
            <a:off x="4835347" y="4318640"/>
            <a:ext cx="2171700"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Rural Enterprise Zones</a:t>
            </a:r>
            <a:endParaRPr lang="en-US" sz="900"/>
          </a:p>
        </p:txBody>
      </p:sp>
      <p:sp>
        <p:nvSpPr>
          <p:cNvPr id="46" name="Text 29"/>
          <p:cNvSpPr txBox="1"/>
          <p:nvPr/>
        </p:nvSpPr>
        <p:spPr>
          <a:xfrm>
            <a:off x="4835347" y="4470430"/>
            <a:ext cx="2585009" cy="12435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Tax incentives for rural business development</a:t>
            </a:r>
            <a:endParaRPr lang="en-US" sz="800"/>
          </a:p>
        </p:txBody>
      </p:sp>
      <p:sp>
        <p:nvSpPr>
          <p:cNvPr id="47" name="Shape 30"/>
          <p:cNvSpPr/>
          <p:nvPr/>
        </p:nvSpPr>
        <p:spPr>
          <a:xfrm>
            <a:off x="381305" y="5483756"/>
            <a:ext cx="7305140" cy="751216"/>
          </a:xfrm>
          <a:prstGeom prst="roundRect">
            <a:avLst>
              <a:gd name="adj" fmla="val 12933"/>
            </a:avLst>
          </a:prstGeom>
          <a:solidFill>
            <a:srgbClr val="F0FDF4"/>
          </a:solidFill>
          <a:ln w="12700">
            <a:solidFill>
              <a:srgbClr val="BBF7D0"/>
            </a:solidFill>
            <a:prstDash val="solid"/>
          </a:ln>
        </p:spPr>
        <p:txBody>
          <a:bodyPr/>
          <a:lstStyle/>
          <a:p>
            <a:endParaRPr lang="en-US"/>
          </a:p>
        </p:txBody>
      </p:sp>
      <p:pic>
        <p:nvPicPr>
          <p:cNvPr id="48" name="Image 15" descr="preencoded.png"/>
          <p:cNvPicPr>
            <a:picLocks noChangeAspect="1"/>
          </p:cNvPicPr>
          <p:nvPr/>
        </p:nvPicPr>
        <p:blipFill>
          <a:blip r:embed="rId15"/>
          <a:srcRect t="-25000" b="-25000"/>
          <a:stretch/>
        </p:blipFill>
        <p:spPr>
          <a:xfrm>
            <a:off x="580644" y="5635126"/>
            <a:ext cx="133502" cy="267005"/>
          </a:xfrm>
          <a:prstGeom prst="rect">
            <a:avLst/>
          </a:prstGeom>
        </p:spPr>
      </p:pic>
      <p:sp>
        <p:nvSpPr>
          <p:cNvPr id="49" name="Text 31"/>
          <p:cNvSpPr txBox="1"/>
          <p:nvPr/>
        </p:nvSpPr>
        <p:spPr>
          <a:xfrm>
            <a:off x="866851" y="5596721"/>
            <a:ext cx="6743700" cy="191110"/>
          </a:xfrm>
          <a:prstGeom prst="rect">
            <a:avLst/>
          </a:prstGeom>
          <a:noFill/>
          <a:ln/>
        </p:spPr>
        <p:txBody>
          <a:bodyPr wrap="square" lIns="0" tIns="0" rIns="0" bIns="0" rtlCol="0" anchor="ctr"/>
          <a:lstStyle/>
          <a:p>
            <a:pPr marL="0" indent="0" algn="l">
              <a:buNone/>
            </a:pPr>
            <a:r>
              <a:rPr lang="en-US" sz="1000" b="1">
                <a:solidFill>
                  <a:srgbClr val="166534"/>
                </a:solidFill>
                <a:latin typeface="Montserrat" pitchFamily="34" charset="0"/>
                <a:ea typeface="Montserrat" pitchFamily="34" charset="-122"/>
                <a:cs typeface="Montserrat" pitchFamily="34" charset="-120"/>
              </a:rPr>
              <a:t>Strategic Advantage</a:t>
            </a:r>
            <a:endParaRPr lang="en-US" sz="1000"/>
          </a:p>
        </p:txBody>
      </p:sp>
      <p:sp>
        <p:nvSpPr>
          <p:cNvPr id="50" name="Text 32"/>
          <p:cNvSpPr txBox="1"/>
          <p:nvPr/>
        </p:nvSpPr>
        <p:spPr>
          <a:xfrm>
            <a:off x="866851" y="5825321"/>
            <a:ext cx="6625742" cy="409651"/>
          </a:xfrm>
          <a:prstGeom prst="rect">
            <a:avLst/>
          </a:prstGeom>
          <a:noFill/>
          <a:ln/>
        </p:spPr>
        <p:txBody>
          <a:bodyPr wrap="square" lIns="0" tIns="0" rIns="0" bIns="0" rtlCol="0" anchor="ctr"/>
          <a:lstStyle/>
          <a:p>
            <a:pPr marL="0" indent="0" algn="l">
              <a:buNone/>
            </a:pPr>
            <a:r>
              <a:rPr lang="en-US" sz="900">
                <a:solidFill>
                  <a:srgbClr val="15803D"/>
                </a:solidFill>
                <a:latin typeface="Montserrat" pitchFamily="34" charset="0"/>
                <a:ea typeface="Montserrat" pitchFamily="34" charset="-122"/>
                <a:cs typeface="Montserrat" pitchFamily="34" charset="-120"/>
              </a:rPr>
              <a:t>Layering </a:t>
            </a:r>
            <a:r>
              <a:rPr lang="en-US" sz="900" b="1">
                <a:solidFill>
                  <a:srgbClr val="15803D"/>
                </a:solidFill>
                <a:latin typeface="Montserrat" pitchFamily="34" charset="0"/>
                <a:ea typeface="Montserrat" pitchFamily="34" charset="-122"/>
                <a:cs typeface="Montserrat" pitchFamily="34" charset="-120"/>
              </a:rPr>
              <a:t>public financing tools</a:t>
            </a:r>
            <a:r>
              <a:rPr lang="en-US" sz="900">
                <a:solidFill>
                  <a:srgbClr val="15803D"/>
                </a:solidFill>
                <a:latin typeface="Montserrat" pitchFamily="34" charset="0"/>
                <a:ea typeface="Montserrat" pitchFamily="34" charset="-122"/>
                <a:cs typeface="Montserrat" pitchFamily="34" charset="-120"/>
              </a:rPr>
              <a:t> with </a:t>
            </a:r>
            <a:r>
              <a:rPr lang="en-US" sz="900" b="1">
                <a:solidFill>
                  <a:srgbClr val="15803D"/>
                </a:solidFill>
                <a:latin typeface="Montserrat" pitchFamily="34" charset="0"/>
                <a:ea typeface="Montserrat" pitchFamily="34" charset="-122"/>
                <a:cs typeface="Montserrat" pitchFamily="34" charset="-120"/>
              </a:rPr>
              <a:t>conventional debt</a:t>
            </a:r>
            <a:r>
              <a:rPr lang="en-US" sz="900">
                <a:solidFill>
                  <a:srgbClr val="15803D"/>
                </a:solidFill>
                <a:latin typeface="Montserrat" pitchFamily="34" charset="0"/>
                <a:ea typeface="Montserrat" pitchFamily="34" charset="-122"/>
                <a:cs typeface="Montserrat" pitchFamily="34" charset="-120"/>
              </a:rPr>
              <a:t> and </a:t>
            </a:r>
            <a:r>
              <a:rPr lang="en-US" sz="900" b="1">
                <a:solidFill>
                  <a:srgbClr val="15803D"/>
                </a:solidFill>
                <a:latin typeface="Montserrat" pitchFamily="34" charset="0"/>
                <a:ea typeface="Montserrat" pitchFamily="34" charset="-122"/>
                <a:cs typeface="Montserrat" pitchFamily="34" charset="-120"/>
              </a:rPr>
              <a:t>impact equity</a:t>
            </a:r>
            <a:r>
              <a:rPr lang="en-US" sz="900">
                <a:solidFill>
                  <a:srgbClr val="15803D"/>
                </a:solidFill>
                <a:latin typeface="Montserrat" pitchFamily="34" charset="0"/>
                <a:ea typeface="Montserrat" pitchFamily="34" charset="-122"/>
                <a:cs typeface="Montserrat" pitchFamily="34" charset="-120"/>
              </a:rPr>
              <a:t> creates bankable projects with multiple capital sources. </a:t>
            </a:r>
            <a:endParaRPr lang="en-US" sz="900"/>
          </a:p>
        </p:txBody>
      </p:sp>
      <p:pic>
        <p:nvPicPr>
          <p:cNvPr id="51" name="Image 16" descr="preencoded.png"/>
          <p:cNvPicPr>
            <a:picLocks noChangeAspect="1"/>
          </p:cNvPicPr>
          <p:nvPr/>
        </p:nvPicPr>
        <p:blipFill>
          <a:blip r:embed="rId16"/>
          <a:srcRect l="-6" r="-6"/>
          <a:stretch/>
        </p:blipFill>
        <p:spPr>
          <a:xfrm>
            <a:off x="7810805" y="914401"/>
            <a:ext cx="4000500" cy="1933956"/>
          </a:xfrm>
          <a:prstGeom prst="rect">
            <a:avLst/>
          </a:prstGeom>
        </p:spPr>
      </p:pic>
      <p:sp>
        <p:nvSpPr>
          <p:cNvPr id="52" name="Text 33"/>
          <p:cNvSpPr txBox="1"/>
          <p:nvPr/>
        </p:nvSpPr>
        <p:spPr>
          <a:xfrm>
            <a:off x="8048549" y="1152144"/>
            <a:ext cx="3525012" cy="152705"/>
          </a:xfrm>
          <a:prstGeom prst="rect">
            <a:avLst/>
          </a:prstGeom>
          <a:noFill/>
          <a:ln/>
        </p:spPr>
        <p:txBody>
          <a:bodyPr wrap="square" lIns="0" tIns="0" rIns="0" bIns="0" rtlCol="0" anchor="ctr"/>
          <a:lstStyle/>
          <a:p>
            <a:pPr marL="0" indent="0" algn="l">
              <a:buNone/>
            </a:pPr>
            <a:r>
              <a:rPr lang="en-US" sz="900" b="1" kern="0" spc="45">
                <a:solidFill>
                  <a:srgbClr val="1F2937"/>
                </a:solidFill>
                <a:latin typeface="Montserrat" pitchFamily="34" charset="0"/>
                <a:ea typeface="Montserrat" pitchFamily="34" charset="-122"/>
                <a:cs typeface="Montserrat" pitchFamily="34" charset="-120"/>
              </a:rPr>
              <a:t>Funding Sources</a:t>
            </a:r>
            <a:endParaRPr lang="en-US" sz="900"/>
          </a:p>
        </p:txBody>
      </p:sp>
      <p:sp>
        <p:nvSpPr>
          <p:cNvPr id="53" name="Shape 34"/>
          <p:cNvSpPr/>
          <p:nvPr/>
        </p:nvSpPr>
        <p:spPr>
          <a:xfrm>
            <a:off x="8048549" y="1389369"/>
            <a:ext cx="1686154" cy="553213"/>
          </a:xfrm>
          <a:prstGeom prst="roundRect">
            <a:avLst>
              <a:gd name="adj" fmla="val 17755"/>
            </a:avLst>
          </a:prstGeom>
          <a:solidFill>
            <a:srgbClr val="4A7C59">
              <a:alpha val="10000"/>
            </a:srgbClr>
          </a:solidFill>
          <a:ln w="12700">
            <a:solidFill>
              <a:srgbClr val="4A7C59">
                <a:alpha val="30000"/>
              </a:srgbClr>
            </a:solidFill>
            <a:prstDash val="solid"/>
          </a:ln>
        </p:spPr>
        <p:txBody>
          <a:bodyPr/>
          <a:lstStyle/>
          <a:p>
            <a:endParaRPr lang="en-US"/>
          </a:p>
        </p:txBody>
      </p:sp>
      <p:sp>
        <p:nvSpPr>
          <p:cNvPr id="54" name="Text 35"/>
          <p:cNvSpPr txBox="1"/>
          <p:nvPr/>
        </p:nvSpPr>
        <p:spPr>
          <a:xfrm>
            <a:off x="8172907" y="1391198"/>
            <a:ext cx="1438351" cy="305410"/>
          </a:xfrm>
          <a:prstGeom prst="rect">
            <a:avLst/>
          </a:prstGeom>
          <a:noFill/>
          <a:ln/>
        </p:spPr>
        <p:txBody>
          <a:bodyPr wrap="square" lIns="0" tIns="0" rIns="0" bIns="0" rtlCol="0" anchor="ctr"/>
          <a:lstStyle/>
          <a:p>
            <a:pPr marL="0" indent="0" algn="ctr">
              <a:buNone/>
            </a:pPr>
            <a:r>
              <a:rPr lang="en-US" sz="1800" b="1">
                <a:solidFill>
                  <a:srgbClr val="16A34A"/>
                </a:solidFill>
                <a:latin typeface="Montserrat" pitchFamily="34" charset="0"/>
                <a:ea typeface="Montserrat" pitchFamily="34" charset="-122"/>
                <a:cs typeface="Montserrat" pitchFamily="34" charset="-120"/>
              </a:rPr>
              <a:t>40%</a:t>
            </a:r>
            <a:endParaRPr lang="en-US" sz="1800"/>
          </a:p>
        </p:txBody>
      </p:sp>
      <p:sp>
        <p:nvSpPr>
          <p:cNvPr id="55" name="Text 36"/>
          <p:cNvSpPr txBox="1"/>
          <p:nvPr/>
        </p:nvSpPr>
        <p:spPr>
          <a:xfrm>
            <a:off x="8172907" y="1734098"/>
            <a:ext cx="1438351"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Grants/Loans</a:t>
            </a:r>
            <a:endParaRPr lang="en-US" sz="800"/>
          </a:p>
        </p:txBody>
      </p:sp>
      <p:sp>
        <p:nvSpPr>
          <p:cNvPr id="56" name="Shape 37"/>
          <p:cNvSpPr/>
          <p:nvPr/>
        </p:nvSpPr>
        <p:spPr>
          <a:xfrm>
            <a:off x="9887407" y="1389369"/>
            <a:ext cx="1686154" cy="553213"/>
          </a:xfrm>
          <a:prstGeom prst="roundRect">
            <a:avLst>
              <a:gd name="adj" fmla="val 17755"/>
            </a:avLst>
          </a:prstGeom>
          <a:solidFill>
            <a:srgbClr val="4A7C59">
              <a:alpha val="10000"/>
            </a:srgbClr>
          </a:solidFill>
          <a:ln w="12700">
            <a:solidFill>
              <a:srgbClr val="4A7C59">
                <a:alpha val="30000"/>
              </a:srgbClr>
            </a:solidFill>
            <a:prstDash val="solid"/>
          </a:ln>
        </p:spPr>
        <p:txBody>
          <a:bodyPr/>
          <a:lstStyle/>
          <a:p>
            <a:endParaRPr lang="en-US"/>
          </a:p>
        </p:txBody>
      </p:sp>
      <p:sp>
        <p:nvSpPr>
          <p:cNvPr id="57" name="Text 38"/>
          <p:cNvSpPr txBox="1"/>
          <p:nvPr/>
        </p:nvSpPr>
        <p:spPr>
          <a:xfrm>
            <a:off x="10010851" y="1391198"/>
            <a:ext cx="1438351" cy="305410"/>
          </a:xfrm>
          <a:prstGeom prst="rect">
            <a:avLst/>
          </a:prstGeom>
          <a:noFill/>
          <a:ln/>
        </p:spPr>
        <p:txBody>
          <a:bodyPr wrap="square" lIns="0" tIns="0" rIns="0" bIns="0" rtlCol="0" anchor="ctr"/>
          <a:lstStyle/>
          <a:p>
            <a:pPr marL="0" indent="0" algn="ctr">
              <a:buNone/>
            </a:pPr>
            <a:r>
              <a:rPr lang="en-US" sz="1800" b="1">
                <a:solidFill>
                  <a:srgbClr val="2563EB"/>
                </a:solidFill>
                <a:latin typeface="Montserrat" pitchFamily="34" charset="0"/>
                <a:ea typeface="Montserrat" pitchFamily="34" charset="-122"/>
                <a:cs typeface="Montserrat" pitchFamily="34" charset="-120"/>
              </a:rPr>
              <a:t>30%</a:t>
            </a:r>
            <a:endParaRPr lang="en-US" sz="1800"/>
          </a:p>
        </p:txBody>
      </p:sp>
      <p:sp>
        <p:nvSpPr>
          <p:cNvPr id="58" name="Text 39"/>
          <p:cNvSpPr txBox="1"/>
          <p:nvPr/>
        </p:nvSpPr>
        <p:spPr>
          <a:xfrm>
            <a:off x="10010851" y="1734098"/>
            <a:ext cx="1438351"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Equity</a:t>
            </a:r>
            <a:endParaRPr lang="en-US" sz="800"/>
          </a:p>
        </p:txBody>
      </p:sp>
      <p:sp>
        <p:nvSpPr>
          <p:cNvPr id="59" name="Shape 40"/>
          <p:cNvSpPr/>
          <p:nvPr/>
        </p:nvSpPr>
        <p:spPr>
          <a:xfrm>
            <a:off x="8048549" y="2075372"/>
            <a:ext cx="1686154" cy="553214"/>
          </a:xfrm>
          <a:prstGeom prst="roundRect">
            <a:avLst>
              <a:gd name="adj" fmla="val 17755"/>
            </a:avLst>
          </a:prstGeom>
          <a:solidFill>
            <a:srgbClr val="4A7C59">
              <a:alpha val="10000"/>
            </a:srgbClr>
          </a:solidFill>
          <a:ln w="12700">
            <a:solidFill>
              <a:srgbClr val="4A7C59">
                <a:alpha val="30000"/>
              </a:srgbClr>
            </a:solidFill>
            <a:prstDash val="solid"/>
          </a:ln>
        </p:spPr>
        <p:txBody>
          <a:bodyPr/>
          <a:lstStyle/>
          <a:p>
            <a:endParaRPr lang="en-US"/>
          </a:p>
        </p:txBody>
      </p:sp>
      <p:sp>
        <p:nvSpPr>
          <p:cNvPr id="60" name="Text 41"/>
          <p:cNvSpPr txBox="1"/>
          <p:nvPr/>
        </p:nvSpPr>
        <p:spPr>
          <a:xfrm>
            <a:off x="8172907" y="2075372"/>
            <a:ext cx="1438351" cy="305410"/>
          </a:xfrm>
          <a:prstGeom prst="rect">
            <a:avLst/>
          </a:prstGeom>
          <a:noFill/>
          <a:ln/>
        </p:spPr>
        <p:txBody>
          <a:bodyPr wrap="square" lIns="0" tIns="0" rIns="0" bIns="0" rtlCol="0" anchor="ctr"/>
          <a:lstStyle/>
          <a:p>
            <a:pPr marL="0" indent="0" algn="ctr">
              <a:buNone/>
            </a:pPr>
            <a:r>
              <a:rPr lang="en-US" sz="1800" b="1">
                <a:solidFill>
                  <a:srgbClr val="9333EA"/>
                </a:solidFill>
                <a:latin typeface="Montserrat" pitchFamily="34" charset="0"/>
                <a:ea typeface="Montserrat" pitchFamily="34" charset="-122"/>
                <a:cs typeface="Montserrat" pitchFamily="34" charset="-120"/>
              </a:rPr>
              <a:t>20%</a:t>
            </a:r>
            <a:endParaRPr lang="en-US" sz="1800"/>
          </a:p>
        </p:txBody>
      </p:sp>
      <p:sp>
        <p:nvSpPr>
          <p:cNvPr id="61" name="Text 42"/>
          <p:cNvSpPr txBox="1"/>
          <p:nvPr/>
        </p:nvSpPr>
        <p:spPr>
          <a:xfrm>
            <a:off x="8172907" y="2418272"/>
            <a:ext cx="1438351"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TIF</a:t>
            </a:r>
            <a:endParaRPr lang="en-US" sz="800"/>
          </a:p>
        </p:txBody>
      </p:sp>
      <p:sp>
        <p:nvSpPr>
          <p:cNvPr id="62" name="Shape 43"/>
          <p:cNvSpPr/>
          <p:nvPr/>
        </p:nvSpPr>
        <p:spPr>
          <a:xfrm>
            <a:off x="9887407" y="2075371"/>
            <a:ext cx="1686154" cy="556463"/>
          </a:xfrm>
          <a:prstGeom prst="roundRect">
            <a:avLst>
              <a:gd name="adj" fmla="val 17755"/>
            </a:avLst>
          </a:prstGeom>
          <a:solidFill>
            <a:srgbClr val="4A7C59">
              <a:alpha val="10000"/>
            </a:srgbClr>
          </a:solidFill>
          <a:ln w="12700">
            <a:solidFill>
              <a:srgbClr val="4A7C59">
                <a:alpha val="30000"/>
              </a:srgbClr>
            </a:solidFill>
            <a:prstDash val="solid"/>
          </a:ln>
        </p:spPr>
        <p:txBody>
          <a:bodyPr/>
          <a:lstStyle/>
          <a:p>
            <a:endParaRPr lang="en-US"/>
          </a:p>
        </p:txBody>
      </p:sp>
      <p:sp>
        <p:nvSpPr>
          <p:cNvPr id="63" name="Text 44"/>
          <p:cNvSpPr txBox="1"/>
          <p:nvPr/>
        </p:nvSpPr>
        <p:spPr>
          <a:xfrm>
            <a:off x="10010851" y="2075372"/>
            <a:ext cx="1438351" cy="305410"/>
          </a:xfrm>
          <a:prstGeom prst="rect">
            <a:avLst/>
          </a:prstGeom>
          <a:noFill/>
          <a:ln/>
        </p:spPr>
        <p:txBody>
          <a:bodyPr wrap="square" lIns="0" tIns="0" rIns="0" bIns="0" rtlCol="0" anchor="ctr"/>
          <a:lstStyle/>
          <a:p>
            <a:pPr marL="0" indent="0" algn="ctr">
              <a:buNone/>
            </a:pPr>
            <a:r>
              <a:rPr lang="en-US" sz="1800" b="1">
                <a:solidFill>
                  <a:srgbClr val="EA580C"/>
                </a:solidFill>
                <a:latin typeface="Montserrat" pitchFamily="34" charset="0"/>
                <a:ea typeface="Montserrat" pitchFamily="34" charset="-122"/>
                <a:cs typeface="Montserrat" pitchFamily="34" charset="-120"/>
              </a:rPr>
              <a:t>10%</a:t>
            </a:r>
            <a:endParaRPr lang="en-US" sz="1800"/>
          </a:p>
        </p:txBody>
      </p:sp>
      <p:sp>
        <p:nvSpPr>
          <p:cNvPr id="64" name="Text 45"/>
          <p:cNvSpPr txBox="1"/>
          <p:nvPr/>
        </p:nvSpPr>
        <p:spPr>
          <a:xfrm>
            <a:off x="10010851" y="2418272"/>
            <a:ext cx="1438351" cy="143561"/>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Other</a:t>
            </a:r>
            <a:endParaRPr lang="en-US" sz="800"/>
          </a:p>
        </p:txBody>
      </p:sp>
      <p:pic>
        <p:nvPicPr>
          <p:cNvPr id="65" name="Image 17" descr="preencoded.png"/>
          <p:cNvPicPr>
            <a:picLocks noChangeAspect="1"/>
          </p:cNvPicPr>
          <p:nvPr/>
        </p:nvPicPr>
        <p:blipFill>
          <a:blip r:embed="rId17"/>
          <a:srcRect l="-4" r="-4"/>
          <a:stretch/>
        </p:blipFill>
        <p:spPr>
          <a:xfrm>
            <a:off x="7810805" y="2953808"/>
            <a:ext cx="4000500" cy="2152498"/>
          </a:xfrm>
          <a:prstGeom prst="rect">
            <a:avLst/>
          </a:prstGeom>
        </p:spPr>
      </p:pic>
      <p:sp>
        <p:nvSpPr>
          <p:cNvPr id="66" name="Text 46"/>
          <p:cNvSpPr txBox="1"/>
          <p:nvPr/>
        </p:nvSpPr>
        <p:spPr>
          <a:xfrm>
            <a:off x="8048549" y="3192467"/>
            <a:ext cx="3525012" cy="152705"/>
          </a:xfrm>
          <a:prstGeom prst="rect">
            <a:avLst/>
          </a:prstGeom>
          <a:noFill/>
          <a:ln/>
        </p:spPr>
        <p:txBody>
          <a:bodyPr wrap="square" lIns="0" tIns="0" rIns="0" bIns="0" rtlCol="0" anchor="ctr"/>
          <a:lstStyle/>
          <a:p>
            <a:pPr marL="0" indent="0" algn="l">
              <a:buNone/>
            </a:pPr>
            <a:r>
              <a:rPr lang="en-US" sz="900" b="1" kern="0" spc="45">
                <a:solidFill>
                  <a:srgbClr val="1F2937"/>
                </a:solidFill>
                <a:latin typeface="Montserrat" pitchFamily="34" charset="0"/>
                <a:ea typeface="Montserrat" pitchFamily="34" charset="-122"/>
                <a:cs typeface="Montserrat" pitchFamily="34" charset="-120"/>
              </a:rPr>
              <a:t>Program Benefits</a:t>
            </a:r>
            <a:endParaRPr lang="en-US" sz="900"/>
          </a:p>
        </p:txBody>
      </p:sp>
      <p:sp>
        <p:nvSpPr>
          <p:cNvPr id="67" name="Shape 47"/>
          <p:cNvSpPr/>
          <p:nvPr/>
        </p:nvSpPr>
        <p:spPr>
          <a:xfrm>
            <a:off x="8048549" y="3582915"/>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68" name="Text 48"/>
          <p:cNvSpPr txBox="1"/>
          <p:nvPr/>
        </p:nvSpPr>
        <p:spPr>
          <a:xfrm>
            <a:off x="8257946" y="3535367"/>
            <a:ext cx="2176272"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Infrastructure cost recovery</a:t>
            </a:r>
            <a:endParaRPr lang="en-US" sz="1000"/>
          </a:p>
        </p:txBody>
      </p:sp>
      <p:sp>
        <p:nvSpPr>
          <p:cNvPr id="69" name="Shape 49"/>
          <p:cNvSpPr/>
          <p:nvPr/>
        </p:nvSpPr>
        <p:spPr>
          <a:xfrm>
            <a:off x="8048549" y="3964220"/>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70" name="Text 50"/>
          <p:cNvSpPr txBox="1"/>
          <p:nvPr/>
        </p:nvSpPr>
        <p:spPr>
          <a:xfrm>
            <a:off x="8257946" y="3915757"/>
            <a:ext cx="2073859"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Workforce housing support</a:t>
            </a:r>
            <a:endParaRPr lang="en-US" sz="1000"/>
          </a:p>
        </p:txBody>
      </p:sp>
      <p:sp>
        <p:nvSpPr>
          <p:cNvPr id="71" name="Shape 51"/>
          <p:cNvSpPr/>
          <p:nvPr/>
        </p:nvSpPr>
        <p:spPr>
          <a:xfrm>
            <a:off x="8048549" y="4344611"/>
            <a:ext cx="95098" cy="95098"/>
          </a:xfrm>
          <a:prstGeom prst="ellipse">
            <a:avLst/>
          </a:prstGeom>
          <a:solidFill>
            <a:srgbClr val="A855F7"/>
          </a:solidFill>
          <a:ln w="12700">
            <a:solidFill>
              <a:srgbClr val="FFFFFF">
                <a:alpha val="0"/>
              </a:srgbClr>
            </a:solidFill>
            <a:prstDash val="solid"/>
          </a:ln>
        </p:spPr>
        <p:txBody>
          <a:bodyPr/>
          <a:lstStyle/>
          <a:p>
            <a:endParaRPr lang="en-US"/>
          </a:p>
        </p:txBody>
      </p:sp>
      <p:sp>
        <p:nvSpPr>
          <p:cNvPr id="72" name="Text 52"/>
          <p:cNvSpPr txBox="1"/>
          <p:nvPr/>
        </p:nvSpPr>
        <p:spPr>
          <a:xfrm>
            <a:off x="8257946" y="4297062"/>
            <a:ext cx="1708099"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Project bankability</a:t>
            </a:r>
            <a:endParaRPr lang="en-US" sz="1000"/>
          </a:p>
        </p:txBody>
      </p:sp>
      <p:sp>
        <p:nvSpPr>
          <p:cNvPr id="73" name="Shape 53"/>
          <p:cNvSpPr/>
          <p:nvPr/>
        </p:nvSpPr>
        <p:spPr>
          <a:xfrm>
            <a:off x="8048549" y="4725915"/>
            <a:ext cx="95098" cy="95098"/>
          </a:xfrm>
          <a:prstGeom prst="ellipse">
            <a:avLst/>
          </a:prstGeom>
          <a:solidFill>
            <a:srgbClr val="F97316"/>
          </a:solidFill>
          <a:ln w="12700">
            <a:solidFill>
              <a:srgbClr val="FFFFFF">
                <a:alpha val="0"/>
              </a:srgbClr>
            </a:solidFill>
            <a:prstDash val="solid"/>
          </a:ln>
        </p:spPr>
        <p:txBody>
          <a:bodyPr/>
          <a:lstStyle/>
          <a:p>
            <a:endParaRPr lang="en-US"/>
          </a:p>
        </p:txBody>
      </p:sp>
      <p:sp>
        <p:nvSpPr>
          <p:cNvPr id="74" name="Text 54"/>
          <p:cNvSpPr txBox="1"/>
          <p:nvPr/>
        </p:nvSpPr>
        <p:spPr>
          <a:xfrm>
            <a:off x="8257946" y="4678367"/>
            <a:ext cx="1791310"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Community investment</a:t>
            </a:r>
            <a:endParaRPr lang="en-US" sz="1000"/>
          </a:p>
        </p:txBody>
      </p:sp>
      <p:pic>
        <p:nvPicPr>
          <p:cNvPr id="79" name="Image 19" descr="preencoded.png"/>
          <p:cNvPicPr>
            <a:picLocks noChangeAspect="1"/>
          </p:cNvPicPr>
          <p:nvPr/>
        </p:nvPicPr>
        <p:blipFill>
          <a:blip r:embed="rId18"/>
          <a:srcRect l="-19" r="-19"/>
          <a:stretch/>
        </p:blipFill>
        <p:spPr>
          <a:xfrm>
            <a:off x="0" y="0"/>
            <a:ext cx="12191695" cy="761695"/>
          </a:xfrm>
          <a:prstGeom prst="rect">
            <a:avLst/>
          </a:prstGeom>
        </p:spPr>
      </p:pic>
      <p:pic>
        <p:nvPicPr>
          <p:cNvPr id="80" name="Image 20" descr="preencoded.png"/>
          <p:cNvPicPr>
            <a:picLocks noChangeAspect="1"/>
          </p:cNvPicPr>
          <p:nvPr/>
        </p:nvPicPr>
        <p:blipFill>
          <a:blip r:embed="rId19"/>
          <a:srcRect/>
          <a:stretch/>
        </p:blipFill>
        <p:spPr>
          <a:xfrm>
            <a:off x="381305" y="152705"/>
            <a:ext cx="457200" cy="457200"/>
          </a:xfrm>
          <a:prstGeom prst="rect">
            <a:avLst/>
          </a:prstGeom>
        </p:spPr>
      </p:pic>
      <p:pic>
        <p:nvPicPr>
          <p:cNvPr id="81" name="Image 21" descr="preencoded.png"/>
          <p:cNvPicPr>
            <a:picLocks noChangeAspect="1"/>
          </p:cNvPicPr>
          <p:nvPr/>
        </p:nvPicPr>
        <p:blipFill>
          <a:blip r:embed="rId20"/>
          <a:srcRect t="-20192" b="-20192"/>
          <a:stretch/>
        </p:blipFill>
        <p:spPr>
          <a:xfrm>
            <a:off x="514807" y="247802"/>
            <a:ext cx="190195" cy="267005"/>
          </a:xfrm>
          <a:prstGeom prst="rect">
            <a:avLst/>
          </a:prstGeom>
        </p:spPr>
      </p:pic>
      <p:sp>
        <p:nvSpPr>
          <p:cNvPr id="83" name="Text 59"/>
          <p:cNvSpPr txBox="1"/>
          <p:nvPr/>
        </p:nvSpPr>
        <p:spPr>
          <a:xfrm>
            <a:off x="990295" y="266090"/>
            <a:ext cx="3340748" cy="191110"/>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rPr>
              <a:t>Public Financing &amp; Incentives</a:t>
            </a:r>
          </a:p>
        </p:txBody>
      </p:sp>
      <p:sp>
        <p:nvSpPr>
          <p:cNvPr id="86" name="Shape 62"/>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87" name="Shape 63"/>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8" name="Text 64"/>
          <p:cNvSpPr txBox="1"/>
          <p:nvPr/>
        </p:nvSpPr>
        <p:spPr>
          <a:xfrm>
            <a:off x="381305" y="6503213"/>
            <a:ext cx="5772607" cy="191110"/>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Insight:</a:t>
            </a:r>
            <a:r>
              <a:rPr lang="en-US" sz="900">
                <a:solidFill>
                  <a:srgbClr val="4B5563"/>
                </a:solidFill>
                <a:latin typeface="Montserrat" pitchFamily="34" charset="0"/>
                <a:ea typeface="Montserrat" pitchFamily="34" charset="-122"/>
                <a:cs typeface="Montserrat" pitchFamily="34" charset="-120"/>
              </a:rPr>
              <a:t> Public financing tools reduce project risk and improve capital access </a:t>
            </a:r>
            <a:endParaRPr lang="en-US" sz="900"/>
          </a:p>
        </p:txBody>
      </p:sp>
      <p:sp>
        <p:nvSpPr>
          <p:cNvPr id="82" name="Shape 26">
            <a:extLst>
              <a:ext uri="{FF2B5EF4-FFF2-40B4-BE49-F238E27FC236}">
                <a16:creationId xmlns:a16="http://schemas.microsoft.com/office/drawing/2014/main" id="{DA8D4518-8F4C-E6E7-137B-CD0CB520DD91}"/>
              </a:ext>
            </a:extLst>
          </p:cNvPr>
          <p:cNvSpPr/>
          <p:nvPr/>
        </p:nvSpPr>
        <p:spPr>
          <a:xfrm>
            <a:off x="580644" y="4448976"/>
            <a:ext cx="3200400" cy="638250"/>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90" name="Shape 27">
            <a:extLst>
              <a:ext uri="{FF2B5EF4-FFF2-40B4-BE49-F238E27FC236}">
                <a16:creationId xmlns:a16="http://schemas.microsoft.com/office/drawing/2014/main" id="{E7250B2A-2395-EC21-BB71-F00ACC93AAEC}"/>
              </a:ext>
            </a:extLst>
          </p:cNvPr>
          <p:cNvSpPr/>
          <p:nvPr/>
        </p:nvSpPr>
        <p:spPr>
          <a:xfrm>
            <a:off x="704088" y="4573335"/>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91" name="Image 14" descr="preencoded.png">
            <a:extLst>
              <a:ext uri="{FF2B5EF4-FFF2-40B4-BE49-F238E27FC236}">
                <a16:creationId xmlns:a16="http://schemas.microsoft.com/office/drawing/2014/main" id="{20B454DC-D038-BF02-BDB9-DF722CC52C63}"/>
              </a:ext>
            </a:extLst>
          </p:cNvPr>
          <p:cNvPicPr>
            <a:picLocks noChangeAspect="1"/>
          </p:cNvPicPr>
          <p:nvPr/>
        </p:nvPicPr>
        <p:blipFill>
          <a:blip r:embed="rId14"/>
          <a:srcRect t="-16907" b="-16907"/>
          <a:stretch/>
        </p:blipFill>
        <p:spPr>
          <a:xfrm>
            <a:off x="785470" y="4649230"/>
            <a:ext cx="142646" cy="152705"/>
          </a:xfrm>
          <a:prstGeom prst="rect">
            <a:avLst/>
          </a:prstGeom>
        </p:spPr>
      </p:pic>
      <p:sp>
        <p:nvSpPr>
          <p:cNvPr id="92" name="Text 28">
            <a:extLst>
              <a:ext uri="{FF2B5EF4-FFF2-40B4-BE49-F238E27FC236}">
                <a16:creationId xmlns:a16="http://schemas.microsoft.com/office/drawing/2014/main" id="{7BB1EDBF-75BB-BA64-C68E-C7412A657A88}"/>
              </a:ext>
            </a:extLst>
          </p:cNvPr>
          <p:cNvSpPr txBox="1"/>
          <p:nvPr/>
        </p:nvSpPr>
        <p:spPr>
          <a:xfrm>
            <a:off x="1123798" y="4573335"/>
            <a:ext cx="2171700" cy="152705"/>
          </a:xfrm>
          <a:prstGeom prst="rect">
            <a:avLst/>
          </a:prstGeom>
          <a:noFill/>
          <a:ln/>
        </p:spPr>
        <p:txBody>
          <a:bodyPr wrap="square" lIns="0" tIns="0" rIns="0" bIns="0" rtlCol="0" anchor="ctr"/>
          <a:lstStyle/>
          <a:p>
            <a:pPr marL="0" indent="0" algn="l">
              <a:buNone/>
            </a:pPr>
            <a:r>
              <a:rPr lang="en-US" sz="900" b="1" dirty="0">
                <a:solidFill>
                  <a:srgbClr val="374151"/>
                </a:solidFill>
                <a:latin typeface="Montserrat" pitchFamily="34" charset="0"/>
                <a:ea typeface="Montserrat" pitchFamily="34" charset="-122"/>
                <a:cs typeface="Montserrat" pitchFamily="34" charset="-120"/>
              </a:rPr>
              <a:t>USDA (FSA &amp; NRCS)</a:t>
            </a:r>
            <a:endParaRPr lang="en-US" sz="900" dirty="0"/>
          </a:p>
        </p:txBody>
      </p:sp>
      <p:sp>
        <p:nvSpPr>
          <p:cNvPr id="93" name="Text 29">
            <a:extLst>
              <a:ext uri="{FF2B5EF4-FFF2-40B4-BE49-F238E27FC236}">
                <a16:creationId xmlns:a16="http://schemas.microsoft.com/office/drawing/2014/main" id="{735202B2-EAEE-E032-0F5F-A72DCC37ECD0}"/>
              </a:ext>
            </a:extLst>
          </p:cNvPr>
          <p:cNvSpPr txBox="1"/>
          <p:nvPr/>
        </p:nvSpPr>
        <p:spPr>
          <a:xfrm>
            <a:off x="1123798" y="4725125"/>
            <a:ext cx="2585009" cy="248568"/>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Short-term for operational as well as funds for permanent conservation easement</a:t>
            </a:r>
            <a:endParaRPr lang="en-US" sz="800"/>
          </a:p>
        </p:txBody>
      </p:sp>
      <p:sp>
        <p:nvSpPr>
          <p:cNvPr id="95" name="Text 54">
            <a:extLst>
              <a:ext uri="{FF2B5EF4-FFF2-40B4-BE49-F238E27FC236}">
                <a16:creationId xmlns:a16="http://schemas.microsoft.com/office/drawing/2014/main" id="{A59CE746-B022-85E5-3999-1463142BB0CF}"/>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26</a:t>
            </a:fld>
            <a:endParaRPr lang="en-US" sz="800"/>
          </a:p>
        </p:txBody>
      </p:sp>
      <p:sp>
        <p:nvSpPr>
          <p:cNvPr id="13" name="Shape 26">
            <a:extLst>
              <a:ext uri="{FF2B5EF4-FFF2-40B4-BE49-F238E27FC236}">
                <a16:creationId xmlns:a16="http://schemas.microsoft.com/office/drawing/2014/main" id="{C948EC80-182E-2493-0AC9-B1A743575D18}"/>
              </a:ext>
            </a:extLst>
          </p:cNvPr>
          <p:cNvSpPr/>
          <p:nvPr/>
        </p:nvSpPr>
        <p:spPr>
          <a:xfrm>
            <a:off x="4283964" y="4818309"/>
            <a:ext cx="3200400" cy="432611"/>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14" name="Shape 27">
            <a:extLst>
              <a:ext uri="{FF2B5EF4-FFF2-40B4-BE49-F238E27FC236}">
                <a16:creationId xmlns:a16="http://schemas.microsoft.com/office/drawing/2014/main" id="{B45A5803-178D-175F-4011-50307C3EF093}"/>
              </a:ext>
            </a:extLst>
          </p:cNvPr>
          <p:cNvSpPr/>
          <p:nvPr/>
        </p:nvSpPr>
        <p:spPr>
          <a:xfrm>
            <a:off x="4407408" y="4889225"/>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5" name="Image 14" descr="preencoded.png">
            <a:extLst>
              <a:ext uri="{FF2B5EF4-FFF2-40B4-BE49-F238E27FC236}">
                <a16:creationId xmlns:a16="http://schemas.microsoft.com/office/drawing/2014/main" id="{017AF03F-A377-123F-E0E8-AF98149A6208}"/>
              </a:ext>
            </a:extLst>
          </p:cNvPr>
          <p:cNvPicPr>
            <a:picLocks noChangeAspect="1"/>
          </p:cNvPicPr>
          <p:nvPr/>
        </p:nvPicPr>
        <p:blipFill>
          <a:blip r:embed="rId14"/>
          <a:srcRect t="-16907" b="-16907"/>
          <a:stretch/>
        </p:blipFill>
        <p:spPr>
          <a:xfrm>
            <a:off x="4488790" y="4965120"/>
            <a:ext cx="142646" cy="152705"/>
          </a:xfrm>
          <a:prstGeom prst="rect">
            <a:avLst/>
          </a:prstGeom>
        </p:spPr>
      </p:pic>
      <p:sp>
        <p:nvSpPr>
          <p:cNvPr id="16" name="Text 28">
            <a:extLst>
              <a:ext uri="{FF2B5EF4-FFF2-40B4-BE49-F238E27FC236}">
                <a16:creationId xmlns:a16="http://schemas.microsoft.com/office/drawing/2014/main" id="{9A52D5F5-3621-2270-29FE-59AFB402F644}"/>
              </a:ext>
            </a:extLst>
          </p:cNvPr>
          <p:cNvSpPr txBox="1"/>
          <p:nvPr/>
        </p:nvSpPr>
        <p:spPr>
          <a:xfrm>
            <a:off x="4827118" y="4889225"/>
            <a:ext cx="2171700" cy="152705"/>
          </a:xfrm>
          <a:prstGeom prst="rect">
            <a:avLst/>
          </a:prstGeom>
          <a:noFill/>
          <a:ln/>
        </p:spPr>
        <p:txBody>
          <a:bodyPr wrap="square" lIns="0" tIns="0" rIns="0" bIns="0" rtlCol="0" anchor="ctr"/>
          <a:lstStyle/>
          <a:p>
            <a:pPr marL="0" indent="0" algn="l">
              <a:buNone/>
            </a:pPr>
            <a:r>
              <a:rPr lang="en-US" sz="900" b="1" dirty="0">
                <a:solidFill>
                  <a:srgbClr val="374151"/>
                </a:solidFill>
                <a:latin typeface="Montserrat" pitchFamily="34" charset="0"/>
                <a:ea typeface="Montserrat" pitchFamily="34" charset="-122"/>
                <a:cs typeface="Montserrat" pitchFamily="34" charset="-120"/>
              </a:rPr>
              <a:t>Opportunity Zones 2.0</a:t>
            </a:r>
            <a:endParaRPr lang="en-US" sz="900" dirty="0"/>
          </a:p>
        </p:txBody>
      </p:sp>
      <p:sp>
        <p:nvSpPr>
          <p:cNvPr id="17" name="Text 29">
            <a:extLst>
              <a:ext uri="{FF2B5EF4-FFF2-40B4-BE49-F238E27FC236}">
                <a16:creationId xmlns:a16="http://schemas.microsoft.com/office/drawing/2014/main" id="{7FB3A413-0F2C-7D75-9F0D-440A4A0CB3B6}"/>
              </a:ext>
            </a:extLst>
          </p:cNvPr>
          <p:cNvSpPr txBox="1"/>
          <p:nvPr/>
        </p:nvSpPr>
        <p:spPr>
          <a:xfrm>
            <a:off x="4827118" y="5041015"/>
            <a:ext cx="2585009" cy="124358"/>
          </a:xfrm>
          <a:prstGeom prst="rect">
            <a:avLst/>
          </a:prstGeom>
          <a:noFill/>
          <a:ln/>
        </p:spPr>
        <p:txBody>
          <a:bodyPr wrap="square" lIns="0" tIns="0" rIns="0" bIns="0" rtlCol="0" anchor="ctr"/>
          <a:lstStyle/>
          <a:p>
            <a:pPr marL="0" indent="0" algn="l">
              <a:buNone/>
            </a:pPr>
            <a:r>
              <a:rPr lang="en-US" sz="800" dirty="0">
                <a:solidFill>
                  <a:srgbClr val="4B5563"/>
                </a:solidFill>
                <a:latin typeface="Montserrat" pitchFamily="34" charset="0"/>
                <a:ea typeface="Montserrat" pitchFamily="34" charset="-122"/>
                <a:cs typeface="Montserrat" pitchFamily="34" charset="-120"/>
              </a:rPr>
              <a:t>Tax incentives for capital investments</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D8338-A6A9-F8EB-6847-C97FB3ECD764}"/>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83498D24-4DBE-351A-B2E9-8A9C1A25B769}"/>
              </a:ext>
            </a:extLst>
          </p:cNvPr>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a:extLst>
              <a:ext uri="{FF2B5EF4-FFF2-40B4-BE49-F238E27FC236}">
                <a16:creationId xmlns:a16="http://schemas.microsoft.com/office/drawing/2014/main" id="{D2190DFE-CC34-02EF-3076-E1F4B3165239}"/>
              </a:ext>
            </a:extLst>
          </p:cNvPr>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a:extLst>
              <a:ext uri="{FF2B5EF4-FFF2-40B4-BE49-F238E27FC236}">
                <a16:creationId xmlns:a16="http://schemas.microsoft.com/office/drawing/2014/main" id="{85566B80-8086-473A-C67D-C0C7574937E7}"/>
              </a:ext>
            </a:extLst>
          </p:cNvPr>
          <p:cNvPicPr>
            <a:picLocks noChangeAspect="1"/>
          </p:cNvPicPr>
          <p:nvPr/>
        </p:nvPicPr>
        <p:blipFill>
          <a:blip r:embed="rId4"/>
          <a:srcRect t="-3" b="-3"/>
          <a:stretch/>
        </p:blipFill>
        <p:spPr>
          <a:xfrm>
            <a:off x="381305" y="914400"/>
            <a:ext cx="7305141" cy="1107338"/>
          </a:xfrm>
          <a:prstGeom prst="rect">
            <a:avLst/>
          </a:prstGeom>
        </p:spPr>
      </p:pic>
      <p:pic>
        <p:nvPicPr>
          <p:cNvPr id="5" name="Image 3" descr="preencoded.png">
            <a:extLst>
              <a:ext uri="{FF2B5EF4-FFF2-40B4-BE49-F238E27FC236}">
                <a16:creationId xmlns:a16="http://schemas.microsoft.com/office/drawing/2014/main" id="{2288F9A6-AD3B-5C1A-3364-068EB97C6562}"/>
              </a:ext>
            </a:extLst>
          </p:cNvPr>
          <p:cNvPicPr>
            <a:picLocks noChangeAspect="1"/>
          </p:cNvPicPr>
          <p:nvPr/>
        </p:nvPicPr>
        <p:blipFill>
          <a:blip r:embed="rId5"/>
          <a:srcRect/>
          <a:stretch/>
        </p:blipFill>
        <p:spPr>
          <a:xfrm>
            <a:off x="580644" y="1201522"/>
            <a:ext cx="533095" cy="533095"/>
          </a:xfrm>
          <a:prstGeom prst="rect">
            <a:avLst/>
          </a:prstGeom>
        </p:spPr>
      </p:pic>
      <p:pic>
        <p:nvPicPr>
          <p:cNvPr id="6" name="Image 4" descr="preencoded.png">
            <a:extLst>
              <a:ext uri="{FF2B5EF4-FFF2-40B4-BE49-F238E27FC236}">
                <a16:creationId xmlns:a16="http://schemas.microsoft.com/office/drawing/2014/main" id="{882CA5DF-9D0A-6419-A613-B1981FFDBFA5}"/>
              </a:ext>
            </a:extLst>
          </p:cNvPr>
          <p:cNvPicPr>
            <a:picLocks noChangeAspect="1"/>
          </p:cNvPicPr>
          <p:nvPr/>
        </p:nvPicPr>
        <p:blipFill>
          <a:blip r:embed="rId6"/>
          <a:srcRect t="-18437" b="-18437"/>
          <a:stretch/>
        </p:blipFill>
        <p:spPr>
          <a:xfrm>
            <a:off x="737921" y="1335024"/>
            <a:ext cx="219456" cy="267005"/>
          </a:xfrm>
          <a:prstGeom prst="rect">
            <a:avLst/>
          </a:prstGeom>
        </p:spPr>
      </p:pic>
      <p:sp>
        <p:nvSpPr>
          <p:cNvPr id="7" name="Text 0">
            <a:extLst>
              <a:ext uri="{FF2B5EF4-FFF2-40B4-BE49-F238E27FC236}">
                <a16:creationId xmlns:a16="http://schemas.microsoft.com/office/drawing/2014/main" id="{A578DBBA-C8EC-7880-E623-754E7F62A5EE}"/>
              </a:ext>
            </a:extLst>
          </p:cNvPr>
          <p:cNvSpPr txBox="1"/>
          <p:nvPr/>
        </p:nvSpPr>
        <p:spPr>
          <a:xfrm>
            <a:off x="1343254" y="1114654"/>
            <a:ext cx="6268212" cy="267005"/>
          </a:xfrm>
          <a:prstGeom prst="rect">
            <a:avLst/>
          </a:prstGeom>
          <a:noFill/>
          <a:ln/>
        </p:spPr>
        <p:txBody>
          <a:bodyPr wrap="square" lIns="0" tIns="0" rIns="0" bIns="0" rtlCol="0" anchor="ctr"/>
          <a:lstStyle/>
          <a:p>
            <a:pPr marL="0" indent="0" algn="l">
              <a:buNone/>
            </a:pPr>
            <a:r>
              <a:rPr lang="en-US" sz="1500" b="1" dirty="0">
                <a:solidFill>
                  <a:srgbClr val="1F2937"/>
                </a:solidFill>
                <a:latin typeface="Montserrat" pitchFamily="34" charset="0"/>
                <a:ea typeface="Montserrat" pitchFamily="34" charset="-122"/>
                <a:cs typeface="Montserrat" pitchFamily="34" charset="-120"/>
              </a:rPr>
              <a:t>Private Financing</a:t>
            </a:r>
            <a:endParaRPr lang="en-US" sz="1500" dirty="0"/>
          </a:p>
        </p:txBody>
      </p:sp>
      <p:sp>
        <p:nvSpPr>
          <p:cNvPr id="8" name="Text 1">
            <a:extLst>
              <a:ext uri="{FF2B5EF4-FFF2-40B4-BE49-F238E27FC236}">
                <a16:creationId xmlns:a16="http://schemas.microsoft.com/office/drawing/2014/main" id="{8D1811C5-0791-25F5-D3A2-B621A83D6C90}"/>
              </a:ext>
            </a:extLst>
          </p:cNvPr>
          <p:cNvSpPr txBox="1"/>
          <p:nvPr/>
        </p:nvSpPr>
        <p:spPr>
          <a:xfrm>
            <a:off x="1343254" y="1419149"/>
            <a:ext cx="6077102" cy="409651"/>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Recommended private financing partners to support your mission.</a:t>
            </a:r>
            <a:endParaRPr lang="en-US" sz="900"/>
          </a:p>
        </p:txBody>
      </p:sp>
      <p:pic>
        <p:nvPicPr>
          <p:cNvPr id="9" name="Image 5" descr="preencoded.png">
            <a:extLst>
              <a:ext uri="{FF2B5EF4-FFF2-40B4-BE49-F238E27FC236}">
                <a16:creationId xmlns:a16="http://schemas.microsoft.com/office/drawing/2014/main" id="{BA7532A4-C236-4F7C-B41B-7F9CAFC7B4F6}"/>
              </a:ext>
            </a:extLst>
          </p:cNvPr>
          <p:cNvPicPr>
            <a:picLocks noChangeAspect="1"/>
          </p:cNvPicPr>
          <p:nvPr/>
        </p:nvPicPr>
        <p:blipFill>
          <a:blip r:embed="rId7"/>
          <a:srcRect l="-2" r="-2"/>
          <a:stretch/>
        </p:blipFill>
        <p:spPr>
          <a:xfrm>
            <a:off x="381305" y="2128315"/>
            <a:ext cx="3600907" cy="3238805"/>
          </a:xfrm>
          <a:prstGeom prst="rect">
            <a:avLst/>
          </a:prstGeom>
        </p:spPr>
      </p:pic>
      <p:sp>
        <p:nvSpPr>
          <p:cNvPr id="10" name="Shape 2">
            <a:extLst>
              <a:ext uri="{FF2B5EF4-FFF2-40B4-BE49-F238E27FC236}">
                <a16:creationId xmlns:a16="http://schemas.microsoft.com/office/drawing/2014/main" id="{23B93ED5-5C85-E5FE-BCCE-A1F149F61348}"/>
              </a:ext>
            </a:extLst>
          </p:cNvPr>
          <p:cNvSpPr/>
          <p:nvPr/>
        </p:nvSpPr>
        <p:spPr>
          <a:xfrm>
            <a:off x="580644" y="2234135"/>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a:extLst>
              <a:ext uri="{FF2B5EF4-FFF2-40B4-BE49-F238E27FC236}">
                <a16:creationId xmlns:a16="http://schemas.microsoft.com/office/drawing/2014/main" id="{D0D7A22B-17D1-20A7-519E-30FC2C9725EA}"/>
              </a:ext>
            </a:extLst>
          </p:cNvPr>
          <p:cNvPicPr>
            <a:picLocks noChangeAspect="1"/>
          </p:cNvPicPr>
          <p:nvPr/>
        </p:nvPicPr>
        <p:blipFill>
          <a:blip r:embed="rId8"/>
          <a:srcRect/>
          <a:stretch/>
        </p:blipFill>
        <p:spPr>
          <a:xfrm>
            <a:off x="694944" y="2348435"/>
            <a:ext cx="152705" cy="152705"/>
          </a:xfrm>
          <a:prstGeom prst="rect">
            <a:avLst/>
          </a:prstGeom>
        </p:spPr>
      </p:pic>
      <p:sp>
        <p:nvSpPr>
          <p:cNvPr id="12" name="Text 3">
            <a:extLst>
              <a:ext uri="{FF2B5EF4-FFF2-40B4-BE49-F238E27FC236}">
                <a16:creationId xmlns:a16="http://schemas.microsoft.com/office/drawing/2014/main" id="{DC3136BF-C76C-34CC-77A4-C05014BBFF25}"/>
              </a:ext>
            </a:extLst>
          </p:cNvPr>
          <p:cNvSpPr txBox="1"/>
          <p:nvPr/>
        </p:nvSpPr>
        <p:spPr>
          <a:xfrm>
            <a:off x="1076249" y="2310030"/>
            <a:ext cx="2343608" cy="228600"/>
          </a:xfrm>
          <a:prstGeom prst="rect">
            <a:avLst/>
          </a:prstGeom>
          <a:noFill/>
          <a:ln/>
        </p:spPr>
        <p:txBody>
          <a:bodyPr wrap="square" lIns="0" tIns="0" rIns="0" bIns="0" rtlCol="0" anchor="ctr"/>
          <a:lstStyle/>
          <a:p>
            <a:pPr marL="0" indent="0" algn="l">
              <a:buNone/>
            </a:pPr>
            <a:r>
              <a:rPr lang="en-US" sz="1200" b="1" dirty="0">
                <a:solidFill>
                  <a:srgbClr val="1F2937"/>
                </a:solidFill>
                <a:latin typeface="Montserrat" pitchFamily="34" charset="0"/>
                <a:ea typeface="Montserrat" pitchFamily="34" charset="-122"/>
                <a:cs typeface="Montserrat" pitchFamily="34" charset="-120"/>
              </a:rPr>
              <a:t>Banks / REITs / CDFIs</a:t>
            </a:r>
            <a:endParaRPr lang="en-US" sz="1200" dirty="0"/>
          </a:p>
        </p:txBody>
      </p:sp>
      <p:sp>
        <p:nvSpPr>
          <p:cNvPr id="18" name="Shape 8">
            <a:extLst>
              <a:ext uri="{FF2B5EF4-FFF2-40B4-BE49-F238E27FC236}">
                <a16:creationId xmlns:a16="http://schemas.microsoft.com/office/drawing/2014/main" id="{1AF85753-E1DE-9BCA-95F4-6A87249C2F2B}"/>
              </a:ext>
            </a:extLst>
          </p:cNvPr>
          <p:cNvSpPr/>
          <p:nvPr/>
        </p:nvSpPr>
        <p:spPr>
          <a:xfrm>
            <a:off x="577444" y="2676738"/>
            <a:ext cx="3200400" cy="525725"/>
          </a:xfrm>
          <a:prstGeom prst="roundRect">
            <a:avLst>
              <a:gd name="adj" fmla="val 34213"/>
            </a:avLst>
          </a:prstGeom>
          <a:solidFill>
            <a:srgbClr val="FFFFFF">
              <a:alpha val="95000"/>
            </a:srgbClr>
          </a:solidFill>
          <a:ln w="12700">
            <a:solidFill>
              <a:srgbClr val="4A7C59">
                <a:alpha val="15000"/>
              </a:srgbClr>
            </a:solidFill>
            <a:prstDash val="solid"/>
          </a:ln>
        </p:spPr>
        <p:txBody>
          <a:bodyPr/>
          <a:lstStyle/>
          <a:p>
            <a:endParaRPr lang="en-US"/>
          </a:p>
        </p:txBody>
      </p:sp>
      <p:sp>
        <p:nvSpPr>
          <p:cNvPr id="19" name="Shape 9">
            <a:extLst>
              <a:ext uri="{FF2B5EF4-FFF2-40B4-BE49-F238E27FC236}">
                <a16:creationId xmlns:a16="http://schemas.microsoft.com/office/drawing/2014/main" id="{9C4421A4-27B4-21F3-6001-A84C8043017B}"/>
              </a:ext>
            </a:extLst>
          </p:cNvPr>
          <p:cNvSpPr/>
          <p:nvPr/>
        </p:nvSpPr>
        <p:spPr>
          <a:xfrm>
            <a:off x="701802" y="2801096"/>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0" name="Image 8" descr="preencoded.png">
            <a:extLst>
              <a:ext uri="{FF2B5EF4-FFF2-40B4-BE49-F238E27FC236}">
                <a16:creationId xmlns:a16="http://schemas.microsoft.com/office/drawing/2014/main" id="{168E91B2-C608-D567-6B9A-71D6A10DDCA9}"/>
              </a:ext>
            </a:extLst>
          </p:cNvPr>
          <p:cNvPicPr>
            <a:picLocks noChangeAspect="1"/>
          </p:cNvPicPr>
          <p:nvPr/>
        </p:nvPicPr>
        <p:blipFill>
          <a:blip r:embed="rId9"/>
          <a:srcRect t="-14341" b="-14341"/>
          <a:stretch/>
        </p:blipFill>
        <p:spPr>
          <a:xfrm>
            <a:off x="787756" y="2876991"/>
            <a:ext cx="133502" cy="152705"/>
          </a:xfrm>
          <a:prstGeom prst="rect">
            <a:avLst/>
          </a:prstGeom>
        </p:spPr>
      </p:pic>
      <p:sp>
        <p:nvSpPr>
          <p:cNvPr id="21" name="Text 10">
            <a:extLst>
              <a:ext uri="{FF2B5EF4-FFF2-40B4-BE49-F238E27FC236}">
                <a16:creationId xmlns:a16="http://schemas.microsoft.com/office/drawing/2014/main" id="{794D09E2-3A84-EE6E-0BF9-51EB7A3ADE5E}"/>
              </a:ext>
            </a:extLst>
          </p:cNvPr>
          <p:cNvSpPr txBox="1"/>
          <p:nvPr/>
        </p:nvSpPr>
        <p:spPr>
          <a:xfrm>
            <a:off x="1120598" y="2801096"/>
            <a:ext cx="2533802"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Farm Credit</a:t>
            </a:r>
            <a:endParaRPr lang="en-US" sz="900"/>
          </a:p>
        </p:txBody>
      </p:sp>
      <p:sp>
        <p:nvSpPr>
          <p:cNvPr id="23" name="Shape 12">
            <a:extLst>
              <a:ext uri="{FF2B5EF4-FFF2-40B4-BE49-F238E27FC236}">
                <a16:creationId xmlns:a16="http://schemas.microsoft.com/office/drawing/2014/main" id="{F3507068-2B64-F25B-F4CE-CE73F1D36484}"/>
              </a:ext>
            </a:extLst>
          </p:cNvPr>
          <p:cNvSpPr/>
          <p:nvPr/>
        </p:nvSpPr>
        <p:spPr>
          <a:xfrm>
            <a:off x="577444" y="3329393"/>
            <a:ext cx="3200400" cy="541113"/>
          </a:xfrm>
          <a:prstGeom prst="roundRect">
            <a:avLst>
              <a:gd name="adj" fmla="val 34213"/>
            </a:avLst>
          </a:prstGeom>
          <a:solidFill>
            <a:srgbClr val="FFFFFF">
              <a:alpha val="95000"/>
            </a:srgbClr>
          </a:solidFill>
          <a:ln w="12700">
            <a:solidFill>
              <a:srgbClr val="4A7C59">
                <a:alpha val="15000"/>
              </a:srgbClr>
            </a:solidFill>
            <a:prstDash val="solid"/>
          </a:ln>
        </p:spPr>
        <p:txBody>
          <a:bodyPr/>
          <a:lstStyle/>
          <a:p>
            <a:endParaRPr lang="en-US"/>
          </a:p>
        </p:txBody>
      </p:sp>
      <p:sp>
        <p:nvSpPr>
          <p:cNvPr id="24" name="Shape 13">
            <a:extLst>
              <a:ext uri="{FF2B5EF4-FFF2-40B4-BE49-F238E27FC236}">
                <a16:creationId xmlns:a16="http://schemas.microsoft.com/office/drawing/2014/main" id="{FA25D587-89B3-7997-7FAB-CF68756BA157}"/>
              </a:ext>
            </a:extLst>
          </p:cNvPr>
          <p:cNvSpPr/>
          <p:nvPr/>
        </p:nvSpPr>
        <p:spPr>
          <a:xfrm>
            <a:off x="701802" y="3452837"/>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5" name="Image 9" descr="preencoded.png">
            <a:extLst>
              <a:ext uri="{FF2B5EF4-FFF2-40B4-BE49-F238E27FC236}">
                <a16:creationId xmlns:a16="http://schemas.microsoft.com/office/drawing/2014/main" id="{3932314A-06F0-1398-5ABC-94C8A876B317}"/>
              </a:ext>
            </a:extLst>
          </p:cNvPr>
          <p:cNvPicPr>
            <a:picLocks noChangeAspect="1"/>
          </p:cNvPicPr>
          <p:nvPr/>
        </p:nvPicPr>
        <p:blipFill>
          <a:blip r:embed="rId10"/>
          <a:srcRect t="-14341" b="-14341"/>
          <a:stretch/>
        </p:blipFill>
        <p:spPr>
          <a:xfrm>
            <a:off x="787756" y="3529646"/>
            <a:ext cx="133502" cy="152705"/>
          </a:xfrm>
          <a:prstGeom prst="rect">
            <a:avLst/>
          </a:prstGeom>
        </p:spPr>
      </p:pic>
      <p:sp>
        <p:nvSpPr>
          <p:cNvPr id="26" name="Text 14">
            <a:extLst>
              <a:ext uri="{FF2B5EF4-FFF2-40B4-BE49-F238E27FC236}">
                <a16:creationId xmlns:a16="http://schemas.microsoft.com/office/drawing/2014/main" id="{4DC29E04-0E96-7EF0-F81A-CA380181350F}"/>
              </a:ext>
            </a:extLst>
          </p:cNvPr>
          <p:cNvSpPr txBox="1"/>
          <p:nvPr/>
        </p:nvSpPr>
        <p:spPr>
          <a:xfrm>
            <a:off x="1120598" y="3452837"/>
            <a:ext cx="2533802"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Iroquois Valley</a:t>
            </a:r>
            <a:endParaRPr lang="en-US" sz="900"/>
          </a:p>
        </p:txBody>
      </p:sp>
      <p:pic>
        <p:nvPicPr>
          <p:cNvPr id="28" name="Image 10" descr="preencoded.png">
            <a:extLst>
              <a:ext uri="{FF2B5EF4-FFF2-40B4-BE49-F238E27FC236}">
                <a16:creationId xmlns:a16="http://schemas.microsoft.com/office/drawing/2014/main" id="{42FB0E6B-A7FA-0105-9A84-D8919760300F}"/>
              </a:ext>
            </a:extLst>
          </p:cNvPr>
          <p:cNvPicPr>
            <a:picLocks noChangeAspect="1"/>
          </p:cNvPicPr>
          <p:nvPr/>
        </p:nvPicPr>
        <p:blipFill>
          <a:blip r:embed="rId7"/>
          <a:srcRect l="-2" r="-2"/>
          <a:stretch/>
        </p:blipFill>
        <p:spPr>
          <a:xfrm>
            <a:off x="4091940" y="2128315"/>
            <a:ext cx="3594505" cy="3238805"/>
          </a:xfrm>
          <a:prstGeom prst="rect">
            <a:avLst/>
          </a:prstGeom>
        </p:spPr>
      </p:pic>
      <p:sp>
        <p:nvSpPr>
          <p:cNvPr id="29" name="Shape 16">
            <a:extLst>
              <a:ext uri="{FF2B5EF4-FFF2-40B4-BE49-F238E27FC236}">
                <a16:creationId xmlns:a16="http://schemas.microsoft.com/office/drawing/2014/main" id="{31A41310-1AF4-BCD5-CE29-A4DC767AD62A}"/>
              </a:ext>
            </a:extLst>
          </p:cNvPr>
          <p:cNvSpPr/>
          <p:nvPr/>
        </p:nvSpPr>
        <p:spPr>
          <a:xfrm>
            <a:off x="4292193" y="2237333"/>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30" name="Image 11" descr="preencoded.png">
            <a:extLst>
              <a:ext uri="{FF2B5EF4-FFF2-40B4-BE49-F238E27FC236}">
                <a16:creationId xmlns:a16="http://schemas.microsoft.com/office/drawing/2014/main" id="{72012EC5-49B8-2A55-9EFB-3502AF3019E2}"/>
              </a:ext>
            </a:extLst>
          </p:cNvPr>
          <p:cNvPicPr>
            <a:picLocks noChangeAspect="1"/>
          </p:cNvPicPr>
          <p:nvPr/>
        </p:nvPicPr>
        <p:blipFill>
          <a:blip r:embed="rId11"/>
          <a:srcRect/>
          <a:stretch/>
        </p:blipFill>
        <p:spPr>
          <a:xfrm>
            <a:off x="4406493" y="2351633"/>
            <a:ext cx="152705" cy="152705"/>
          </a:xfrm>
          <a:prstGeom prst="rect">
            <a:avLst/>
          </a:prstGeom>
        </p:spPr>
      </p:pic>
      <p:sp>
        <p:nvSpPr>
          <p:cNvPr id="31" name="Text 17">
            <a:extLst>
              <a:ext uri="{FF2B5EF4-FFF2-40B4-BE49-F238E27FC236}">
                <a16:creationId xmlns:a16="http://schemas.microsoft.com/office/drawing/2014/main" id="{0384A662-90AA-68CD-7AF0-021BCB222ACC}"/>
              </a:ext>
            </a:extLst>
          </p:cNvPr>
          <p:cNvSpPr txBox="1"/>
          <p:nvPr/>
        </p:nvSpPr>
        <p:spPr>
          <a:xfrm>
            <a:off x="4787798" y="2313228"/>
            <a:ext cx="2823668"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rPr>
              <a:t>Ag Focused Capital Investments</a:t>
            </a:r>
            <a:endParaRPr lang="en-US" sz="1200"/>
          </a:p>
        </p:txBody>
      </p:sp>
      <p:grpSp>
        <p:nvGrpSpPr>
          <p:cNvPr id="78" name="Group 77">
            <a:extLst>
              <a:ext uri="{FF2B5EF4-FFF2-40B4-BE49-F238E27FC236}">
                <a16:creationId xmlns:a16="http://schemas.microsoft.com/office/drawing/2014/main" id="{E42D4157-E42D-D920-7D55-1BD4BB1CEA5A}"/>
              </a:ext>
            </a:extLst>
          </p:cNvPr>
          <p:cNvGrpSpPr/>
          <p:nvPr/>
        </p:nvGrpSpPr>
        <p:grpSpPr>
          <a:xfrm>
            <a:off x="4292193" y="2671469"/>
            <a:ext cx="3200400" cy="457200"/>
            <a:chOff x="4292193" y="2900069"/>
            <a:chExt cx="3200400" cy="457200"/>
          </a:xfrm>
        </p:grpSpPr>
        <p:sp>
          <p:nvSpPr>
            <p:cNvPr id="32" name="Shape 18">
              <a:extLst>
                <a:ext uri="{FF2B5EF4-FFF2-40B4-BE49-F238E27FC236}">
                  <a16:creationId xmlns:a16="http://schemas.microsoft.com/office/drawing/2014/main" id="{913F7DED-03A3-8793-3D4C-FFF17F57BBED}"/>
                </a:ext>
              </a:extLst>
            </p:cNvPr>
            <p:cNvSpPr/>
            <p:nvPr/>
          </p:nvSpPr>
          <p:spPr>
            <a:xfrm>
              <a:off x="4292193" y="2900069"/>
              <a:ext cx="3200400" cy="457200"/>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33" name="Shape 19">
              <a:extLst>
                <a:ext uri="{FF2B5EF4-FFF2-40B4-BE49-F238E27FC236}">
                  <a16:creationId xmlns:a16="http://schemas.microsoft.com/office/drawing/2014/main" id="{EEA3FC1D-8B4B-CC1B-B1D9-3DC9F901A439}"/>
                </a:ext>
              </a:extLst>
            </p:cNvPr>
            <p:cNvSpPr/>
            <p:nvPr/>
          </p:nvSpPr>
          <p:spPr>
            <a:xfrm>
              <a:off x="4428372" y="2971394"/>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34" name="Image 12" descr="preencoded.png">
              <a:extLst>
                <a:ext uri="{FF2B5EF4-FFF2-40B4-BE49-F238E27FC236}">
                  <a16:creationId xmlns:a16="http://schemas.microsoft.com/office/drawing/2014/main" id="{DBB090CB-4426-3C3F-2D88-5E7159DF9113}"/>
                </a:ext>
              </a:extLst>
            </p:cNvPr>
            <p:cNvPicPr>
              <a:picLocks noChangeAspect="1"/>
            </p:cNvPicPr>
            <p:nvPr/>
          </p:nvPicPr>
          <p:blipFill>
            <a:blip r:embed="rId12"/>
            <a:srcRect t="-16800" b="-16800"/>
            <a:stretch/>
          </p:blipFill>
          <p:spPr>
            <a:xfrm>
              <a:off x="4524384" y="3047289"/>
              <a:ext cx="114300" cy="152705"/>
            </a:xfrm>
            <a:prstGeom prst="rect">
              <a:avLst/>
            </a:prstGeom>
          </p:spPr>
        </p:pic>
        <p:sp>
          <p:nvSpPr>
            <p:cNvPr id="35" name="Text 20">
              <a:extLst>
                <a:ext uri="{FF2B5EF4-FFF2-40B4-BE49-F238E27FC236}">
                  <a16:creationId xmlns:a16="http://schemas.microsoft.com/office/drawing/2014/main" id="{71C50CB8-7D2C-DF7A-8A40-FF7067B2E8F8}"/>
                </a:ext>
              </a:extLst>
            </p:cNvPr>
            <p:cNvSpPr txBox="1"/>
            <p:nvPr/>
          </p:nvSpPr>
          <p:spPr>
            <a:xfrm>
              <a:off x="4835347" y="3023513"/>
              <a:ext cx="2649017"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Dirt Capital</a:t>
              </a:r>
              <a:endParaRPr lang="en-US" sz="900"/>
            </a:p>
          </p:txBody>
        </p:sp>
      </p:grpSp>
      <p:sp>
        <p:nvSpPr>
          <p:cNvPr id="47" name="Shape 30">
            <a:extLst>
              <a:ext uri="{FF2B5EF4-FFF2-40B4-BE49-F238E27FC236}">
                <a16:creationId xmlns:a16="http://schemas.microsoft.com/office/drawing/2014/main" id="{466EDB25-BE0D-61A6-7CDB-F4FE5AE60F99}"/>
              </a:ext>
            </a:extLst>
          </p:cNvPr>
          <p:cNvSpPr/>
          <p:nvPr/>
        </p:nvSpPr>
        <p:spPr>
          <a:xfrm>
            <a:off x="381305" y="5483756"/>
            <a:ext cx="7305140" cy="751216"/>
          </a:xfrm>
          <a:prstGeom prst="roundRect">
            <a:avLst>
              <a:gd name="adj" fmla="val 12933"/>
            </a:avLst>
          </a:prstGeom>
          <a:solidFill>
            <a:srgbClr val="F0FDF4"/>
          </a:solidFill>
          <a:ln w="12700">
            <a:solidFill>
              <a:srgbClr val="BBF7D0"/>
            </a:solidFill>
            <a:prstDash val="solid"/>
          </a:ln>
        </p:spPr>
        <p:txBody>
          <a:bodyPr/>
          <a:lstStyle/>
          <a:p>
            <a:endParaRPr lang="en-US"/>
          </a:p>
        </p:txBody>
      </p:sp>
      <p:pic>
        <p:nvPicPr>
          <p:cNvPr id="48" name="Image 15" descr="preencoded.png">
            <a:extLst>
              <a:ext uri="{FF2B5EF4-FFF2-40B4-BE49-F238E27FC236}">
                <a16:creationId xmlns:a16="http://schemas.microsoft.com/office/drawing/2014/main" id="{210856DE-7B51-1A13-809F-F230E121566E}"/>
              </a:ext>
            </a:extLst>
          </p:cNvPr>
          <p:cNvPicPr>
            <a:picLocks noChangeAspect="1"/>
          </p:cNvPicPr>
          <p:nvPr/>
        </p:nvPicPr>
        <p:blipFill>
          <a:blip r:embed="rId13"/>
          <a:srcRect t="-25000" b="-25000"/>
          <a:stretch/>
        </p:blipFill>
        <p:spPr>
          <a:xfrm>
            <a:off x="580644" y="5635126"/>
            <a:ext cx="133502" cy="267005"/>
          </a:xfrm>
          <a:prstGeom prst="rect">
            <a:avLst/>
          </a:prstGeom>
        </p:spPr>
      </p:pic>
      <p:sp>
        <p:nvSpPr>
          <p:cNvPr id="49" name="Text 31">
            <a:extLst>
              <a:ext uri="{FF2B5EF4-FFF2-40B4-BE49-F238E27FC236}">
                <a16:creationId xmlns:a16="http://schemas.microsoft.com/office/drawing/2014/main" id="{7583B6BD-DAC7-70BB-26C6-97FB5ED710C5}"/>
              </a:ext>
            </a:extLst>
          </p:cNvPr>
          <p:cNvSpPr txBox="1"/>
          <p:nvPr/>
        </p:nvSpPr>
        <p:spPr>
          <a:xfrm>
            <a:off x="866851" y="5596721"/>
            <a:ext cx="6743700" cy="191110"/>
          </a:xfrm>
          <a:prstGeom prst="rect">
            <a:avLst/>
          </a:prstGeom>
          <a:noFill/>
          <a:ln/>
        </p:spPr>
        <p:txBody>
          <a:bodyPr wrap="square" lIns="0" tIns="0" rIns="0" bIns="0" rtlCol="0" anchor="ctr"/>
          <a:lstStyle/>
          <a:p>
            <a:pPr marL="0" indent="0" algn="l">
              <a:buNone/>
            </a:pPr>
            <a:r>
              <a:rPr lang="en-US" sz="1000" b="1">
                <a:solidFill>
                  <a:srgbClr val="166534"/>
                </a:solidFill>
                <a:latin typeface="Montserrat" pitchFamily="34" charset="0"/>
                <a:ea typeface="Montserrat" pitchFamily="34" charset="-122"/>
                <a:cs typeface="Montserrat" pitchFamily="34" charset="-120"/>
              </a:rPr>
              <a:t>Strategic Advantage</a:t>
            </a:r>
            <a:endParaRPr lang="en-US" sz="1000"/>
          </a:p>
        </p:txBody>
      </p:sp>
      <p:sp>
        <p:nvSpPr>
          <p:cNvPr id="50" name="Text 32">
            <a:extLst>
              <a:ext uri="{FF2B5EF4-FFF2-40B4-BE49-F238E27FC236}">
                <a16:creationId xmlns:a16="http://schemas.microsoft.com/office/drawing/2014/main" id="{258CCA21-A13F-94D1-EE90-A21FC0B93BB6}"/>
              </a:ext>
            </a:extLst>
          </p:cNvPr>
          <p:cNvSpPr txBox="1"/>
          <p:nvPr/>
        </p:nvSpPr>
        <p:spPr>
          <a:xfrm>
            <a:off x="866851" y="5825321"/>
            <a:ext cx="6400724" cy="409651"/>
          </a:xfrm>
          <a:prstGeom prst="rect">
            <a:avLst/>
          </a:prstGeom>
          <a:noFill/>
          <a:ln/>
        </p:spPr>
        <p:txBody>
          <a:bodyPr wrap="square" lIns="0" tIns="0" rIns="0" bIns="0" rtlCol="0" anchor="ctr"/>
          <a:lstStyle/>
          <a:p>
            <a:pPr marL="0" indent="0" algn="l">
              <a:buNone/>
            </a:pPr>
            <a:r>
              <a:rPr lang="en-US" sz="900">
                <a:solidFill>
                  <a:srgbClr val="15803D"/>
                </a:solidFill>
                <a:latin typeface="Montserrat" pitchFamily="34" charset="0"/>
                <a:ea typeface="Montserrat" pitchFamily="34" charset="-122"/>
                <a:cs typeface="Montserrat" pitchFamily="34" charset="-120"/>
              </a:rPr>
              <a:t>Layering </a:t>
            </a:r>
            <a:r>
              <a:rPr lang="en-US" sz="900" b="1">
                <a:solidFill>
                  <a:srgbClr val="15803D"/>
                </a:solidFill>
                <a:latin typeface="Montserrat" pitchFamily="34" charset="0"/>
                <a:ea typeface="Montserrat" pitchFamily="34" charset="-122"/>
                <a:cs typeface="Montserrat" pitchFamily="34" charset="-120"/>
              </a:rPr>
              <a:t>public financing tools</a:t>
            </a:r>
            <a:r>
              <a:rPr lang="en-US" sz="900">
                <a:solidFill>
                  <a:srgbClr val="15803D"/>
                </a:solidFill>
                <a:latin typeface="Montserrat" pitchFamily="34" charset="0"/>
                <a:ea typeface="Montserrat" pitchFamily="34" charset="-122"/>
                <a:cs typeface="Montserrat" pitchFamily="34" charset="-120"/>
              </a:rPr>
              <a:t> with </a:t>
            </a:r>
            <a:r>
              <a:rPr lang="en-US" sz="900" b="1">
                <a:solidFill>
                  <a:srgbClr val="15803D"/>
                </a:solidFill>
                <a:latin typeface="Montserrat" pitchFamily="34" charset="0"/>
                <a:ea typeface="Montserrat" pitchFamily="34" charset="-122"/>
                <a:cs typeface="Montserrat" pitchFamily="34" charset="-120"/>
              </a:rPr>
              <a:t>conventional debt</a:t>
            </a:r>
            <a:r>
              <a:rPr lang="en-US" sz="900">
                <a:solidFill>
                  <a:srgbClr val="15803D"/>
                </a:solidFill>
                <a:latin typeface="Montserrat" pitchFamily="34" charset="0"/>
                <a:ea typeface="Montserrat" pitchFamily="34" charset="-122"/>
                <a:cs typeface="Montserrat" pitchFamily="34" charset="-120"/>
              </a:rPr>
              <a:t> and </a:t>
            </a:r>
            <a:r>
              <a:rPr lang="en-US" sz="900" b="1">
                <a:solidFill>
                  <a:srgbClr val="15803D"/>
                </a:solidFill>
                <a:latin typeface="Montserrat" pitchFamily="34" charset="0"/>
                <a:ea typeface="Montserrat" pitchFamily="34" charset="-122"/>
                <a:cs typeface="Montserrat" pitchFamily="34" charset="-120"/>
              </a:rPr>
              <a:t>impact equity</a:t>
            </a:r>
            <a:r>
              <a:rPr lang="en-US" sz="900">
                <a:solidFill>
                  <a:srgbClr val="15803D"/>
                </a:solidFill>
                <a:latin typeface="Montserrat" pitchFamily="34" charset="0"/>
                <a:ea typeface="Montserrat" pitchFamily="34" charset="-122"/>
                <a:cs typeface="Montserrat" pitchFamily="34" charset="-120"/>
              </a:rPr>
              <a:t> creates bankable projects with multiple capital sources. </a:t>
            </a:r>
            <a:endParaRPr lang="en-US" sz="900"/>
          </a:p>
        </p:txBody>
      </p:sp>
      <p:pic>
        <p:nvPicPr>
          <p:cNvPr id="51" name="Image 16" descr="preencoded.png">
            <a:extLst>
              <a:ext uri="{FF2B5EF4-FFF2-40B4-BE49-F238E27FC236}">
                <a16:creationId xmlns:a16="http://schemas.microsoft.com/office/drawing/2014/main" id="{D6D0EEA6-4C21-9868-3568-50F35DC0C1B0}"/>
              </a:ext>
            </a:extLst>
          </p:cNvPr>
          <p:cNvPicPr>
            <a:picLocks noChangeAspect="1"/>
          </p:cNvPicPr>
          <p:nvPr/>
        </p:nvPicPr>
        <p:blipFill>
          <a:blip r:embed="rId14"/>
          <a:srcRect l="-6" r="-6"/>
          <a:stretch/>
        </p:blipFill>
        <p:spPr>
          <a:xfrm>
            <a:off x="7810805" y="914400"/>
            <a:ext cx="4000500" cy="5320572"/>
          </a:xfrm>
          <a:prstGeom prst="rect">
            <a:avLst/>
          </a:prstGeom>
        </p:spPr>
      </p:pic>
      <p:sp>
        <p:nvSpPr>
          <p:cNvPr id="52" name="Text 33">
            <a:extLst>
              <a:ext uri="{FF2B5EF4-FFF2-40B4-BE49-F238E27FC236}">
                <a16:creationId xmlns:a16="http://schemas.microsoft.com/office/drawing/2014/main" id="{13843A8E-D782-C968-4282-288D00D6495D}"/>
              </a:ext>
            </a:extLst>
          </p:cNvPr>
          <p:cNvSpPr txBox="1"/>
          <p:nvPr/>
        </p:nvSpPr>
        <p:spPr>
          <a:xfrm>
            <a:off x="8048549" y="1152144"/>
            <a:ext cx="3525012" cy="152705"/>
          </a:xfrm>
          <a:prstGeom prst="rect">
            <a:avLst/>
          </a:prstGeom>
          <a:noFill/>
          <a:ln/>
        </p:spPr>
        <p:txBody>
          <a:bodyPr wrap="square" lIns="0" tIns="0" rIns="0" bIns="0" rtlCol="0" anchor="ctr"/>
          <a:lstStyle/>
          <a:p>
            <a:pPr marL="0" indent="0" algn="l">
              <a:buNone/>
            </a:pPr>
            <a:r>
              <a:rPr lang="en-US" sz="900" b="1" kern="0" spc="45">
                <a:solidFill>
                  <a:srgbClr val="1F2937"/>
                </a:solidFill>
                <a:latin typeface="Montserrat" pitchFamily="34" charset="0"/>
                <a:ea typeface="Montserrat" pitchFamily="34" charset="-122"/>
                <a:cs typeface="Montserrat" pitchFamily="34" charset="-120"/>
              </a:rPr>
              <a:t>American Farmland Trust – Brighter Future Fund</a:t>
            </a:r>
            <a:endParaRPr lang="en-US" sz="900"/>
          </a:p>
        </p:txBody>
      </p:sp>
      <p:pic>
        <p:nvPicPr>
          <p:cNvPr id="79" name="Image 19" descr="preencoded.png">
            <a:extLst>
              <a:ext uri="{FF2B5EF4-FFF2-40B4-BE49-F238E27FC236}">
                <a16:creationId xmlns:a16="http://schemas.microsoft.com/office/drawing/2014/main" id="{2B457347-8DC0-81CA-7180-CE7C37C89080}"/>
              </a:ext>
            </a:extLst>
          </p:cNvPr>
          <p:cNvPicPr>
            <a:picLocks noChangeAspect="1"/>
          </p:cNvPicPr>
          <p:nvPr/>
        </p:nvPicPr>
        <p:blipFill>
          <a:blip r:embed="rId15"/>
          <a:srcRect l="-19" r="-19"/>
          <a:stretch/>
        </p:blipFill>
        <p:spPr>
          <a:xfrm>
            <a:off x="0" y="0"/>
            <a:ext cx="12191695" cy="761695"/>
          </a:xfrm>
          <a:prstGeom prst="rect">
            <a:avLst/>
          </a:prstGeom>
        </p:spPr>
      </p:pic>
      <p:pic>
        <p:nvPicPr>
          <p:cNvPr id="80" name="Image 20" descr="preencoded.png">
            <a:extLst>
              <a:ext uri="{FF2B5EF4-FFF2-40B4-BE49-F238E27FC236}">
                <a16:creationId xmlns:a16="http://schemas.microsoft.com/office/drawing/2014/main" id="{442AAA5E-1740-81FA-681D-E2FC4578CCF4}"/>
              </a:ext>
            </a:extLst>
          </p:cNvPr>
          <p:cNvPicPr>
            <a:picLocks noChangeAspect="1"/>
          </p:cNvPicPr>
          <p:nvPr/>
        </p:nvPicPr>
        <p:blipFill>
          <a:blip r:embed="rId16"/>
          <a:srcRect/>
          <a:stretch/>
        </p:blipFill>
        <p:spPr>
          <a:xfrm>
            <a:off x="381305" y="152705"/>
            <a:ext cx="457200" cy="457200"/>
          </a:xfrm>
          <a:prstGeom prst="rect">
            <a:avLst/>
          </a:prstGeom>
        </p:spPr>
      </p:pic>
      <p:pic>
        <p:nvPicPr>
          <p:cNvPr id="81" name="Image 21" descr="preencoded.png">
            <a:extLst>
              <a:ext uri="{FF2B5EF4-FFF2-40B4-BE49-F238E27FC236}">
                <a16:creationId xmlns:a16="http://schemas.microsoft.com/office/drawing/2014/main" id="{89399915-E8F2-4C0C-8DCD-4E7FCCDE2AD5}"/>
              </a:ext>
            </a:extLst>
          </p:cNvPr>
          <p:cNvPicPr>
            <a:picLocks noChangeAspect="1"/>
          </p:cNvPicPr>
          <p:nvPr/>
        </p:nvPicPr>
        <p:blipFill>
          <a:blip r:embed="rId17"/>
          <a:srcRect t="-20192" b="-20192"/>
          <a:stretch/>
        </p:blipFill>
        <p:spPr>
          <a:xfrm>
            <a:off x="514807" y="247802"/>
            <a:ext cx="190195" cy="267005"/>
          </a:xfrm>
          <a:prstGeom prst="rect">
            <a:avLst/>
          </a:prstGeom>
        </p:spPr>
      </p:pic>
      <p:sp>
        <p:nvSpPr>
          <p:cNvPr id="83" name="Text 59">
            <a:extLst>
              <a:ext uri="{FF2B5EF4-FFF2-40B4-BE49-F238E27FC236}">
                <a16:creationId xmlns:a16="http://schemas.microsoft.com/office/drawing/2014/main" id="{CC07BF29-D0A1-0219-E1B6-170A68553AD2}"/>
              </a:ext>
            </a:extLst>
          </p:cNvPr>
          <p:cNvSpPr txBox="1"/>
          <p:nvPr/>
        </p:nvSpPr>
        <p:spPr>
          <a:xfrm>
            <a:off x="990295" y="266090"/>
            <a:ext cx="3340748" cy="191110"/>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rPr>
              <a:t>Private Financing</a:t>
            </a:r>
          </a:p>
        </p:txBody>
      </p:sp>
      <p:sp>
        <p:nvSpPr>
          <p:cNvPr id="86" name="Shape 62">
            <a:extLst>
              <a:ext uri="{FF2B5EF4-FFF2-40B4-BE49-F238E27FC236}">
                <a16:creationId xmlns:a16="http://schemas.microsoft.com/office/drawing/2014/main" id="{BCB76965-4C14-0A99-6139-5FADBF5A8CF4}"/>
              </a:ext>
            </a:extLst>
          </p:cNvPr>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87" name="Shape 63">
            <a:extLst>
              <a:ext uri="{FF2B5EF4-FFF2-40B4-BE49-F238E27FC236}">
                <a16:creationId xmlns:a16="http://schemas.microsoft.com/office/drawing/2014/main" id="{883D6628-A8A1-75E4-3738-5394BFBECFD8}"/>
              </a:ext>
            </a:extLst>
          </p:cNvPr>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8" name="Text 64">
            <a:extLst>
              <a:ext uri="{FF2B5EF4-FFF2-40B4-BE49-F238E27FC236}">
                <a16:creationId xmlns:a16="http://schemas.microsoft.com/office/drawing/2014/main" id="{1F1A9906-72B9-CE4F-ABEC-B3B3A73BC2F6}"/>
              </a:ext>
            </a:extLst>
          </p:cNvPr>
          <p:cNvSpPr txBox="1"/>
          <p:nvPr/>
        </p:nvSpPr>
        <p:spPr>
          <a:xfrm>
            <a:off x="381305" y="6503213"/>
            <a:ext cx="5772607" cy="191110"/>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Insight:</a:t>
            </a:r>
            <a:r>
              <a:rPr lang="en-US" sz="900">
                <a:solidFill>
                  <a:srgbClr val="4B5563"/>
                </a:solidFill>
                <a:latin typeface="Montserrat" pitchFamily="34" charset="0"/>
                <a:ea typeface="Montserrat" pitchFamily="34" charset="-122"/>
                <a:cs typeface="Montserrat" pitchFamily="34" charset="-120"/>
              </a:rPr>
              <a:t> Public financing tools reduce project risk and improve capital access </a:t>
            </a:r>
            <a:endParaRPr lang="en-US" sz="900"/>
          </a:p>
        </p:txBody>
      </p:sp>
      <p:sp>
        <p:nvSpPr>
          <p:cNvPr id="82" name="Shape 26">
            <a:extLst>
              <a:ext uri="{FF2B5EF4-FFF2-40B4-BE49-F238E27FC236}">
                <a16:creationId xmlns:a16="http://schemas.microsoft.com/office/drawing/2014/main" id="{0A8CADD4-ABDD-D45C-DDA9-F890DB971B3E}"/>
              </a:ext>
            </a:extLst>
          </p:cNvPr>
          <p:cNvSpPr/>
          <p:nvPr/>
        </p:nvSpPr>
        <p:spPr>
          <a:xfrm>
            <a:off x="577444" y="4001886"/>
            <a:ext cx="3200400" cy="548268"/>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90" name="Shape 27">
            <a:extLst>
              <a:ext uri="{FF2B5EF4-FFF2-40B4-BE49-F238E27FC236}">
                <a16:creationId xmlns:a16="http://schemas.microsoft.com/office/drawing/2014/main" id="{E9E78D24-83D4-180C-4F1C-0FE634C9F5F2}"/>
              </a:ext>
            </a:extLst>
          </p:cNvPr>
          <p:cNvSpPr/>
          <p:nvPr/>
        </p:nvSpPr>
        <p:spPr>
          <a:xfrm>
            <a:off x="700888" y="4126245"/>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91" name="Image 14" descr="preencoded.png">
            <a:extLst>
              <a:ext uri="{FF2B5EF4-FFF2-40B4-BE49-F238E27FC236}">
                <a16:creationId xmlns:a16="http://schemas.microsoft.com/office/drawing/2014/main" id="{46DEC679-9872-FE42-6752-9D1DA14F2F59}"/>
              </a:ext>
            </a:extLst>
          </p:cNvPr>
          <p:cNvPicPr>
            <a:picLocks noChangeAspect="1"/>
          </p:cNvPicPr>
          <p:nvPr/>
        </p:nvPicPr>
        <p:blipFill>
          <a:blip r:embed="rId18"/>
          <a:srcRect t="-16907" b="-16907"/>
          <a:stretch/>
        </p:blipFill>
        <p:spPr>
          <a:xfrm>
            <a:off x="782270" y="4202140"/>
            <a:ext cx="142646" cy="152705"/>
          </a:xfrm>
          <a:prstGeom prst="rect">
            <a:avLst/>
          </a:prstGeom>
        </p:spPr>
      </p:pic>
      <p:sp>
        <p:nvSpPr>
          <p:cNvPr id="92" name="Text 28">
            <a:extLst>
              <a:ext uri="{FF2B5EF4-FFF2-40B4-BE49-F238E27FC236}">
                <a16:creationId xmlns:a16="http://schemas.microsoft.com/office/drawing/2014/main" id="{08AFC7C4-FD8B-2F43-1031-CAFE508F6F88}"/>
              </a:ext>
            </a:extLst>
          </p:cNvPr>
          <p:cNvSpPr txBox="1"/>
          <p:nvPr/>
        </p:nvSpPr>
        <p:spPr>
          <a:xfrm>
            <a:off x="1120598" y="4126245"/>
            <a:ext cx="2171700" cy="152705"/>
          </a:xfrm>
          <a:prstGeom prst="rect">
            <a:avLst/>
          </a:prstGeom>
          <a:noFill/>
          <a:ln/>
        </p:spPr>
        <p:txBody>
          <a:bodyPr wrap="square" lIns="0" tIns="0" rIns="0" bIns="0" rtlCol="0" anchor="ctr"/>
          <a:lstStyle/>
          <a:p>
            <a:pPr marL="0" indent="0" algn="l">
              <a:buNone/>
            </a:pPr>
            <a:r>
              <a:rPr lang="en-US" sz="900" b="1" err="1">
                <a:solidFill>
                  <a:srgbClr val="374151"/>
                </a:solidFill>
                <a:latin typeface="Montserrat" pitchFamily="34" charset="0"/>
                <a:ea typeface="Montserrat" pitchFamily="34" charset="-122"/>
                <a:cs typeface="Montserrat" pitchFamily="34" charset="-120"/>
              </a:rPr>
              <a:t>Akiptan</a:t>
            </a:r>
            <a:endParaRPr lang="en-US" sz="900"/>
          </a:p>
        </p:txBody>
      </p:sp>
      <p:pic>
        <p:nvPicPr>
          <p:cNvPr id="14" name="Picture 13" descr="The image is a webpage for the American Farmland Trust's Brighter Future Fund, showcasing their mission to support farmers and ranchers through grants for sustainable practices and addressing challenges such as climate change, equity, and community vitality.&#10;&#10;AI-generated content may be incorrect.">
            <a:extLst>
              <a:ext uri="{FF2B5EF4-FFF2-40B4-BE49-F238E27FC236}">
                <a16:creationId xmlns:a16="http://schemas.microsoft.com/office/drawing/2014/main" id="{1DF9765C-0ACD-98AC-D178-E99E29CEB38E}"/>
              </a:ext>
            </a:extLst>
          </p:cNvPr>
          <p:cNvPicPr>
            <a:picLocks noChangeAspect="1"/>
          </p:cNvPicPr>
          <p:nvPr/>
        </p:nvPicPr>
        <p:blipFill>
          <a:blip r:embed="rId19"/>
          <a:stretch>
            <a:fillRect/>
          </a:stretch>
        </p:blipFill>
        <p:spPr>
          <a:xfrm>
            <a:off x="8128236" y="1369105"/>
            <a:ext cx="3358762" cy="4591842"/>
          </a:xfrm>
          <a:prstGeom prst="rect">
            <a:avLst/>
          </a:prstGeom>
        </p:spPr>
      </p:pic>
      <p:sp>
        <p:nvSpPr>
          <p:cNvPr id="16" name="TextBox 15">
            <a:extLst>
              <a:ext uri="{FF2B5EF4-FFF2-40B4-BE49-F238E27FC236}">
                <a16:creationId xmlns:a16="http://schemas.microsoft.com/office/drawing/2014/main" id="{12FA25B2-BD28-EBC4-09CA-8EB527364702}"/>
              </a:ext>
            </a:extLst>
          </p:cNvPr>
          <p:cNvSpPr txBox="1"/>
          <p:nvPr/>
        </p:nvSpPr>
        <p:spPr>
          <a:xfrm>
            <a:off x="7885784" y="5884755"/>
            <a:ext cx="2464164" cy="276999"/>
          </a:xfrm>
          <a:prstGeom prst="rect">
            <a:avLst/>
          </a:prstGeom>
          <a:noFill/>
        </p:spPr>
        <p:txBody>
          <a:bodyPr wrap="square">
            <a:spAutoFit/>
          </a:bodyPr>
          <a:lstStyle/>
          <a:p>
            <a:r>
              <a:rPr lang="en-US" sz="1200"/>
              <a:t>https://farmland.org/brighterfuture</a:t>
            </a:r>
          </a:p>
        </p:txBody>
      </p:sp>
      <p:pic>
        <p:nvPicPr>
          <p:cNvPr id="17" name="Picture 16">
            <a:extLst>
              <a:ext uri="{FF2B5EF4-FFF2-40B4-BE49-F238E27FC236}">
                <a16:creationId xmlns:a16="http://schemas.microsoft.com/office/drawing/2014/main" id="{529713BC-F93F-9DAF-A164-0DEA76E9E6E8}"/>
              </a:ext>
            </a:extLst>
          </p:cNvPr>
          <p:cNvPicPr>
            <a:picLocks noChangeAspect="1"/>
          </p:cNvPicPr>
          <p:nvPr/>
        </p:nvPicPr>
        <p:blipFill>
          <a:blip r:embed="rId20"/>
          <a:stretch>
            <a:fillRect/>
          </a:stretch>
        </p:blipFill>
        <p:spPr>
          <a:xfrm>
            <a:off x="10581774" y="4763684"/>
            <a:ext cx="1111686" cy="1111686"/>
          </a:xfrm>
          <a:prstGeom prst="rect">
            <a:avLst/>
          </a:prstGeom>
        </p:spPr>
      </p:pic>
      <p:grpSp>
        <p:nvGrpSpPr>
          <p:cNvPr id="95" name="Group 94">
            <a:extLst>
              <a:ext uri="{FF2B5EF4-FFF2-40B4-BE49-F238E27FC236}">
                <a16:creationId xmlns:a16="http://schemas.microsoft.com/office/drawing/2014/main" id="{6BB2AD1D-12B8-F9DD-DADD-D49644EAB47C}"/>
              </a:ext>
            </a:extLst>
          </p:cNvPr>
          <p:cNvGrpSpPr/>
          <p:nvPr/>
        </p:nvGrpSpPr>
        <p:grpSpPr>
          <a:xfrm>
            <a:off x="4283964" y="3216453"/>
            <a:ext cx="3200400" cy="457200"/>
            <a:chOff x="4292193" y="2900069"/>
            <a:chExt cx="3200400" cy="457200"/>
          </a:xfrm>
        </p:grpSpPr>
        <p:sp>
          <p:nvSpPr>
            <p:cNvPr id="96" name="Shape 18">
              <a:extLst>
                <a:ext uri="{FF2B5EF4-FFF2-40B4-BE49-F238E27FC236}">
                  <a16:creationId xmlns:a16="http://schemas.microsoft.com/office/drawing/2014/main" id="{6E1AF93B-1A36-B4F3-B80A-90C047882B25}"/>
                </a:ext>
              </a:extLst>
            </p:cNvPr>
            <p:cNvSpPr/>
            <p:nvPr/>
          </p:nvSpPr>
          <p:spPr>
            <a:xfrm>
              <a:off x="4292193" y="2900069"/>
              <a:ext cx="3200400" cy="457200"/>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97" name="Shape 19">
              <a:extLst>
                <a:ext uri="{FF2B5EF4-FFF2-40B4-BE49-F238E27FC236}">
                  <a16:creationId xmlns:a16="http://schemas.microsoft.com/office/drawing/2014/main" id="{97594958-079C-82CA-5471-B4815C150ACF}"/>
                </a:ext>
              </a:extLst>
            </p:cNvPr>
            <p:cNvSpPr/>
            <p:nvPr/>
          </p:nvSpPr>
          <p:spPr>
            <a:xfrm>
              <a:off x="4428372" y="2971394"/>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98" name="Image 12" descr="preencoded.png">
              <a:extLst>
                <a:ext uri="{FF2B5EF4-FFF2-40B4-BE49-F238E27FC236}">
                  <a16:creationId xmlns:a16="http://schemas.microsoft.com/office/drawing/2014/main" id="{8224A2EA-D8D5-84D7-9F70-8542B0132ABB}"/>
                </a:ext>
              </a:extLst>
            </p:cNvPr>
            <p:cNvPicPr>
              <a:picLocks noChangeAspect="1"/>
            </p:cNvPicPr>
            <p:nvPr/>
          </p:nvPicPr>
          <p:blipFill>
            <a:blip r:embed="rId12"/>
            <a:srcRect t="-16800" b="-16800"/>
            <a:stretch/>
          </p:blipFill>
          <p:spPr>
            <a:xfrm>
              <a:off x="4524384" y="3047289"/>
              <a:ext cx="114300" cy="152705"/>
            </a:xfrm>
            <a:prstGeom prst="rect">
              <a:avLst/>
            </a:prstGeom>
          </p:spPr>
        </p:pic>
        <p:sp>
          <p:nvSpPr>
            <p:cNvPr id="99" name="Text 20">
              <a:extLst>
                <a:ext uri="{FF2B5EF4-FFF2-40B4-BE49-F238E27FC236}">
                  <a16:creationId xmlns:a16="http://schemas.microsoft.com/office/drawing/2014/main" id="{F3961470-041C-1C9D-7ED4-0F85357B6DE3}"/>
                </a:ext>
              </a:extLst>
            </p:cNvPr>
            <p:cNvSpPr txBox="1"/>
            <p:nvPr/>
          </p:nvSpPr>
          <p:spPr>
            <a:xfrm>
              <a:off x="4835347" y="3023513"/>
              <a:ext cx="2649017"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Foodshed Capital</a:t>
              </a:r>
              <a:endParaRPr lang="en-US" sz="900"/>
            </a:p>
          </p:txBody>
        </p:sp>
      </p:grpSp>
      <p:grpSp>
        <p:nvGrpSpPr>
          <p:cNvPr id="100" name="Group 99">
            <a:extLst>
              <a:ext uri="{FF2B5EF4-FFF2-40B4-BE49-F238E27FC236}">
                <a16:creationId xmlns:a16="http://schemas.microsoft.com/office/drawing/2014/main" id="{DE873CCB-EB44-81EE-D0CC-4ECD1CBD15AE}"/>
              </a:ext>
            </a:extLst>
          </p:cNvPr>
          <p:cNvGrpSpPr/>
          <p:nvPr/>
        </p:nvGrpSpPr>
        <p:grpSpPr>
          <a:xfrm>
            <a:off x="4275735" y="3747062"/>
            <a:ext cx="3200400" cy="457200"/>
            <a:chOff x="4292193" y="2900069"/>
            <a:chExt cx="3200400" cy="457200"/>
          </a:xfrm>
        </p:grpSpPr>
        <p:sp>
          <p:nvSpPr>
            <p:cNvPr id="101" name="Shape 18">
              <a:extLst>
                <a:ext uri="{FF2B5EF4-FFF2-40B4-BE49-F238E27FC236}">
                  <a16:creationId xmlns:a16="http://schemas.microsoft.com/office/drawing/2014/main" id="{401D6406-6678-3F62-6EDA-A34333F373CA}"/>
                </a:ext>
              </a:extLst>
            </p:cNvPr>
            <p:cNvSpPr/>
            <p:nvPr/>
          </p:nvSpPr>
          <p:spPr>
            <a:xfrm>
              <a:off x="4292193" y="2900069"/>
              <a:ext cx="3200400" cy="457200"/>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102" name="Shape 19">
              <a:extLst>
                <a:ext uri="{FF2B5EF4-FFF2-40B4-BE49-F238E27FC236}">
                  <a16:creationId xmlns:a16="http://schemas.microsoft.com/office/drawing/2014/main" id="{B56F4D31-6072-6105-84CF-D8A6B27A7410}"/>
                </a:ext>
              </a:extLst>
            </p:cNvPr>
            <p:cNvSpPr/>
            <p:nvPr/>
          </p:nvSpPr>
          <p:spPr>
            <a:xfrm>
              <a:off x="4428372" y="2971394"/>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03" name="Image 12" descr="preencoded.png">
              <a:extLst>
                <a:ext uri="{FF2B5EF4-FFF2-40B4-BE49-F238E27FC236}">
                  <a16:creationId xmlns:a16="http://schemas.microsoft.com/office/drawing/2014/main" id="{E3E7E1AB-878D-B88A-B08A-1B3488B54456}"/>
                </a:ext>
              </a:extLst>
            </p:cNvPr>
            <p:cNvPicPr>
              <a:picLocks noChangeAspect="1"/>
            </p:cNvPicPr>
            <p:nvPr/>
          </p:nvPicPr>
          <p:blipFill>
            <a:blip r:embed="rId12"/>
            <a:srcRect t="-16800" b="-16800"/>
            <a:stretch/>
          </p:blipFill>
          <p:spPr>
            <a:xfrm>
              <a:off x="4524384" y="3047289"/>
              <a:ext cx="114300" cy="152705"/>
            </a:xfrm>
            <a:prstGeom prst="rect">
              <a:avLst/>
            </a:prstGeom>
          </p:spPr>
        </p:pic>
        <p:sp>
          <p:nvSpPr>
            <p:cNvPr id="104" name="Text 20">
              <a:extLst>
                <a:ext uri="{FF2B5EF4-FFF2-40B4-BE49-F238E27FC236}">
                  <a16:creationId xmlns:a16="http://schemas.microsoft.com/office/drawing/2014/main" id="{E82C26ED-9491-41B1-236F-8A23927F02F3}"/>
                </a:ext>
              </a:extLst>
            </p:cNvPr>
            <p:cNvSpPr txBox="1"/>
            <p:nvPr/>
          </p:nvSpPr>
          <p:spPr>
            <a:xfrm>
              <a:off x="4835347" y="3023513"/>
              <a:ext cx="2649017" cy="152705"/>
            </a:xfrm>
            <a:prstGeom prst="rect">
              <a:avLst/>
            </a:prstGeom>
            <a:noFill/>
            <a:ln/>
          </p:spPr>
          <p:txBody>
            <a:bodyPr wrap="square" lIns="0" tIns="0" rIns="0" bIns="0" rtlCol="0" anchor="ctr"/>
            <a:lstStyle/>
            <a:p>
              <a:pPr marL="0" indent="0" algn="l">
                <a:buNone/>
              </a:pPr>
              <a:r>
                <a:rPr lang="en-US" sz="900" b="1" err="1">
                  <a:solidFill>
                    <a:srgbClr val="374151"/>
                  </a:solidFill>
                  <a:latin typeface="Montserrat" pitchFamily="34" charset="0"/>
                  <a:ea typeface="Montserrat" pitchFamily="34" charset="-122"/>
                  <a:cs typeface="Montserrat" pitchFamily="34" charset="-120"/>
                </a:rPr>
                <a:t>Potlikker</a:t>
              </a:r>
              <a:r>
                <a:rPr lang="en-US" sz="900" b="1">
                  <a:solidFill>
                    <a:srgbClr val="374151"/>
                  </a:solidFill>
                  <a:latin typeface="Montserrat" pitchFamily="34" charset="0"/>
                  <a:ea typeface="Montserrat" pitchFamily="34" charset="-122"/>
                  <a:cs typeface="Montserrat" pitchFamily="34" charset="-120"/>
                </a:rPr>
                <a:t> Capital</a:t>
              </a:r>
              <a:endParaRPr lang="en-US" sz="900"/>
            </a:p>
          </p:txBody>
        </p:sp>
      </p:grpSp>
      <p:grpSp>
        <p:nvGrpSpPr>
          <p:cNvPr id="105" name="Group 104">
            <a:extLst>
              <a:ext uri="{FF2B5EF4-FFF2-40B4-BE49-F238E27FC236}">
                <a16:creationId xmlns:a16="http://schemas.microsoft.com/office/drawing/2014/main" id="{78002BB7-72A5-FBBC-19A6-1CC238DF8F67}"/>
              </a:ext>
            </a:extLst>
          </p:cNvPr>
          <p:cNvGrpSpPr/>
          <p:nvPr/>
        </p:nvGrpSpPr>
        <p:grpSpPr>
          <a:xfrm>
            <a:off x="4267506" y="4274005"/>
            <a:ext cx="3200400" cy="457200"/>
            <a:chOff x="4292193" y="2900069"/>
            <a:chExt cx="3200400" cy="457200"/>
          </a:xfrm>
        </p:grpSpPr>
        <p:sp>
          <p:nvSpPr>
            <p:cNvPr id="106" name="Shape 18">
              <a:extLst>
                <a:ext uri="{FF2B5EF4-FFF2-40B4-BE49-F238E27FC236}">
                  <a16:creationId xmlns:a16="http://schemas.microsoft.com/office/drawing/2014/main" id="{CBB5B432-935E-FC6C-C146-828B756EADBA}"/>
                </a:ext>
              </a:extLst>
            </p:cNvPr>
            <p:cNvSpPr/>
            <p:nvPr/>
          </p:nvSpPr>
          <p:spPr>
            <a:xfrm>
              <a:off x="4292193" y="2900069"/>
              <a:ext cx="3200400" cy="457200"/>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107" name="Shape 19">
              <a:extLst>
                <a:ext uri="{FF2B5EF4-FFF2-40B4-BE49-F238E27FC236}">
                  <a16:creationId xmlns:a16="http://schemas.microsoft.com/office/drawing/2014/main" id="{A1080D71-100B-5867-5224-4F1F96E4EA0C}"/>
                </a:ext>
              </a:extLst>
            </p:cNvPr>
            <p:cNvSpPr/>
            <p:nvPr/>
          </p:nvSpPr>
          <p:spPr>
            <a:xfrm>
              <a:off x="4428372" y="2971394"/>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08" name="Image 12" descr="preencoded.png">
              <a:extLst>
                <a:ext uri="{FF2B5EF4-FFF2-40B4-BE49-F238E27FC236}">
                  <a16:creationId xmlns:a16="http://schemas.microsoft.com/office/drawing/2014/main" id="{92BE60F7-B9B0-EB5A-F140-CAA6534DCBD6}"/>
                </a:ext>
              </a:extLst>
            </p:cNvPr>
            <p:cNvPicPr>
              <a:picLocks noChangeAspect="1"/>
            </p:cNvPicPr>
            <p:nvPr/>
          </p:nvPicPr>
          <p:blipFill>
            <a:blip r:embed="rId12"/>
            <a:srcRect t="-16800" b="-16800"/>
            <a:stretch/>
          </p:blipFill>
          <p:spPr>
            <a:xfrm>
              <a:off x="4524384" y="3047289"/>
              <a:ext cx="114300" cy="152705"/>
            </a:xfrm>
            <a:prstGeom prst="rect">
              <a:avLst/>
            </a:prstGeom>
          </p:spPr>
        </p:pic>
        <p:sp>
          <p:nvSpPr>
            <p:cNvPr id="109" name="Text 20">
              <a:extLst>
                <a:ext uri="{FF2B5EF4-FFF2-40B4-BE49-F238E27FC236}">
                  <a16:creationId xmlns:a16="http://schemas.microsoft.com/office/drawing/2014/main" id="{74DDE837-85DB-D296-631C-D786471750B4}"/>
                </a:ext>
              </a:extLst>
            </p:cNvPr>
            <p:cNvSpPr txBox="1"/>
            <p:nvPr/>
          </p:nvSpPr>
          <p:spPr>
            <a:xfrm>
              <a:off x="4835347" y="3023513"/>
              <a:ext cx="2649017"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Steward Regenerative Capital</a:t>
              </a:r>
              <a:endParaRPr lang="en-US" sz="900"/>
            </a:p>
          </p:txBody>
        </p:sp>
      </p:grpSp>
      <p:grpSp>
        <p:nvGrpSpPr>
          <p:cNvPr id="110" name="Group 109">
            <a:extLst>
              <a:ext uri="{FF2B5EF4-FFF2-40B4-BE49-F238E27FC236}">
                <a16:creationId xmlns:a16="http://schemas.microsoft.com/office/drawing/2014/main" id="{6FD320BF-BC80-ED75-73F8-C8DF63475D3B}"/>
              </a:ext>
            </a:extLst>
          </p:cNvPr>
          <p:cNvGrpSpPr/>
          <p:nvPr/>
        </p:nvGrpSpPr>
        <p:grpSpPr>
          <a:xfrm>
            <a:off x="4267506" y="4797956"/>
            <a:ext cx="3200400" cy="457200"/>
            <a:chOff x="4292193" y="2900069"/>
            <a:chExt cx="3200400" cy="457200"/>
          </a:xfrm>
        </p:grpSpPr>
        <p:sp>
          <p:nvSpPr>
            <p:cNvPr id="111" name="Shape 18">
              <a:extLst>
                <a:ext uri="{FF2B5EF4-FFF2-40B4-BE49-F238E27FC236}">
                  <a16:creationId xmlns:a16="http://schemas.microsoft.com/office/drawing/2014/main" id="{BE561DC6-AA26-FF46-22CA-427843B291C5}"/>
                </a:ext>
              </a:extLst>
            </p:cNvPr>
            <p:cNvSpPr/>
            <p:nvPr/>
          </p:nvSpPr>
          <p:spPr>
            <a:xfrm>
              <a:off x="4292193" y="2900069"/>
              <a:ext cx="3200400" cy="457200"/>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112" name="Shape 19">
              <a:extLst>
                <a:ext uri="{FF2B5EF4-FFF2-40B4-BE49-F238E27FC236}">
                  <a16:creationId xmlns:a16="http://schemas.microsoft.com/office/drawing/2014/main" id="{D9288404-17E8-81D7-C40A-035B6191836F}"/>
                </a:ext>
              </a:extLst>
            </p:cNvPr>
            <p:cNvSpPr/>
            <p:nvPr/>
          </p:nvSpPr>
          <p:spPr>
            <a:xfrm>
              <a:off x="4428372" y="2971394"/>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13" name="Image 12" descr="preencoded.png">
              <a:extLst>
                <a:ext uri="{FF2B5EF4-FFF2-40B4-BE49-F238E27FC236}">
                  <a16:creationId xmlns:a16="http://schemas.microsoft.com/office/drawing/2014/main" id="{895A6DE0-BB1F-AD7C-231F-1A06397DA0E8}"/>
                </a:ext>
              </a:extLst>
            </p:cNvPr>
            <p:cNvPicPr>
              <a:picLocks noChangeAspect="1"/>
            </p:cNvPicPr>
            <p:nvPr/>
          </p:nvPicPr>
          <p:blipFill>
            <a:blip r:embed="rId12"/>
            <a:srcRect t="-16800" b="-16800"/>
            <a:stretch/>
          </p:blipFill>
          <p:spPr>
            <a:xfrm>
              <a:off x="4524384" y="3047289"/>
              <a:ext cx="114300" cy="152705"/>
            </a:xfrm>
            <a:prstGeom prst="rect">
              <a:avLst/>
            </a:prstGeom>
          </p:spPr>
        </p:pic>
        <p:sp>
          <p:nvSpPr>
            <p:cNvPr id="114" name="Text 20">
              <a:extLst>
                <a:ext uri="{FF2B5EF4-FFF2-40B4-BE49-F238E27FC236}">
                  <a16:creationId xmlns:a16="http://schemas.microsoft.com/office/drawing/2014/main" id="{8E24DFEB-A1F5-46D8-82FB-C060268D8EE2}"/>
                </a:ext>
              </a:extLst>
            </p:cNvPr>
            <p:cNvSpPr txBox="1"/>
            <p:nvPr/>
          </p:nvSpPr>
          <p:spPr>
            <a:xfrm>
              <a:off x="4835347" y="3023513"/>
              <a:ext cx="2649017" cy="152705"/>
            </a:xfrm>
            <a:prstGeom prst="rect">
              <a:avLst/>
            </a:prstGeom>
            <a:noFill/>
            <a:ln/>
          </p:spPr>
          <p:txBody>
            <a:bodyPr wrap="square" lIns="0" tIns="0" rIns="0" bIns="0" rtlCol="0" anchor="ctr"/>
            <a:lstStyle/>
            <a:p>
              <a:pPr marL="0" indent="0" algn="l">
                <a:buNone/>
              </a:pPr>
              <a:r>
                <a:rPr lang="en-US" sz="900" b="1">
                  <a:solidFill>
                    <a:srgbClr val="374151"/>
                  </a:solidFill>
                  <a:latin typeface="Montserrat" pitchFamily="34" charset="0"/>
                  <a:ea typeface="Montserrat" pitchFamily="34" charset="-122"/>
                  <a:cs typeface="Montserrat" pitchFamily="34" charset="-120"/>
                </a:rPr>
                <a:t>MAD Capital</a:t>
              </a:r>
              <a:endParaRPr lang="en-US" sz="900"/>
            </a:p>
          </p:txBody>
        </p:sp>
      </p:grpSp>
      <p:sp>
        <p:nvSpPr>
          <p:cNvPr id="115" name="Text 54">
            <a:extLst>
              <a:ext uri="{FF2B5EF4-FFF2-40B4-BE49-F238E27FC236}">
                <a16:creationId xmlns:a16="http://schemas.microsoft.com/office/drawing/2014/main" id="{D0FF935D-8712-7989-DBBA-7F268A9FB1A3}"/>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27</a:t>
            </a:fld>
            <a:endParaRPr lang="en-US" sz="800"/>
          </a:p>
        </p:txBody>
      </p:sp>
      <p:sp>
        <p:nvSpPr>
          <p:cNvPr id="13" name="Shape 26">
            <a:extLst>
              <a:ext uri="{FF2B5EF4-FFF2-40B4-BE49-F238E27FC236}">
                <a16:creationId xmlns:a16="http://schemas.microsoft.com/office/drawing/2014/main" id="{578B2F02-E6D5-16EF-C989-909EC17B3243}"/>
              </a:ext>
            </a:extLst>
          </p:cNvPr>
          <p:cNvSpPr/>
          <p:nvPr/>
        </p:nvSpPr>
        <p:spPr>
          <a:xfrm>
            <a:off x="577444" y="4698634"/>
            <a:ext cx="3200400" cy="548268"/>
          </a:xfrm>
          <a:prstGeom prst="roundRect">
            <a:avLst>
              <a:gd name="adj" fmla="val 45672"/>
            </a:avLst>
          </a:prstGeom>
          <a:solidFill>
            <a:srgbClr val="FFFFFF">
              <a:alpha val="95000"/>
            </a:srgbClr>
          </a:solidFill>
          <a:ln w="12700">
            <a:solidFill>
              <a:srgbClr val="4A7C59">
                <a:alpha val="15000"/>
              </a:srgbClr>
            </a:solidFill>
            <a:prstDash val="solid"/>
          </a:ln>
        </p:spPr>
        <p:txBody>
          <a:bodyPr/>
          <a:lstStyle/>
          <a:p>
            <a:endParaRPr lang="en-US"/>
          </a:p>
        </p:txBody>
      </p:sp>
      <p:sp>
        <p:nvSpPr>
          <p:cNvPr id="15" name="Shape 27">
            <a:extLst>
              <a:ext uri="{FF2B5EF4-FFF2-40B4-BE49-F238E27FC236}">
                <a16:creationId xmlns:a16="http://schemas.microsoft.com/office/drawing/2014/main" id="{D74601CB-3E9E-E8D0-CA23-E3B070270316}"/>
              </a:ext>
            </a:extLst>
          </p:cNvPr>
          <p:cNvSpPr/>
          <p:nvPr/>
        </p:nvSpPr>
        <p:spPr>
          <a:xfrm>
            <a:off x="700888" y="4822993"/>
            <a:ext cx="304495" cy="304495"/>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36" name="Image 14" descr="preencoded.png">
            <a:extLst>
              <a:ext uri="{FF2B5EF4-FFF2-40B4-BE49-F238E27FC236}">
                <a16:creationId xmlns:a16="http://schemas.microsoft.com/office/drawing/2014/main" id="{C25CCC9F-1B73-20CB-48AF-B5986A5D181D}"/>
              </a:ext>
            </a:extLst>
          </p:cNvPr>
          <p:cNvPicPr>
            <a:picLocks noChangeAspect="1"/>
          </p:cNvPicPr>
          <p:nvPr/>
        </p:nvPicPr>
        <p:blipFill>
          <a:blip r:embed="rId18"/>
          <a:srcRect t="-16907" b="-16907"/>
          <a:stretch/>
        </p:blipFill>
        <p:spPr>
          <a:xfrm>
            <a:off x="782270" y="4898888"/>
            <a:ext cx="142646" cy="152705"/>
          </a:xfrm>
          <a:prstGeom prst="rect">
            <a:avLst/>
          </a:prstGeom>
        </p:spPr>
      </p:pic>
      <p:sp>
        <p:nvSpPr>
          <p:cNvPr id="37" name="Text 28">
            <a:extLst>
              <a:ext uri="{FF2B5EF4-FFF2-40B4-BE49-F238E27FC236}">
                <a16:creationId xmlns:a16="http://schemas.microsoft.com/office/drawing/2014/main" id="{1A36DB74-BABA-7C2A-7B2E-5EC416E6731D}"/>
              </a:ext>
            </a:extLst>
          </p:cNvPr>
          <p:cNvSpPr txBox="1"/>
          <p:nvPr/>
        </p:nvSpPr>
        <p:spPr>
          <a:xfrm>
            <a:off x="1120598" y="4822993"/>
            <a:ext cx="2171700" cy="152705"/>
          </a:xfrm>
          <a:prstGeom prst="rect">
            <a:avLst/>
          </a:prstGeom>
          <a:noFill/>
          <a:ln/>
        </p:spPr>
        <p:txBody>
          <a:bodyPr wrap="square" lIns="0" tIns="0" rIns="0" bIns="0" rtlCol="0" anchor="ctr"/>
          <a:lstStyle/>
          <a:p>
            <a:pPr marL="0" indent="0" algn="l">
              <a:buNone/>
            </a:pPr>
            <a:r>
              <a:rPr lang="en-US" sz="900" b="1" dirty="0" err="1">
                <a:solidFill>
                  <a:srgbClr val="374151"/>
                </a:solidFill>
                <a:latin typeface="Montserrat" pitchFamily="34" charset="0"/>
                <a:ea typeface="Montserrat" pitchFamily="34" charset="-122"/>
                <a:cs typeface="Montserrat" pitchFamily="34" charset="-120"/>
              </a:rPr>
              <a:t>GreenStone</a:t>
            </a:r>
            <a:r>
              <a:rPr lang="en-US" sz="900" b="1" dirty="0">
                <a:solidFill>
                  <a:srgbClr val="374151"/>
                </a:solidFill>
                <a:latin typeface="Montserrat" pitchFamily="34" charset="0"/>
                <a:ea typeface="Montserrat" pitchFamily="34" charset="-122"/>
                <a:cs typeface="Montserrat" pitchFamily="34" charset="-120"/>
              </a:rPr>
              <a:t> Farm Credit Services</a:t>
            </a:r>
            <a:endParaRPr lang="en-US" sz="900" dirty="0"/>
          </a:p>
        </p:txBody>
      </p:sp>
    </p:spTree>
    <p:extLst>
      <p:ext uri="{BB962C8B-B14F-4D97-AF65-F5344CB8AC3E}">
        <p14:creationId xmlns:p14="http://schemas.microsoft.com/office/powerpoint/2010/main" val="32874212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99058-6959-248D-423E-A977C5BBF139}"/>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C4982690-2957-5E93-BAEE-CEBEA814EAFF}"/>
              </a:ext>
            </a:extLst>
          </p:cNvPr>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a:extLst>
              <a:ext uri="{FF2B5EF4-FFF2-40B4-BE49-F238E27FC236}">
                <a16:creationId xmlns:a16="http://schemas.microsoft.com/office/drawing/2014/main" id="{D717FE91-0217-7DC4-B3D8-6A99FCF8B52F}"/>
              </a:ext>
            </a:extLst>
          </p:cNvPr>
          <p:cNvPicPr>
            <a:picLocks noChangeAspect="1"/>
          </p:cNvPicPr>
          <p:nvPr/>
        </p:nvPicPr>
        <p:blipFill>
          <a:blip r:embed="rId3"/>
          <a:srcRect t="-1" b="-1"/>
          <a:stretch/>
        </p:blipFill>
        <p:spPr>
          <a:xfrm>
            <a:off x="0" y="0"/>
            <a:ext cx="12191695" cy="6858000"/>
          </a:xfrm>
          <a:prstGeom prst="rect">
            <a:avLst/>
          </a:prstGeom>
        </p:spPr>
      </p:pic>
      <p:pic>
        <p:nvPicPr>
          <p:cNvPr id="61" name="Image 8" descr="preencoded.png">
            <a:extLst>
              <a:ext uri="{FF2B5EF4-FFF2-40B4-BE49-F238E27FC236}">
                <a16:creationId xmlns:a16="http://schemas.microsoft.com/office/drawing/2014/main" id="{2C44E1B2-F87D-50C0-F80F-513034D4D1E5}"/>
              </a:ext>
            </a:extLst>
          </p:cNvPr>
          <p:cNvPicPr>
            <a:picLocks noChangeAspect="1"/>
          </p:cNvPicPr>
          <p:nvPr/>
        </p:nvPicPr>
        <p:blipFill>
          <a:blip r:embed="rId4"/>
          <a:srcRect l="-19" r="-19"/>
          <a:stretch/>
        </p:blipFill>
        <p:spPr>
          <a:xfrm>
            <a:off x="0" y="0"/>
            <a:ext cx="12191695" cy="761695"/>
          </a:xfrm>
          <a:prstGeom prst="rect">
            <a:avLst/>
          </a:prstGeom>
        </p:spPr>
      </p:pic>
      <p:pic>
        <p:nvPicPr>
          <p:cNvPr id="62" name="Image 9" descr="preencoded.png">
            <a:extLst>
              <a:ext uri="{FF2B5EF4-FFF2-40B4-BE49-F238E27FC236}">
                <a16:creationId xmlns:a16="http://schemas.microsoft.com/office/drawing/2014/main" id="{FAFCA27A-408C-2509-43E0-24B546224009}"/>
              </a:ext>
            </a:extLst>
          </p:cNvPr>
          <p:cNvPicPr>
            <a:picLocks noChangeAspect="1"/>
          </p:cNvPicPr>
          <p:nvPr/>
        </p:nvPicPr>
        <p:blipFill>
          <a:blip r:embed="rId5"/>
          <a:srcRect/>
          <a:stretch/>
        </p:blipFill>
        <p:spPr>
          <a:xfrm>
            <a:off x="381305" y="152705"/>
            <a:ext cx="457200" cy="457200"/>
          </a:xfrm>
          <a:prstGeom prst="rect">
            <a:avLst/>
          </a:prstGeom>
        </p:spPr>
      </p:pic>
      <p:pic>
        <p:nvPicPr>
          <p:cNvPr id="63" name="Image 10" descr="preencoded.png">
            <a:extLst>
              <a:ext uri="{FF2B5EF4-FFF2-40B4-BE49-F238E27FC236}">
                <a16:creationId xmlns:a16="http://schemas.microsoft.com/office/drawing/2014/main" id="{367FCF3C-3EE0-E35A-88F5-A3562FAFDD91}"/>
              </a:ext>
            </a:extLst>
          </p:cNvPr>
          <p:cNvPicPr>
            <a:picLocks noChangeAspect="1"/>
          </p:cNvPicPr>
          <p:nvPr/>
        </p:nvPicPr>
        <p:blipFill>
          <a:blip r:embed="rId6"/>
          <a:srcRect t="-20192" b="-20192"/>
          <a:stretch/>
        </p:blipFill>
        <p:spPr>
          <a:xfrm>
            <a:off x="514807" y="247802"/>
            <a:ext cx="190195" cy="267005"/>
          </a:xfrm>
          <a:prstGeom prst="rect">
            <a:avLst/>
          </a:prstGeom>
        </p:spPr>
      </p:pic>
      <p:sp>
        <p:nvSpPr>
          <p:cNvPr id="64" name="Text 51">
            <a:extLst>
              <a:ext uri="{FF2B5EF4-FFF2-40B4-BE49-F238E27FC236}">
                <a16:creationId xmlns:a16="http://schemas.microsoft.com/office/drawing/2014/main" id="{0ADCC782-D093-DE02-E868-A15F313DE0E7}"/>
              </a:ext>
            </a:extLst>
          </p:cNvPr>
          <p:cNvSpPr txBox="1"/>
          <p:nvPr/>
        </p:nvSpPr>
        <p:spPr>
          <a:xfrm>
            <a:off x="990295" y="152705"/>
            <a:ext cx="5075834"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This Is Already Happening Today</a:t>
            </a:r>
            <a:endParaRPr lang="en-US" sz="1500"/>
          </a:p>
        </p:txBody>
      </p:sp>
      <p:sp>
        <p:nvSpPr>
          <p:cNvPr id="65" name="Text 52">
            <a:extLst>
              <a:ext uri="{FF2B5EF4-FFF2-40B4-BE49-F238E27FC236}">
                <a16:creationId xmlns:a16="http://schemas.microsoft.com/office/drawing/2014/main" id="{2DEF4A27-17FF-731D-2683-099C12125D12}"/>
              </a:ext>
            </a:extLst>
          </p:cNvPr>
          <p:cNvSpPr txBox="1"/>
          <p:nvPr/>
        </p:nvSpPr>
        <p:spPr>
          <a:xfrm>
            <a:off x="990295" y="418795"/>
            <a:ext cx="4620463"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Regional advantages &amp; strategic positioning</a:t>
            </a:r>
            <a:endParaRPr lang="en-US" sz="1000"/>
          </a:p>
        </p:txBody>
      </p:sp>
      <p:pic>
        <p:nvPicPr>
          <p:cNvPr id="77" name="Picture 76" descr="The image depicts a bar chart illustrating the distribution of Dirt Capital's projects related to farmland conservation easements and the transition to certified organic production, with statistics on the progress made each year.&#10;&#10;AI-generated content may be incorrect.">
            <a:extLst>
              <a:ext uri="{FF2B5EF4-FFF2-40B4-BE49-F238E27FC236}">
                <a16:creationId xmlns:a16="http://schemas.microsoft.com/office/drawing/2014/main" id="{791E4BE8-6CAE-DDDA-F4A9-572CCE281ACE}"/>
              </a:ext>
            </a:extLst>
          </p:cNvPr>
          <p:cNvPicPr>
            <a:picLocks noChangeAspect="1"/>
          </p:cNvPicPr>
          <p:nvPr/>
        </p:nvPicPr>
        <p:blipFill>
          <a:blip r:embed="rId7"/>
          <a:stretch>
            <a:fillRect/>
          </a:stretch>
        </p:blipFill>
        <p:spPr>
          <a:xfrm>
            <a:off x="171412" y="1341119"/>
            <a:ext cx="10390744" cy="5364175"/>
          </a:xfrm>
          <a:prstGeom prst="rect">
            <a:avLst/>
          </a:prstGeom>
        </p:spPr>
      </p:pic>
      <p:pic>
        <p:nvPicPr>
          <p:cNvPr id="75" name="Picture 74" descr="The image depicts a lush, green garden with a variety of fresh produce, including tomatoes, leafy greens, and a colorful display of flowers, against a backdrop of rolling hills and a mountain, suggesting a connection between nature's bounty and shared community responsibility.&#10;&#10;AI-generated content may be incorrect.">
            <a:extLst>
              <a:ext uri="{FF2B5EF4-FFF2-40B4-BE49-F238E27FC236}">
                <a16:creationId xmlns:a16="http://schemas.microsoft.com/office/drawing/2014/main" id="{60CC865A-1BC5-C398-A0C5-4B1B307DDD34}"/>
              </a:ext>
            </a:extLst>
          </p:cNvPr>
          <p:cNvPicPr>
            <a:picLocks noChangeAspect="1"/>
          </p:cNvPicPr>
          <p:nvPr/>
        </p:nvPicPr>
        <p:blipFill>
          <a:blip r:embed="rId8"/>
          <a:stretch>
            <a:fillRect/>
          </a:stretch>
        </p:blipFill>
        <p:spPr>
          <a:xfrm>
            <a:off x="7395593" y="0"/>
            <a:ext cx="4796407" cy="2659865"/>
          </a:xfrm>
          <a:prstGeom prst="rect">
            <a:avLst/>
          </a:prstGeom>
        </p:spPr>
      </p:pic>
      <p:pic>
        <p:nvPicPr>
          <p:cNvPr id="80" name="Picture 79">
            <a:extLst>
              <a:ext uri="{FF2B5EF4-FFF2-40B4-BE49-F238E27FC236}">
                <a16:creationId xmlns:a16="http://schemas.microsoft.com/office/drawing/2014/main" id="{372C2239-1DA8-FABD-5776-3A8E5BE576A5}"/>
              </a:ext>
            </a:extLst>
          </p:cNvPr>
          <p:cNvPicPr>
            <a:picLocks noChangeAspect="1"/>
          </p:cNvPicPr>
          <p:nvPr/>
        </p:nvPicPr>
        <p:blipFill>
          <a:blip r:embed="rId9"/>
          <a:stretch/>
        </p:blipFill>
        <p:spPr>
          <a:xfrm>
            <a:off x="10843057" y="5248872"/>
            <a:ext cx="1177532" cy="1177532"/>
          </a:xfrm>
          <a:prstGeom prst="rect">
            <a:avLst/>
          </a:prstGeom>
        </p:spPr>
      </p:pic>
      <p:sp>
        <p:nvSpPr>
          <p:cNvPr id="4" name="Text 54">
            <a:extLst>
              <a:ext uri="{FF2B5EF4-FFF2-40B4-BE49-F238E27FC236}">
                <a16:creationId xmlns:a16="http://schemas.microsoft.com/office/drawing/2014/main" id="{BBAFE176-7906-7E47-7559-AC560A566EFA}"/>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28</a:t>
            </a:fld>
            <a:endParaRPr lang="en-US" sz="800"/>
          </a:p>
        </p:txBody>
      </p:sp>
    </p:spTree>
    <p:extLst>
      <p:ext uri="{BB962C8B-B14F-4D97-AF65-F5344CB8AC3E}">
        <p14:creationId xmlns:p14="http://schemas.microsoft.com/office/powerpoint/2010/main" val="2651290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t="-7" b="-7"/>
          <a:stretch/>
        </p:blipFill>
        <p:spPr>
          <a:xfrm>
            <a:off x="381305" y="1000354"/>
            <a:ext cx="3657600" cy="2619756"/>
          </a:xfrm>
          <a:prstGeom prst="rect">
            <a:avLst/>
          </a:prstGeom>
        </p:spPr>
      </p:pic>
      <p:sp>
        <p:nvSpPr>
          <p:cNvPr id="5" name="Shape 0"/>
          <p:cNvSpPr/>
          <p:nvPr/>
        </p:nvSpPr>
        <p:spPr>
          <a:xfrm>
            <a:off x="580644" y="1200607"/>
            <a:ext cx="381305" cy="381305"/>
          </a:xfrm>
          <a:prstGeom prst="ellipse">
            <a:avLst/>
          </a:prstGeom>
          <a:solidFill>
            <a:srgbClr val="FEE2E2"/>
          </a:solidFill>
          <a:ln w="12700">
            <a:solidFill>
              <a:srgbClr val="FFFFFF">
                <a:alpha val="0"/>
              </a:srgbClr>
            </a:solidFill>
            <a:prstDash val="solid"/>
          </a:ln>
        </p:spPr>
        <p:txBody>
          <a:bodyPr/>
          <a:lstStyle/>
          <a:p>
            <a:endParaRPr lang="en-US"/>
          </a:p>
        </p:txBody>
      </p:sp>
      <p:pic>
        <p:nvPicPr>
          <p:cNvPr id="6" name="Image 3" descr="preencoded.png"/>
          <p:cNvPicPr>
            <a:picLocks noChangeAspect="1"/>
          </p:cNvPicPr>
          <p:nvPr/>
        </p:nvPicPr>
        <p:blipFill>
          <a:blip r:embed="rId5"/>
          <a:srcRect/>
          <a:stretch/>
        </p:blipFill>
        <p:spPr>
          <a:xfrm>
            <a:off x="694944" y="1314907"/>
            <a:ext cx="152705" cy="152705"/>
          </a:xfrm>
          <a:prstGeom prst="rect">
            <a:avLst/>
          </a:prstGeom>
        </p:spPr>
      </p:pic>
      <p:sp>
        <p:nvSpPr>
          <p:cNvPr id="7" name="Text 1"/>
          <p:cNvSpPr txBox="1"/>
          <p:nvPr/>
        </p:nvSpPr>
        <p:spPr>
          <a:xfrm>
            <a:off x="1076249" y="1207008"/>
            <a:ext cx="1633118" cy="219456"/>
          </a:xfrm>
          <a:prstGeom prst="rect">
            <a:avLst/>
          </a:prstGeom>
          <a:noFill/>
          <a:ln/>
        </p:spPr>
        <p:txBody>
          <a:bodyPr wrap="square" lIns="0" tIns="0" rIns="0" bIns="0" rtlCol="0" anchor="ctr"/>
          <a:lstStyle/>
          <a:p>
            <a:pPr marL="0" indent="0" algn="l">
              <a:buNone/>
            </a:pPr>
            <a:r>
              <a:rPr lang="en-US" sz="1100" b="1">
                <a:solidFill>
                  <a:srgbClr val="1F2937"/>
                </a:solidFill>
                <a:latin typeface="Montserrat" pitchFamily="34" charset="0"/>
                <a:ea typeface="Montserrat" pitchFamily="34" charset="-122"/>
                <a:cs typeface="Montserrat" pitchFamily="34" charset="-120"/>
              </a:rPr>
              <a:t>Seasonal Volatility</a:t>
            </a:r>
            <a:endParaRPr lang="en-US" sz="1100"/>
          </a:p>
        </p:txBody>
      </p:sp>
      <p:sp>
        <p:nvSpPr>
          <p:cNvPr id="8" name="Text 2"/>
          <p:cNvSpPr txBox="1"/>
          <p:nvPr/>
        </p:nvSpPr>
        <p:spPr>
          <a:xfrm>
            <a:off x="1076249" y="1421892"/>
            <a:ext cx="1371600" cy="152705"/>
          </a:xfrm>
          <a:prstGeom prst="rect">
            <a:avLst/>
          </a:prstGeom>
          <a:noFill/>
          <a:ln/>
        </p:spPr>
        <p:txBody>
          <a:bodyPr wrap="square" lIns="0" tIns="0" rIns="0" bIns="0" rtlCol="0" anchor="ctr"/>
          <a:lstStyle/>
          <a:p>
            <a:pPr marL="0" indent="0" algn="l">
              <a:buNone/>
            </a:pPr>
            <a:r>
              <a:rPr lang="en-US" sz="900">
                <a:solidFill>
                  <a:srgbClr val="6B7280"/>
                </a:solidFill>
                <a:latin typeface="Montserrat" pitchFamily="34" charset="0"/>
                <a:ea typeface="Montserrat" pitchFamily="34" charset="-122"/>
                <a:cs typeface="Montserrat" pitchFamily="34" charset="-120"/>
              </a:rPr>
              <a:t>Revenue fluctuations</a:t>
            </a:r>
            <a:endParaRPr lang="en-US" sz="900"/>
          </a:p>
        </p:txBody>
      </p:sp>
      <p:sp>
        <p:nvSpPr>
          <p:cNvPr id="9" name="Shape 3"/>
          <p:cNvSpPr/>
          <p:nvPr/>
        </p:nvSpPr>
        <p:spPr>
          <a:xfrm>
            <a:off x="580644" y="1657807"/>
            <a:ext cx="3258007" cy="1723644"/>
          </a:xfrm>
          <a:prstGeom prst="roundRect">
            <a:avLst>
              <a:gd name="adj" fmla="val 4690"/>
            </a:avLst>
          </a:prstGeom>
          <a:solidFill>
            <a:srgbClr val="FFFFFF">
              <a:alpha val="95000"/>
            </a:srgbClr>
          </a:solidFill>
          <a:ln w="12700">
            <a:solidFill>
              <a:srgbClr val="4A7C59">
                <a:alpha val="12000"/>
              </a:srgbClr>
            </a:solidFill>
            <a:prstDash val="solid"/>
          </a:ln>
        </p:spPr>
        <p:txBody>
          <a:bodyPr/>
          <a:lstStyle/>
          <a:p>
            <a:endParaRPr lang="en-US"/>
          </a:p>
        </p:txBody>
      </p:sp>
      <p:sp>
        <p:nvSpPr>
          <p:cNvPr id="10" name="Text 4"/>
          <p:cNvSpPr txBox="1"/>
          <p:nvPr/>
        </p:nvSpPr>
        <p:spPr>
          <a:xfrm>
            <a:off x="724205" y="1762049"/>
            <a:ext cx="2971800"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Risk:</a:t>
            </a:r>
            <a:endParaRPr lang="en-US" sz="800"/>
          </a:p>
        </p:txBody>
      </p:sp>
      <p:sp>
        <p:nvSpPr>
          <p:cNvPr id="11" name="Text 5"/>
          <p:cNvSpPr txBox="1"/>
          <p:nvPr/>
        </p:nvSpPr>
        <p:spPr>
          <a:xfrm>
            <a:off x="724205" y="1957730"/>
            <a:ext cx="2971800" cy="342900"/>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Revenue concentrated in peak season, off-season income gaps</a:t>
            </a:r>
            <a:endParaRPr lang="en-US" sz="800"/>
          </a:p>
        </p:txBody>
      </p:sp>
      <p:sp>
        <p:nvSpPr>
          <p:cNvPr id="12" name="Shape 6"/>
          <p:cNvSpPr/>
          <p:nvPr/>
        </p:nvSpPr>
        <p:spPr>
          <a:xfrm>
            <a:off x="724205" y="2373782"/>
            <a:ext cx="2971800" cy="905256"/>
          </a:xfrm>
          <a:prstGeom prst="roundRect">
            <a:avLst>
              <a:gd name="adj" fmla="val 8506"/>
            </a:avLst>
          </a:prstGeom>
          <a:solidFill>
            <a:srgbClr val="4A7C59">
              <a:alpha val="5000"/>
            </a:srgbClr>
          </a:solidFill>
          <a:ln/>
        </p:spPr>
        <p:txBody>
          <a:bodyPr/>
          <a:lstStyle/>
          <a:p>
            <a:endParaRPr lang="en-US"/>
          </a:p>
        </p:txBody>
      </p:sp>
      <p:sp>
        <p:nvSpPr>
          <p:cNvPr id="13" name="Shape 7"/>
          <p:cNvSpPr/>
          <p:nvPr/>
        </p:nvSpPr>
        <p:spPr>
          <a:xfrm>
            <a:off x="724205" y="2373782"/>
            <a:ext cx="28346" cy="905256"/>
          </a:xfrm>
          <a:prstGeom prst="roundRect">
            <a:avLst>
              <a:gd name="adj" fmla="val 271651"/>
            </a:avLst>
          </a:prstGeom>
          <a:solidFill>
            <a:srgbClr val="4A7C59"/>
          </a:solidFill>
          <a:ln w="12700">
            <a:solidFill>
              <a:srgbClr val="4A7C59">
                <a:alpha val="0"/>
              </a:srgbClr>
            </a:solidFill>
            <a:prstDash val="solid"/>
          </a:ln>
        </p:spPr>
        <p:txBody>
          <a:bodyPr/>
          <a:lstStyle/>
          <a:p>
            <a:endParaRPr lang="en-US"/>
          </a:p>
        </p:txBody>
      </p:sp>
      <p:sp>
        <p:nvSpPr>
          <p:cNvPr id="14" name="Text 8"/>
          <p:cNvSpPr txBox="1"/>
          <p:nvPr/>
        </p:nvSpPr>
        <p:spPr>
          <a:xfrm>
            <a:off x="866851" y="2469794"/>
            <a:ext cx="2714854" cy="162763"/>
          </a:xfrm>
          <a:prstGeom prst="rect">
            <a:avLst/>
          </a:prstGeom>
          <a:noFill/>
          <a:ln/>
        </p:spPr>
        <p:txBody>
          <a:bodyPr wrap="square" lIns="0" tIns="0" rIns="0" bIns="0" rtlCol="0" anchor="ctr"/>
          <a:lstStyle/>
          <a:p>
            <a:pPr marL="0" indent="0" algn="l">
              <a:buNone/>
            </a:pPr>
            <a:r>
              <a:rPr lang="en-US" sz="800" b="1">
                <a:solidFill>
                  <a:srgbClr val="15803D"/>
                </a:solidFill>
                <a:latin typeface="Montserrat" pitchFamily="34" charset="0"/>
                <a:ea typeface="Montserrat" pitchFamily="34" charset="-122"/>
                <a:cs typeface="Montserrat" pitchFamily="34" charset="-120"/>
              </a:rPr>
              <a:t>Mitigation:</a:t>
            </a:r>
            <a:endParaRPr lang="en-US" sz="800"/>
          </a:p>
        </p:txBody>
      </p:sp>
      <p:sp>
        <p:nvSpPr>
          <p:cNvPr id="15" name="Text 9"/>
          <p:cNvSpPr txBox="1"/>
          <p:nvPr/>
        </p:nvSpPr>
        <p:spPr>
          <a:xfrm>
            <a:off x="866851" y="2664562"/>
            <a:ext cx="2714854" cy="5148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 • Diversify uses (events, workshops)</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Pre-book events for peak season</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Off-season programming (winter markets) </a:t>
            </a:r>
            <a:endParaRPr lang="en-US" sz="800"/>
          </a:p>
        </p:txBody>
      </p:sp>
      <p:pic>
        <p:nvPicPr>
          <p:cNvPr id="16" name="Image 4" descr="preencoded.png"/>
          <p:cNvPicPr>
            <a:picLocks noChangeAspect="1"/>
          </p:cNvPicPr>
          <p:nvPr/>
        </p:nvPicPr>
        <p:blipFill>
          <a:blip r:embed="rId4"/>
          <a:srcRect t="-7" b="-7"/>
          <a:stretch/>
        </p:blipFill>
        <p:spPr>
          <a:xfrm>
            <a:off x="381305" y="3847795"/>
            <a:ext cx="3657600" cy="2619756"/>
          </a:xfrm>
          <a:prstGeom prst="rect">
            <a:avLst/>
          </a:prstGeom>
        </p:spPr>
      </p:pic>
      <p:sp>
        <p:nvSpPr>
          <p:cNvPr id="17" name="Shape 10"/>
          <p:cNvSpPr/>
          <p:nvPr/>
        </p:nvSpPr>
        <p:spPr>
          <a:xfrm>
            <a:off x="580644" y="4048049"/>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18" name="Image 5" descr="preencoded.png"/>
          <p:cNvPicPr>
            <a:picLocks noChangeAspect="1"/>
          </p:cNvPicPr>
          <p:nvPr/>
        </p:nvPicPr>
        <p:blipFill>
          <a:blip r:embed="rId6"/>
          <a:srcRect t="-180" b="-180"/>
          <a:stretch/>
        </p:blipFill>
        <p:spPr>
          <a:xfrm>
            <a:off x="676656" y="4162349"/>
            <a:ext cx="190195" cy="152705"/>
          </a:xfrm>
          <a:prstGeom prst="rect">
            <a:avLst/>
          </a:prstGeom>
        </p:spPr>
      </p:pic>
      <p:sp>
        <p:nvSpPr>
          <p:cNvPr id="19" name="Text 11"/>
          <p:cNvSpPr txBox="1"/>
          <p:nvPr/>
        </p:nvSpPr>
        <p:spPr>
          <a:xfrm>
            <a:off x="1076249" y="4055364"/>
            <a:ext cx="1378915" cy="219456"/>
          </a:xfrm>
          <a:prstGeom prst="rect">
            <a:avLst/>
          </a:prstGeom>
          <a:noFill/>
          <a:ln/>
        </p:spPr>
        <p:txBody>
          <a:bodyPr wrap="square" lIns="0" tIns="0" rIns="0" bIns="0" rtlCol="0" anchor="ctr"/>
          <a:lstStyle/>
          <a:p>
            <a:pPr marL="0" indent="0" algn="l">
              <a:buNone/>
            </a:pPr>
            <a:r>
              <a:rPr lang="en-US" sz="1100" b="1">
                <a:solidFill>
                  <a:srgbClr val="1F2937"/>
                </a:solidFill>
                <a:latin typeface="Montserrat" pitchFamily="34" charset="0"/>
                <a:ea typeface="Montserrat" pitchFamily="34" charset="-122"/>
                <a:cs typeface="Montserrat" pitchFamily="34" charset="-120"/>
              </a:rPr>
              <a:t>Labor Shortages</a:t>
            </a:r>
            <a:endParaRPr lang="en-US" sz="1100"/>
          </a:p>
        </p:txBody>
      </p:sp>
      <p:sp>
        <p:nvSpPr>
          <p:cNvPr id="20" name="Text 12"/>
          <p:cNvSpPr txBox="1"/>
          <p:nvPr/>
        </p:nvSpPr>
        <p:spPr>
          <a:xfrm>
            <a:off x="1076249" y="4269334"/>
            <a:ext cx="1559052" cy="152705"/>
          </a:xfrm>
          <a:prstGeom prst="rect">
            <a:avLst/>
          </a:prstGeom>
          <a:noFill/>
          <a:ln/>
        </p:spPr>
        <p:txBody>
          <a:bodyPr wrap="square" lIns="0" tIns="0" rIns="0" bIns="0" rtlCol="0" anchor="ctr"/>
          <a:lstStyle/>
          <a:p>
            <a:pPr marL="0" indent="0" algn="l">
              <a:buNone/>
            </a:pPr>
            <a:r>
              <a:rPr lang="en-US" sz="900">
                <a:solidFill>
                  <a:srgbClr val="6B7280"/>
                </a:solidFill>
                <a:latin typeface="Montserrat" pitchFamily="34" charset="0"/>
                <a:ea typeface="Montserrat" pitchFamily="34" charset="-122"/>
                <a:cs typeface="Montserrat" pitchFamily="34" charset="-120"/>
              </a:rPr>
              <a:t>Workforce challenges</a:t>
            </a:r>
            <a:endParaRPr lang="en-US" sz="900"/>
          </a:p>
        </p:txBody>
      </p:sp>
      <p:sp>
        <p:nvSpPr>
          <p:cNvPr id="21" name="Shape 13"/>
          <p:cNvSpPr/>
          <p:nvPr/>
        </p:nvSpPr>
        <p:spPr>
          <a:xfrm>
            <a:off x="580644" y="4505249"/>
            <a:ext cx="3258007" cy="1552651"/>
          </a:xfrm>
          <a:prstGeom prst="roundRect">
            <a:avLst>
              <a:gd name="adj" fmla="val 5781"/>
            </a:avLst>
          </a:prstGeom>
          <a:solidFill>
            <a:srgbClr val="FFFFFF">
              <a:alpha val="95000"/>
            </a:srgbClr>
          </a:solidFill>
          <a:ln w="12700">
            <a:solidFill>
              <a:srgbClr val="4A7C59">
                <a:alpha val="12000"/>
              </a:srgbClr>
            </a:solidFill>
            <a:prstDash val="solid"/>
          </a:ln>
        </p:spPr>
        <p:txBody>
          <a:bodyPr/>
          <a:lstStyle/>
          <a:p>
            <a:endParaRPr lang="en-US"/>
          </a:p>
        </p:txBody>
      </p:sp>
      <p:sp>
        <p:nvSpPr>
          <p:cNvPr id="22" name="Text 14"/>
          <p:cNvSpPr txBox="1"/>
          <p:nvPr/>
        </p:nvSpPr>
        <p:spPr>
          <a:xfrm>
            <a:off x="724205" y="4610405"/>
            <a:ext cx="2971800"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Risk:</a:t>
            </a:r>
            <a:endParaRPr lang="en-US" sz="800"/>
          </a:p>
        </p:txBody>
      </p:sp>
      <p:sp>
        <p:nvSpPr>
          <p:cNvPr id="23" name="Text 15"/>
          <p:cNvSpPr txBox="1"/>
          <p:nvPr/>
        </p:nvSpPr>
        <p:spPr>
          <a:xfrm>
            <a:off x="724205" y="4805172"/>
            <a:ext cx="3532327" cy="1719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Difficulty finding seasonal workers, housing constraints</a:t>
            </a:r>
            <a:endParaRPr lang="en-US" sz="800"/>
          </a:p>
        </p:txBody>
      </p:sp>
      <p:sp>
        <p:nvSpPr>
          <p:cNvPr id="24" name="Shape 16"/>
          <p:cNvSpPr/>
          <p:nvPr/>
        </p:nvSpPr>
        <p:spPr>
          <a:xfrm>
            <a:off x="724205" y="5052060"/>
            <a:ext cx="2971800" cy="905256"/>
          </a:xfrm>
          <a:prstGeom prst="roundRect">
            <a:avLst>
              <a:gd name="adj" fmla="val 8506"/>
            </a:avLst>
          </a:prstGeom>
          <a:solidFill>
            <a:srgbClr val="4A7C59">
              <a:alpha val="5000"/>
            </a:srgbClr>
          </a:solidFill>
          <a:ln/>
        </p:spPr>
        <p:txBody>
          <a:bodyPr/>
          <a:lstStyle/>
          <a:p>
            <a:endParaRPr lang="en-US"/>
          </a:p>
        </p:txBody>
      </p:sp>
      <p:sp>
        <p:nvSpPr>
          <p:cNvPr id="25" name="Shape 17"/>
          <p:cNvSpPr/>
          <p:nvPr/>
        </p:nvSpPr>
        <p:spPr>
          <a:xfrm>
            <a:off x="724205" y="5052060"/>
            <a:ext cx="28346" cy="905256"/>
          </a:xfrm>
          <a:prstGeom prst="roundRect">
            <a:avLst>
              <a:gd name="adj" fmla="val 271651"/>
            </a:avLst>
          </a:prstGeom>
          <a:solidFill>
            <a:srgbClr val="4A7C59"/>
          </a:solidFill>
          <a:ln w="12700">
            <a:solidFill>
              <a:srgbClr val="4A7C59">
                <a:alpha val="0"/>
              </a:srgbClr>
            </a:solidFill>
            <a:prstDash val="solid"/>
          </a:ln>
        </p:spPr>
        <p:txBody>
          <a:bodyPr/>
          <a:lstStyle/>
          <a:p>
            <a:endParaRPr lang="en-US"/>
          </a:p>
        </p:txBody>
      </p:sp>
      <p:sp>
        <p:nvSpPr>
          <p:cNvPr id="26" name="Text 18"/>
          <p:cNvSpPr txBox="1"/>
          <p:nvPr/>
        </p:nvSpPr>
        <p:spPr>
          <a:xfrm>
            <a:off x="866851" y="5147158"/>
            <a:ext cx="2714854" cy="162763"/>
          </a:xfrm>
          <a:prstGeom prst="rect">
            <a:avLst/>
          </a:prstGeom>
          <a:noFill/>
          <a:ln/>
        </p:spPr>
        <p:txBody>
          <a:bodyPr wrap="square" lIns="0" tIns="0" rIns="0" bIns="0" rtlCol="0" anchor="ctr"/>
          <a:lstStyle/>
          <a:p>
            <a:pPr marL="0" indent="0" algn="l">
              <a:buNone/>
            </a:pPr>
            <a:r>
              <a:rPr lang="en-US" sz="800" b="1">
                <a:solidFill>
                  <a:srgbClr val="15803D"/>
                </a:solidFill>
                <a:latin typeface="Montserrat" pitchFamily="34" charset="0"/>
                <a:ea typeface="Montserrat" pitchFamily="34" charset="-122"/>
                <a:cs typeface="Montserrat" pitchFamily="34" charset="-120"/>
              </a:rPr>
              <a:t>Mitigation:</a:t>
            </a:r>
            <a:endParaRPr lang="en-US" sz="800"/>
          </a:p>
        </p:txBody>
      </p:sp>
      <p:sp>
        <p:nvSpPr>
          <p:cNvPr id="27" name="Text 19"/>
          <p:cNvSpPr txBox="1"/>
          <p:nvPr/>
        </p:nvSpPr>
        <p:spPr>
          <a:xfrm>
            <a:off x="866851" y="5341925"/>
            <a:ext cx="2714854" cy="5148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 • Workforce housing priority</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School partnerships for labor</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Competitive wages &amp; benefits </a:t>
            </a:r>
            <a:endParaRPr lang="en-US" sz="800"/>
          </a:p>
        </p:txBody>
      </p:sp>
      <p:pic>
        <p:nvPicPr>
          <p:cNvPr id="28" name="Image 6" descr="preencoded.png"/>
          <p:cNvPicPr>
            <a:picLocks noChangeAspect="1"/>
          </p:cNvPicPr>
          <p:nvPr/>
        </p:nvPicPr>
        <p:blipFill>
          <a:blip r:embed="rId4"/>
          <a:srcRect t="-7" b="-7"/>
          <a:stretch/>
        </p:blipFill>
        <p:spPr>
          <a:xfrm>
            <a:off x="4267505" y="1000354"/>
            <a:ext cx="3657600" cy="2619756"/>
          </a:xfrm>
          <a:prstGeom prst="rect">
            <a:avLst/>
          </a:prstGeom>
        </p:spPr>
      </p:pic>
      <p:sp>
        <p:nvSpPr>
          <p:cNvPr id="29" name="Shape 20"/>
          <p:cNvSpPr/>
          <p:nvPr/>
        </p:nvSpPr>
        <p:spPr>
          <a:xfrm>
            <a:off x="4466844" y="1200607"/>
            <a:ext cx="381305" cy="381305"/>
          </a:xfrm>
          <a:prstGeom prst="ellipse">
            <a:avLst/>
          </a:prstGeom>
          <a:solidFill>
            <a:srgbClr val="FFEDD5"/>
          </a:solidFill>
          <a:ln w="12700">
            <a:solidFill>
              <a:srgbClr val="FFFFFF">
                <a:alpha val="0"/>
              </a:srgbClr>
            </a:solidFill>
            <a:prstDash val="solid"/>
          </a:ln>
        </p:spPr>
        <p:txBody>
          <a:bodyPr/>
          <a:lstStyle/>
          <a:p>
            <a:endParaRPr lang="en-US"/>
          </a:p>
        </p:txBody>
      </p:sp>
      <p:pic>
        <p:nvPicPr>
          <p:cNvPr id="30" name="Image 7" descr="preencoded.png"/>
          <p:cNvPicPr>
            <a:picLocks noChangeAspect="1"/>
          </p:cNvPicPr>
          <p:nvPr/>
        </p:nvPicPr>
        <p:blipFill>
          <a:blip r:embed="rId7"/>
          <a:srcRect t="-100" b="-100"/>
          <a:stretch/>
        </p:blipFill>
        <p:spPr>
          <a:xfrm>
            <a:off x="4600346" y="1314907"/>
            <a:ext cx="114300" cy="152705"/>
          </a:xfrm>
          <a:prstGeom prst="rect">
            <a:avLst/>
          </a:prstGeom>
        </p:spPr>
      </p:pic>
      <p:sp>
        <p:nvSpPr>
          <p:cNvPr id="31" name="Text 21"/>
          <p:cNvSpPr txBox="1"/>
          <p:nvPr/>
        </p:nvSpPr>
        <p:spPr>
          <a:xfrm>
            <a:off x="4962449" y="1207008"/>
            <a:ext cx="2255825" cy="219456"/>
          </a:xfrm>
          <a:prstGeom prst="rect">
            <a:avLst/>
          </a:prstGeom>
          <a:noFill/>
          <a:ln/>
        </p:spPr>
        <p:txBody>
          <a:bodyPr wrap="square" lIns="0" tIns="0" rIns="0" bIns="0" rtlCol="0" anchor="ctr"/>
          <a:lstStyle/>
          <a:p>
            <a:pPr marL="0" indent="0" algn="l">
              <a:buNone/>
            </a:pPr>
            <a:r>
              <a:rPr lang="en-US" sz="1100" b="1">
                <a:solidFill>
                  <a:srgbClr val="1F2937"/>
                </a:solidFill>
                <a:latin typeface="Montserrat" pitchFamily="34" charset="0"/>
                <a:ea typeface="Montserrat" pitchFamily="34" charset="-122"/>
                <a:cs typeface="Montserrat" pitchFamily="34" charset="-120"/>
              </a:rPr>
              <a:t>Zoning/Hospitality Limits</a:t>
            </a:r>
            <a:endParaRPr lang="en-US" sz="1100"/>
          </a:p>
        </p:txBody>
      </p:sp>
      <p:sp>
        <p:nvSpPr>
          <p:cNvPr id="32" name="Text 22"/>
          <p:cNvSpPr txBox="1"/>
          <p:nvPr/>
        </p:nvSpPr>
        <p:spPr>
          <a:xfrm>
            <a:off x="4962449" y="1421892"/>
            <a:ext cx="1895551" cy="152705"/>
          </a:xfrm>
          <a:prstGeom prst="rect">
            <a:avLst/>
          </a:prstGeom>
          <a:noFill/>
          <a:ln/>
        </p:spPr>
        <p:txBody>
          <a:bodyPr wrap="square" lIns="0" tIns="0" rIns="0" bIns="0" rtlCol="0" anchor="ctr"/>
          <a:lstStyle/>
          <a:p>
            <a:pPr marL="0" indent="0" algn="l">
              <a:buNone/>
            </a:pPr>
            <a:r>
              <a:rPr lang="en-US" sz="900">
                <a:solidFill>
                  <a:srgbClr val="6B7280"/>
                </a:solidFill>
                <a:latin typeface="Montserrat" pitchFamily="34" charset="0"/>
                <a:ea typeface="Montserrat" pitchFamily="34" charset="-122"/>
                <a:cs typeface="Montserrat" pitchFamily="34" charset="-120"/>
              </a:rPr>
              <a:t>Regulatory constraints</a:t>
            </a:r>
            <a:endParaRPr lang="en-US" sz="900"/>
          </a:p>
        </p:txBody>
      </p:sp>
      <p:sp>
        <p:nvSpPr>
          <p:cNvPr id="33" name="Shape 23"/>
          <p:cNvSpPr/>
          <p:nvPr/>
        </p:nvSpPr>
        <p:spPr>
          <a:xfrm>
            <a:off x="4466844" y="1657807"/>
            <a:ext cx="3258007" cy="1552651"/>
          </a:xfrm>
          <a:prstGeom prst="roundRect">
            <a:avLst>
              <a:gd name="adj" fmla="val 5781"/>
            </a:avLst>
          </a:prstGeom>
          <a:solidFill>
            <a:srgbClr val="FFFFFF">
              <a:alpha val="95000"/>
            </a:srgbClr>
          </a:solidFill>
          <a:ln w="12700">
            <a:solidFill>
              <a:srgbClr val="4A7C59">
                <a:alpha val="12000"/>
              </a:srgbClr>
            </a:solidFill>
            <a:prstDash val="solid"/>
          </a:ln>
        </p:spPr>
        <p:txBody>
          <a:bodyPr/>
          <a:lstStyle/>
          <a:p>
            <a:endParaRPr lang="en-US"/>
          </a:p>
        </p:txBody>
      </p:sp>
      <p:sp>
        <p:nvSpPr>
          <p:cNvPr id="34" name="Text 24"/>
          <p:cNvSpPr txBox="1"/>
          <p:nvPr/>
        </p:nvSpPr>
        <p:spPr>
          <a:xfrm>
            <a:off x="4610405" y="1762049"/>
            <a:ext cx="2971800"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Risk:</a:t>
            </a:r>
            <a:endParaRPr lang="en-US" sz="800"/>
          </a:p>
        </p:txBody>
      </p:sp>
      <p:sp>
        <p:nvSpPr>
          <p:cNvPr id="35" name="Text 25"/>
          <p:cNvSpPr txBox="1"/>
          <p:nvPr/>
        </p:nvSpPr>
        <p:spPr>
          <a:xfrm>
            <a:off x="4610405" y="1957730"/>
            <a:ext cx="3321101" cy="1719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Zoning restrictions, code compliance, permit delays</a:t>
            </a:r>
            <a:endParaRPr lang="en-US" sz="800"/>
          </a:p>
        </p:txBody>
      </p:sp>
      <p:sp>
        <p:nvSpPr>
          <p:cNvPr id="36" name="Shape 26"/>
          <p:cNvSpPr/>
          <p:nvPr/>
        </p:nvSpPr>
        <p:spPr>
          <a:xfrm>
            <a:off x="4610405" y="2203704"/>
            <a:ext cx="2971800" cy="905256"/>
          </a:xfrm>
          <a:prstGeom prst="roundRect">
            <a:avLst>
              <a:gd name="adj" fmla="val 8506"/>
            </a:avLst>
          </a:prstGeom>
          <a:solidFill>
            <a:srgbClr val="4A7C59">
              <a:alpha val="5000"/>
            </a:srgbClr>
          </a:solidFill>
          <a:ln/>
        </p:spPr>
        <p:txBody>
          <a:bodyPr/>
          <a:lstStyle/>
          <a:p>
            <a:endParaRPr lang="en-US"/>
          </a:p>
        </p:txBody>
      </p:sp>
      <p:sp>
        <p:nvSpPr>
          <p:cNvPr id="37" name="Shape 27"/>
          <p:cNvSpPr/>
          <p:nvPr/>
        </p:nvSpPr>
        <p:spPr>
          <a:xfrm>
            <a:off x="4610405" y="2203704"/>
            <a:ext cx="28346" cy="905256"/>
          </a:xfrm>
          <a:prstGeom prst="roundRect">
            <a:avLst>
              <a:gd name="adj" fmla="val 271651"/>
            </a:avLst>
          </a:prstGeom>
          <a:solidFill>
            <a:srgbClr val="4A7C59"/>
          </a:solidFill>
          <a:ln w="12700">
            <a:solidFill>
              <a:srgbClr val="4A7C59">
                <a:alpha val="0"/>
              </a:srgbClr>
            </a:solidFill>
            <a:prstDash val="solid"/>
          </a:ln>
        </p:spPr>
        <p:txBody>
          <a:bodyPr/>
          <a:lstStyle/>
          <a:p>
            <a:endParaRPr lang="en-US"/>
          </a:p>
        </p:txBody>
      </p:sp>
      <p:sp>
        <p:nvSpPr>
          <p:cNvPr id="38" name="Text 28"/>
          <p:cNvSpPr txBox="1"/>
          <p:nvPr/>
        </p:nvSpPr>
        <p:spPr>
          <a:xfrm>
            <a:off x="4753051" y="2298802"/>
            <a:ext cx="2714854" cy="162763"/>
          </a:xfrm>
          <a:prstGeom prst="rect">
            <a:avLst/>
          </a:prstGeom>
          <a:noFill/>
          <a:ln/>
        </p:spPr>
        <p:txBody>
          <a:bodyPr wrap="square" lIns="0" tIns="0" rIns="0" bIns="0" rtlCol="0" anchor="ctr"/>
          <a:lstStyle/>
          <a:p>
            <a:pPr marL="0" indent="0" algn="l">
              <a:buNone/>
            </a:pPr>
            <a:r>
              <a:rPr lang="en-US" sz="800" b="1">
                <a:solidFill>
                  <a:srgbClr val="15803D"/>
                </a:solidFill>
                <a:latin typeface="Montserrat" pitchFamily="34" charset="0"/>
                <a:ea typeface="Montserrat" pitchFamily="34" charset="-122"/>
                <a:cs typeface="Montserrat" pitchFamily="34" charset="-120"/>
              </a:rPr>
              <a:t>Mitigation:</a:t>
            </a:r>
            <a:endParaRPr lang="en-US" sz="800"/>
          </a:p>
        </p:txBody>
      </p:sp>
      <p:sp>
        <p:nvSpPr>
          <p:cNvPr id="39" name="Text 29"/>
          <p:cNvSpPr txBox="1"/>
          <p:nvPr/>
        </p:nvSpPr>
        <p:spPr>
          <a:xfrm>
            <a:off x="4753051" y="2494483"/>
            <a:ext cx="2714854" cy="5148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 • Early engagement with planning</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Overlay/PD tools application</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Code consultant engagement </a:t>
            </a:r>
            <a:endParaRPr lang="en-US" sz="800"/>
          </a:p>
        </p:txBody>
      </p:sp>
      <p:pic>
        <p:nvPicPr>
          <p:cNvPr id="40" name="Image 8" descr="preencoded.png"/>
          <p:cNvPicPr>
            <a:picLocks noChangeAspect="1"/>
          </p:cNvPicPr>
          <p:nvPr/>
        </p:nvPicPr>
        <p:blipFill>
          <a:blip r:embed="rId4"/>
          <a:srcRect t="-7" b="-7"/>
          <a:stretch/>
        </p:blipFill>
        <p:spPr>
          <a:xfrm>
            <a:off x="4267505" y="3847795"/>
            <a:ext cx="3657600" cy="2619756"/>
          </a:xfrm>
          <a:prstGeom prst="rect">
            <a:avLst/>
          </a:prstGeom>
        </p:spPr>
      </p:pic>
      <p:sp>
        <p:nvSpPr>
          <p:cNvPr id="41" name="Shape 30"/>
          <p:cNvSpPr/>
          <p:nvPr/>
        </p:nvSpPr>
        <p:spPr>
          <a:xfrm>
            <a:off x="4466844" y="4048049"/>
            <a:ext cx="381305" cy="381305"/>
          </a:xfrm>
          <a:prstGeom prst="ellipse">
            <a:avLst/>
          </a:prstGeom>
          <a:solidFill>
            <a:srgbClr val="F3E8FF"/>
          </a:solidFill>
          <a:ln w="12700">
            <a:solidFill>
              <a:srgbClr val="FFFFFF">
                <a:alpha val="0"/>
              </a:srgbClr>
            </a:solidFill>
            <a:prstDash val="solid"/>
          </a:ln>
        </p:spPr>
        <p:txBody>
          <a:bodyPr/>
          <a:lstStyle/>
          <a:p>
            <a:endParaRPr lang="en-US"/>
          </a:p>
        </p:txBody>
      </p:sp>
      <p:pic>
        <p:nvPicPr>
          <p:cNvPr id="42" name="Image 9" descr="preencoded.png"/>
          <p:cNvPicPr>
            <a:picLocks noChangeAspect="1"/>
          </p:cNvPicPr>
          <p:nvPr/>
        </p:nvPicPr>
        <p:blipFill>
          <a:blip r:embed="rId8"/>
          <a:srcRect t="-100" b="-100"/>
          <a:stretch/>
        </p:blipFill>
        <p:spPr>
          <a:xfrm>
            <a:off x="4600346" y="4162349"/>
            <a:ext cx="114300" cy="152705"/>
          </a:xfrm>
          <a:prstGeom prst="rect">
            <a:avLst/>
          </a:prstGeom>
        </p:spPr>
      </p:pic>
      <p:sp>
        <p:nvSpPr>
          <p:cNvPr id="43" name="Text 31"/>
          <p:cNvSpPr txBox="1"/>
          <p:nvPr/>
        </p:nvSpPr>
        <p:spPr>
          <a:xfrm>
            <a:off x="4962449" y="4055364"/>
            <a:ext cx="1927555" cy="219456"/>
          </a:xfrm>
          <a:prstGeom prst="rect">
            <a:avLst/>
          </a:prstGeom>
          <a:noFill/>
          <a:ln/>
        </p:spPr>
        <p:txBody>
          <a:bodyPr wrap="square" lIns="0" tIns="0" rIns="0" bIns="0" rtlCol="0" anchor="ctr"/>
          <a:lstStyle/>
          <a:p>
            <a:pPr marL="0" indent="0" algn="l">
              <a:buNone/>
            </a:pPr>
            <a:r>
              <a:rPr lang="en-US" sz="1100" b="1">
                <a:solidFill>
                  <a:srgbClr val="1F2937"/>
                </a:solidFill>
                <a:latin typeface="Montserrat" pitchFamily="34" charset="0"/>
                <a:ea typeface="Montserrat" pitchFamily="34" charset="-122"/>
                <a:cs typeface="Montserrat" pitchFamily="34" charset="-120"/>
              </a:rPr>
              <a:t>Septic/Water Capacity</a:t>
            </a:r>
            <a:endParaRPr lang="en-US" sz="1100"/>
          </a:p>
        </p:txBody>
      </p:sp>
      <p:sp>
        <p:nvSpPr>
          <p:cNvPr id="44" name="Text 32"/>
          <p:cNvSpPr txBox="1"/>
          <p:nvPr/>
        </p:nvSpPr>
        <p:spPr>
          <a:xfrm>
            <a:off x="4962449" y="4269334"/>
            <a:ext cx="1677010" cy="152705"/>
          </a:xfrm>
          <a:prstGeom prst="rect">
            <a:avLst/>
          </a:prstGeom>
          <a:noFill/>
          <a:ln/>
        </p:spPr>
        <p:txBody>
          <a:bodyPr wrap="square" lIns="0" tIns="0" rIns="0" bIns="0" rtlCol="0" anchor="ctr"/>
          <a:lstStyle/>
          <a:p>
            <a:pPr marL="0" indent="0" algn="l">
              <a:buNone/>
            </a:pPr>
            <a:r>
              <a:rPr lang="en-US" sz="900">
                <a:solidFill>
                  <a:srgbClr val="6B7280"/>
                </a:solidFill>
                <a:latin typeface="Montserrat" pitchFamily="34" charset="0"/>
                <a:ea typeface="Montserrat" pitchFamily="34" charset="-122"/>
                <a:cs typeface="Montserrat" pitchFamily="34" charset="-120"/>
              </a:rPr>
              <a:t>Infrastructure limits</a:t>
            </a:r>
            <a:endParaRPr lang="en-US" sz="900"/>
          </a:p>
        </p:txBody>
      </p:sp>
      <p:sp>
        <p:nvSpPr>
          <p:cNvPr id="45" name="Shape 33"/>
          <p:cNvSpPr/>
          <p:nvPr/>
        </p:nvSpPr>
        <p:spPr>
          <a:xfrm>
            <a:off x="4466844" y="4505249"/>
            <a:ext cx="3258007" cy="1552651"/>
          </a:xfrm>
          <a:prstGeom prst="roundRect">
            <a:avLst>
              <a:gd name="adj" fmla="val 5781"/>
            </a:avLst>
          </a:prstGeom>
          <a:solidFill>
            <a:srgbClr val="FFFFFF">
              <a:alpha val="95000"/>
            </a:srgbClr>
          </a:solidFill>
          <a:ln w="12700">
            <a:solidFill>
              <a:srgbClr val="4A7C59">
                <a:alpha val="12000"/>
              </a:srgbClr>
            </a:solidFill>
            <a:prstDash val="solid"/>
          </a:ln>
        </p:spPr>
        <p:txBody>
          <a:bodyPr/>
          <a:lstStyle/>
          <a:p>
            <a:endParaRPr lang="en-US"/>
          </a:p>
        </p:txBody>
      </p:sp>
      <p:sp>
        <p:nvSpPr>
          <p:cNvPr id="46" name="Text 34"/>
          <p:cNvSpPr txBox="1"/>
          <p:nvPr/>
        </p:nvSpPr>
        <p:spPr>
          <a:xfrm>
            <a:off x="4610405" y="4610405"/>
            <a:ext cx="2971800"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Risk:</a:t>
            </a:r>
            <a:endParaRPr lang="en-US" sz="800"/>
          </a:p>
        </p:txBody>
      </p:sp>
      <p:sp>
        <p:nvSpPr>
          <p:cNvPr id="47" name="Text 35"/>
          <p:cNvSpPr txBox="1"/>
          <p:nvPr/>
        </p:nvSpPr>
        <p:spPr>
          <a:xfrm>
            <a:off x="4610405" y="4805172"/>
            <a:ext cx="3321101" cy="1719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System capacity constraints, environmental concerns</a:t>
            </a:r>
            <a:endParaRPr lang="en-US" sz="800"/>
          </a:p>
        </p:txBody>
      </p:sp>
      <p:sp>
        <p:nvSpPr>
          <p:cNvPr id="48" name="Shape 36"/>
          <p:cNvSpPr/>
          <p:nvPr/>
        </p:nvSpPr>
        <p:spPr>
          <a:xfrm>
            <a:off x="4610405" y="5052060"/>
            <a:ext cx="2971800" cy="905256"/>
          </a:xfrm>
          <a:prstGeom prst="roundRect">
            <a:avLst>
              <a:gd name="adj" fmla="val 8506"/>
            </a:avLst>
          </a:prstGeom>
          <a:solidFill>
            <a:srgbClr val="4A7C59">
              <a:alpha val="5000"/>
            </a:srgbClr>
          </a:solidFill>
          <a:ln/>
        </p:spPr>
        <p:txBody>
          <a:bodyPr/>
          <a:lstStyle/>
          <a:p>
            <a:endParaRPr lang="en-US"/>
          </a:p>
        </p:txBody>
      </p:sp>
      <p:sp>
        <p:nvSpPr>
          <p:cNvPr id="49" name="Shape 37"/>
          <p:cNvSpPr/>
          <p:nvPr/>
        </p:nvSpPr>
        <p:spPr>
          <a:xfrm>
            <a:off x="4610405" y="5052060"/>
            <a:ext cx="28346" cy="905256"/>
          </a:xfrm>
          <a:prstGeom prst="roundRect">
            <a:avLst>
              <a:gd name="adj" fmla="val 271651"/>
            </a:avLst>
          </a:prstGeom>
          <a:solidFill>
            <a:srgbClr val="4A7C59"/>
          </a:solidFill>
          <a:ln w="12700">
            <a:solidFill>
              <a:srgbClr val="4A7C59">
                <a:alpha val="0"/>
              </a:srgbClr>
            </a:solidFill>
            <a:prstDash val="solid"/>
          </a:ln>
        </p:spPr>
        <p:txBody>
          <a:bodyPr/>
          <a:lstStyle/>
          <a:p>
            <a:endParaRPr lang="en-US"/>
          </a:p>
        </p:txBody>
      </p:sp>
      <p:sp>
        <p:nvSpPr>
          <p:cNvPr id="50" name="Text 38"/>
          <p:cNvSpPr txBox="1"/>
          <p:nvPr/>
        </p:nvSpPr>
        <p:spPr>
          <a:xfrm>
            <a:off x="4753051" y="5147158"/>
            <a:ext cx="2714854" cy="162763"/>
          </a:xfrm>
          <a:prstGeom prst="rect">
            <a:avLst/>
          </a:prstGeom>
          <a:noFill/>
          <a:ln/>
        </p:spPr>
        <p:txBody>
          <a:bodyPr wrap="square" lIns="0" tIns="0" rIns="0" bIns="0" rtlCol="0" anchor="ctr"/>
          <a:lstStyle/>
          <a:p>
            <a:pPr marL="0" indent="0" algn="l">
              <a:buNone/>
            </a:pPr>
            <a:r>
              <a:rPr lang="en-US" sz="800" b="1">
                <a:solidFill>
                  <a:srgbClr val="15803D"/>
                </a:solidFill>
                <a:latin typeface="Montserrat" pitchFamily="34" charset="0"/>
                <a:ea typeface="Montserrat" pitchFamily="34" charset="-122"/>
                <a:cs typeface="Montserrat" pitchFamily="34" charset="-120"/>
              </a:rPr>
              <a:t>Mitigation:</a:t>
            </a:r>
            <a:endParaRPr lang="en-US" sz="800"/>
          </a:p>
        </p:txBody>
      </p:sp>
      <p:sp>
        <p:nvSpPr>
          <p:cNvPr id="51" name="Text 39"/>
          <p:cNvSpPr txBox="1"/>
          <p:nvPr/>
        </p:nvSpPr>
        <p:spPr>
          <a:xfrm>
            <a:off x="4753051" y="5341925"/>
            <a:ext cx="2714854" cy="5148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 • Clustered systems design</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Engineering early assessment</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Phased development approach </a:t>
            </a:r>
            <a:endParaRPr lang="en-US" sz="800"/>
          </a:p>
        </p:txBody>
      </p:sp>
      <p:pic>
        <p:nvPicPr>
          <p:cNvPr id="52" name="Image 10" descr="preencoded.png"/>
          <p:cNvPicPr>
            <a:picLocks noChangeAspect="1"/>
          </p:cNvPicPr>
          <p:nvPr/>
        </p:nvPicPr>
        <p:blipFill>
          <a:blip r:embed="rId4"/>
          <a:srcRect t="-7" b="-7"/>
          <a:stretch/>
        </p:blipFill>
        <p:spPr>
          <a:xfrm>
            <a:off x="8153705" y="1000354"/>
            <a:ext cx="3657600" cy="2619756"/>
          </a:xfrm>
          <a:prstGeom prst="rect">
            <a:avLst/>
          </a:prstGeom>
        </p:spPr>
      </p:pic>
      <p:sp>
        <p:nvSpPr>
          <p:cNvPr id="53" name="Shape 40"/>
          <p:cNvSpPr/>
          <p:nvPr/>
        </p:nvSpPr>
        <p:spPr>
          <a:xfrm>
            <a:off x="8353044" y="1200607"/>
            <a:ext cx="381305" cy="381305"/>
          </a:xfrm>
          <a:prstGeom prst="ellipse">
            <a:avLst/>
          </a:prstGeom>
          <a:solidFill>
            <a:srgbClr val="FEF9C3"/>
          </a:solidFill>
          <a:ln w="12700">
            <a:solidFill>
              <a:srgbClr val="FFFFFF">
                <a:alpha val="0"/>
              </a:srgbClr>
            </a:solidFill>
            <a:prstDash val="solid"/>
          </a:ln>
        </p:spPr>
        <p:txBody>
          <a:bodyPr/>
          <a:lstStyle/>
          <a:p>
            <a:endParaRPr lang="en-US"/>
          </a:p>
        </p:txBody>
      </p:sp>
      <p:pic>
        <p:nvPicPr>
          <p:cNvPr id="54" name="Image 11" descr="preencoded.png"/>
          <p:cNvPicPr>
            <a:picLocks noChangeAspect="1"/>
          </p:cNvPicPr>
          <p:nvPr/>
        </p:nvPicPr>
        <p:blipFill>
          <a:blip r:embed="rId9"/>
          <a:srcRect/>
          <a:stretch/>
        </p:blipFill>
        <p:spPr>
          <a:xfrm>
            <a:off x="8467344" y="1314907"/>
            <a:ext cx="152705" cy="152705"/>
          </a:xfrm>
          <a:prstGeom prst="rect">
            <a:avLst/>
          </a:prstGeom>
        </p:spPr>
      </p:pic>
      <p:sp>
        <p:nvSpPr>
          <p:cNvPr id="55" name="Text 41"/>
          <p:cNvSpPr txBox="1"/>
          <p:nvPr/>
        </p:nvSpPr>
        <p:spPr>
          <a:xfrm>
            <a:off x="8848649" y="1207008"/>
            <a:ext cx="1378001" cy="219456"/>
          </a:xfrm>
          <a:prstGeom prst="rect">
            <a:avLst/>
          </a:prstGeom>
          <a:noFill/>
          <a:ln/>
        </p:spPr>
        <p:txBody>
          <a:bodyPr wrap="square" lIns="0" tIns="0" rIns="0" bIns="0" rtlCol="0" anchor="ctr"/>
          <a:lstStyle/>
          <a:p>
            <a:pPr marL="0" indent="0" algn="l">
              <a:buNone/>
            </a:pPr>
            <a:r>
              <a:rPr lang="en-US" sz="1100" b="1">
                <a:solidFill>
                  <a:srgbClr val="1F2937"/>
                </a:solidFill>
                <a:latin typeface="Montserrat" pitchFamily="34" charset="0"/>
                <a:ea typeface="Montserrat" pitchFamily="34" charset="-122"/>
                <a:cs typeface="Montserrat" pitchFamily="34" charset="-120"/>
              </a:rPr>
              <a:t>Traffic/Parking</a:t>
            </a:r>
            <a:endParaRPr lang="en-US" sz="1100"/>
          </a:p>
        </p:txBody>
      </p:sp>
      <p:sp>
        <p:nvSpPr>
          <p:cNvPr id="56" name="Text 42"/>
          <p:cNvSpPr txBox="1"/>
          <p:nvPr/>
        </p:nvSpPr>
        <p:spPr>
          <a:xfrm>
            <a:off x="8848649" y="1421892"/>
            <a:ext cx="1219810" cy="152705"/>
          </a:xfrm>
          <a:prstGeom prst="rect">
            <a:avLst/>
          </a:prstGeom>
          <a:noFill/>
          <a:ln/>
        </p:spPr>
        <p:txBody>
          <a:bodyPr wrap="square" lIns="0" tIns="0" rIns="0" bIns="0" rtlCol="0" anchor="ctr"/>
          <a:lstStyle/>
          <a:p>
            <a:pPr marL="0" indent="0" algn="l">
              <a:buNone/>
            </a:pPr>
            <a:r>
              <a:rPr lang="en-US" sz="900">
                <a:solidFill>
                  <a:srgbClr val="6B7280"/>
                </a:solidFill>
                <a:latin typeface="Montserrat" pitchFamily="34" charset="0"/>
                <a:ea typeface="Montserrat" pitchFamily="34" charset="-122"/>
                <a:cs typeface="Montserrat" pitchFamily="34" charset="-120"/>
              </a:rPr>
              <a:t>Access management</a:t>
            </a:r>
            <a:endParaRPr lang="en-US" sz="900"/>
          </a:p>
        </p:txBody>
      </p:sp>
      <p:sp>
        <p:nvSpPr>
          <p:cNvPr id="57" name="Shape 43"/>
          <p:cNvSpPr/>
          <p:nvPr/>
        </p:nvSpPr>
        <p:spPr>
          <a:xfrm>
            <a:off x="8353044" y="1657807"/>
            <a:ext cx="3258007" cy="1723644"/>
          </a:xfrm>
          <a:prstGeom prst="roundRect">
            <a:avLst>
              <a:gd name="adj" fmla="val 4690"/>
            </a:avLst>
          </a:prstGeom>
          <a:solidFill>
            <a:srgbClr val="FFFFFF">
              <a:alpha val="95000"/>
            </a:srgbClr>
          </a:solidFill>
          <a:ln w="12700">
            <a:solidFill>
              <a:srgbClr val="4A7C59">
                <a:alpha val="12000"/>
              </a:srgbClr>
            </a:solidFill>
            <a:prstDash val="solid"/>
          </a:ln>
        </p:spPr>
        <p:txBody>
          <a:bodyPr/>
          <a:lstStyle/>
          <a:p>
            <a:endParaRPr lang="en-US"/>
          </a:p>
        </p:txBody>
      </p:sp>
      <p:sp>
        <p:nvSpPr>
          <p:cNvPr id="58" name="Text 44"/>
          <p:cNvSpPr txBox="1"/>
          <p:nvPr/>
        </p:nvSpPr>
        <p:spPr>
          <a:xfrm>
            <a:off x="8496605" y="1762049"/>
            <a:ext cx="2971800"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Risk:</a:t>
            </a:r>
            <a:endParaRPr lang="en-US" sz="800"/>
          </a:p>
        </p:txBody>
      </p:sp>
      <p:sp>
        <p:nvSpPr>
          <p:cNvPr id="59" name="Text 45"/>
          <p:cNvSpPr txBox="1"/>
          <p:nvPr/>
        </p:nvSpPr>
        <p:spPr>
          <a:xfrm>
            <a:off x="8496605" y="1957730"/>
            <a:ext cx="2971800" cy="342900"/>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Peak day congestion, parking shortages, ADA compliance</a:t>
            </a:r>
            <a:endParaRPr lang="en-US" sz="800"/>
          </a:p>
        </p:txBody>
      </p:sp>
      <p:sp>
        <p:nvSpPr>
          <p:cNvPr id="60" name="Shape 46"/>
          <p:cNvSpPr/>
          <p:nvPr/>
        </p:nvSpPr>
        <p:spPr>
          <a:xfrm>
            <a:off x="8496605" y="2373782"/>
            <a:ext cx="2971800" cy="905256"/>
          </a:xfrm>
          <a:prstGeom prst="roundRect">
            <a:avLst>
              <a:gd name="adj" fmla="val 8506"/>
            </a:avLst>
          </a:prstGeom>
          <a:solidFill>
            <a:srgbClr val="4A7C59">
              <a:alpha val="5000"/>
            </a:srgbClr>
          </a:solidFill>
          <a:ln/>
        </p:spPr>
        <p:txBody>
          <a:bodyPr/>
          <a:lstStyle/>
          <a:p>
            <a:endParaRPr lang="en-US"/>
          </a:p>
        </p:txBody>
      </p:sp>
      <p:sp>
        <p:nvSpPr>
          <p:cNvPr id="61" name="Shape 47"/>
          <p:cNvSpPr/>
          <p:nvPr/>
        </p:nvSpPr>
        <p:spPr>
          <a:xfrm>
            <a:off x="8496605" y="2373782"/>
            <a:ext cx="28346" cy="905256"/>
          </a:xfrm>
          <a:prstGeom prst="roundRect">
            <a:avLst>
              <a:gd name="adj" fmla="val 271651"/>
            </a:avLst>
          </a:prstGeom>
          <a:solidFill>
            <a:srgbClr val="4A7C59"/>
          </a:solidFill>
          <a:ln w="12700">
            <a:solidFill>
              <a:srgbClr val="4A7C59">
                <a:alpha val="0"/>
              </a:srgbClr>
            </a:solidFill>
            <a:prstDash val="solid"/>
          </a:ln>
        </p:spPr>
        <p:txBody>
          <a:bodyPr/>
          <a:lstStyle/>
          <a:p>
            <a:endParaRPr lang="en-US"/>
          </a:p>
        </p:txBody>
      </p:sp>
      <p:sp>
        <p:nvSpPr>
          <p:cNvPr id="62" name="Text 48"/>
          <p:cNvSpPr txBox="1"/>
          <p:nvPr/>
        </p:nvSpPr>
        <p:spPr>
          <a:xfrm>
            <a:off x="8639251" y="2469794"/>
            <a:ext cx="2714854" cy="162763"/>
          </a:xfrm>
          <a:prstGeom prst="rect">
            <a:avLst/>
          </a:prstGeom>
          <a:noFill/>
          <a:ln/>
        </p:spPr>
        <p:txBody>
          <a:bodyPr wrap="square" lIns="0" tIns="0" rIns="0" bIns="0" rtlCol="0" anchor="ctr"/>
          <a:lstStyle/>
          <a:p>
            <a:pPr marL="0" indent="0" algn="l">
              <a:buNone/>
            </a:pPr>
            <a:r>
              <a:rPr lang="en-US" sz="800" b="1">
                <a:solidFill>
                  <a:srgbClr val="15803D"/>
                </a:solidFill>
                <a:latin typeface="Montserrat" pitchFamily="34" charset="0"/>
                <a:ea typeface="Montserrat" pitchFamily="34" charset="-122"/>
                <a:cs typeface="Montserrat" pitchFamily="34" charset="-120"/>
              </a:rPr>
              <a:t>Mitigation:</a:t>
            </a:r>
            <a:endParaRPr lang="en-US" sz="800"/>
          </a:p>
        </p:txBody>
      </p:sp>
      <p:sp>
        <p:nvSpPr>
          <p:cNvPr id="63" name="Text 49"/>
          <p:cNvSpPr txBox="1"/>
          <p:nvPr/>
        </p:nvSpPr>
        <p:spPr>
          <a:xfrm>
            <a:off x="8639251" y="2664562"/>
            <a:ext cx="2714854" cy="5148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 • Phased parking lots</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Shuttle service on peak days</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ADA-compliant routes </a:t>
            </a:r>
            <a:endParaRPr lang="en-US" sz="800"/>
          </a:p>
        </p:txBody>
      </p:sp>
      <p:pic>
        <p:nvPicPr>
          <p:cNvPr id="64" name="Image 12" descr="preencoded.png"/>
          <p:cNvPicPr>
            <a:picLocks noChangeAspect="1"/>
          </p:cNvPicPr>
          <p:nvPr/>
        </p:nvPicPr>
        <p:blipFill>
          <a:blip r:embed="rId4"/>
          <a:srcRect t="-7" b="-7"/>
          <a:stretch/>
        </p:blipFill>
        <p:spPr>
          <a:xfrm>
            <a:off x="8153705" y="3847795"/>
            <a:ext cx="3657600" cy="2619756"/>
          </a:xfrm>
          <a:prstGeom prst="rect">
            <a:avLst/>
          </a:prstGeom>
        </p:spPr>
      </p:pic>
      <p:sp>
        <p:nvSpPr>
          <p:cNvPr id="65" name="Shape 50"/>
          <p:cNvSpPr/>
          <p:nvPr/>
        </p:nvSpPr>
        <p:spPr>
          <a:xfrm>
            <a:off x="8353044" y="4048049"/>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66" name="Image 13" descr="preencoded.png"/>
          <p:cNvPicPr>
            <a:picLocks noChangeAspect="1"/>
          </p:cNvPicPr>
          <p:nvPr/>
        </p:nvPicPr>
        <p:blipFill>
          <a:blip r:embed="rId10"/>
          <a:srcRect/>
          <a:stretch/>
        </p:blipFill>
        <p:spPr>
          <a:xfrm>
            <a:off x="8467344" y="4162349"/>
            <a:ext cx="152705" cy="152705"/>
          </a:xfrm>
          <a:prstGeom prst="rect">
            <a:avLst/>
          </a:prstGeom>
        </p:spPr>
      </p:pic>
      <p:sp>
        <p:nvSpPr>
          <p:cNvPr id="67" name="Text 51"/>
          <p:cNvSpPr txBox="1"/>
          <p:nvPr/>
        </p:nvSpPr>
        <p:spPr>
          <a:xfrm>
            <a:off x="8848649" y="4055364"/>
            <a:ext cx="1841602" cy="219456"/>
          </a:xfrm>
          <a:prstGeom prst="rect">
            <a:avLst/>
          </a:prstGeom>
          <a:noFill/>
          <a:ln/>
        </p:spPr>
        <p:txBody>
          <a:bodyPr wrap="square" lIns="0" tIns="0" rIns="0" bIns="0" rtlCol="0" anchor="ctr"/>
          <a:lstStyle/>
          <a:p>
            <a:pPr marL="0" indent="0" algn="l">
              <a:buNone/>
            </a:pPr>
            <a:r>
              <a:rPr lang="en-US" sz="1100" b="1">
                <a:solidFill>
                  <a:srgbClr val="1F2937"/>
                </a:solidFill>
                <a:latin typeface="Montserrat" pitchFamily="34" charset="0"/>
                <a:ea typeface="Montserrat" pitchFamily="34" charset="-122"/>
                <a:cs typeface="Montserrat" pitchFamily="34" charset="-120"/>
              </a:rPr>
              <a:t>Community Perception</a:t>
            </a:r>
            <a:endParaRPr lang="en-US" sz="1100"/>
          </a:p>
        </p:txBody>
      </p:sp>
      <p:sp>
        <p:nvSpPr>
          <p:cNvPr id="68" name="Text 52"/>
          <p:cNvSpPr txBox="1"/>
          <p:nvPr/>
        </p:nvSpPr>
        <p:spPr>
          <a:xfrm>
            <a:off x="8848649" y="4269334"/>
            <a:ext cx="1743761" cy="152705"/>
          </a:xfrm>
          <a:prstGeom prst="rect">
            <a:avLst/>
          </a:prstGeom>
          <a:noFill/>
          <a:ln/>
        </p:spPr>
        <p:txBody>
          <a:bodyPr wrap="square" lIns="0" tIns="0" rIns="0" bIns="0" rtlCol="0" anchor="ctr"/>
          <a:lstStyle/>
          <a:p>
            <a:pPr marL="0" indent="0" algn="l">
              <a:buNone/>
            </a:pPr>
            <a:r>
              <a:rPr lang="en-US" sz="900">
                <a:solidFill>
                  <a:srgbClr val="6B7280"/>
                </a:solidFill>
                <a:latin typeface="Montserrat" pitchFamily="34" charset="0"/>
                <a:ea typeface="Montserrat" pitchFamily="34" charset="-122"/>
                <a:cs typeface="Montserrat" pitchFamily="34" charset="-120"/>
              </a:rPr>
              <a:t>Local acceptance</a:t>
            </a:r>
            <a:endParaRPr lang="en-US" sz="900"/>
          </a:p>
        </p:txBody>
      </p:sp>
      <p:sp>
        <p:nvSpPr>
          <p:cNvPr id="69" name="Shape 53"/>
          <p:cNvSpPr/>
          <p:nvPr/>
        </p:nvSpPr>
        <p:spPr>
          <a:xfrm>
            <a:off x="8353044" y="4505249"/>
            <a:ext cx="3258007" cy="1552651"/>
          </a:xfrm>
          <a:prstGeom prst="roundRect">
            <a:avLst>
              <a:gd name="adj" fmla="val 5781"/>
            </a:avLst>
          </a:prstGeom>
          <a:solidFill>
            <a:srgbClr val="FFFFFF">
              <a:alpha val="95000"/>
            </a:srgbClr>
          </a:solidFill>
          <a:ln w="12700">
            <a:solidFill>
              <a:srgbClr val="4A7C59">
                <a:alpha val="12000"/>
              </a:srgbClr>
            </a:solidFill>
            <a:prstDash val="solid"/>
          </a:ln>
        </p:spPr>
        <p:txBody>
          <a:bodyPr/>
          <a:lstStyle/>
          <a:p>
            <a:endParaRPr lang="en-US"/>
          </a:p>
        </p:txBody>
      </p:sp>
      <p:sp>
        <p:nvSpPr>
          <p:cNvPr id="70" name="Text 54"/>
          <p:cNvSpPr txBox="1"/>
          <p:nvPr/>
        </p:nvSpPr>
        <p:spPr>
          <a:xfrm>
            <a:off x="8496605" y="4610405"/>
            <a:ext cx="2971800"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Risk:</a:t>
            </a:r>
            <a:endParaRPr lang="en-US" sz="800"/>
          </a:p>
        </p:txBody>
      </p:sp>
      <p:sp>
        <p:nvSpPr>
          <p:cNvPr id="71" name="Text 55"/>
          <p:cNvSpPr txBox="1"/>
          <p:nvPr/>
        </p:nvSpPr>
        <p:spPr>
          <a:xfrm>
            <a:off x="8496605" y="4805172"/>
            <a:ext cx="2971800" cy="1719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NIMBY opposition, development concerns</a:t>
            </a:r>
            <a:endParaRPr lang="en-US" sz="800"/>
          </a:p>
        </p:txBody>
      </p:sp>
      <p:sp>
        <p:nvSpPr>
          <p:cNvPr id="72" name="Shape 56"/>
          <p:cNvSpPr/>
          <p:nvPr/>
        </p:nvSpPr>
        <p:spPr>
          <a:xfrm>
            <a:off x="8496605" y="5052060"/>
            <a:ext cx="2971800" cy="905256"/>
          </a:xfrm>
          <a:prstGeom prst="roundRect">
            <a:avLst>
              <a:gd name="adj" fmla="val 8506"/>
            </a:avLst>
          </a:prstGeom>
          <a:solidFill>
            <a:srgbClr val="4A7C59">
              <a:alpha val="5000"/>
            </a:srgbClr>
          </a:solidFill>
          <a:ln/>
        </p:spPr>
        <p:txBody>
          <a:bodyPr/>
          <a:lstStyle/>
          <a:p>
            <a:endParaRPr lang="en-US"/>
          </a:p>
        </p:txBody>
      </p:sp>
      <p:sp>
        <p:nvSpPr>
          <p:cNvPr id="73" name="Shape 57"/>
          <p:cNvSpPr/>
          <p:nvPr/>
        </p:nvSpPr>
        <p:spPr>
          <a:xfrm>
            <a:off x="8496605" y="5052060"/>
            <a:ext cx="28346" cy="905256"/>
          </a:xfrm>
          <a:prstGeom prst="roundRect">
            <a:avLst>
              <a:gd name="adj" fmla="val 271651"/>
            </a:avLst>
          </a:prstGeom>
          <a:solidFill>
            <a:srgbClr val="4A7C59"/>
          </a:solidFill>
          <a:ln w="12700">
            <a:solidFill>
              <a:srgbClr val="4A7C59">
                <a:alpha val="0"/>
              </a:srgbClr>
            </a:solidFill>
            <a:prstDash val="solid"/>
          </a:ln>
        </p:spPr>
        <p:txBody>
          <a:bodyPr/>
          <a:lstStyle/>
          <a:p>
            <a:endParaRPr lang="en-US"/>
          </a:p>
        </p:txBody>
      </p:sp>
      <p:sp>
        <p:nvSpPr>
          <p:cNvPr id="74" name="Text 58"/>
          <p:cNvSpPr txBox="1"/>
          <p:nvPr/>
        </p:nvSpPr>
        <p:spPr>
          <a:xfrm>
            <a:off x="8639251" y="5147158"/>
            <a:ext cx="2714854" cy="162763"/>
          </a:xfrm>
          <a:prstGeom prst="rect">
            <a:avLst/>
          </a:prstGeom>
          <a:noFill/>
          <a:ln/>
        </p:spPr>
        <p:txBody>
          <a:bodyPr wrap="square" lIns="0" tIns="0" rIns="0" bIns="0" rtlCol="0" anchor="ctr"/>
          <a:lstStyle/>
          <a:p>
            <a:pPr marL="0" indent="0" algn="l">
              <a:buNone/>
            </a:pPr>
            <a:r>
              <a:rPr lang="en-US" sz="800" b="1">
                <a:solidFill>
                  <a:srgbClr val="15803D"/>
                </a:solidFill>
                <a:latin typeface="Montserrat" pitchFamily="34" charset="0"/>
                <a:ea typeface="Montserrat" pitchFamily="34" charset="-122"/>
                <a:cs typeface="Montserrat" pitchFamily="34" charset="-120"/>
              </a:rPr>
              <a:t>Mitigation:</a:t>
            </a:r>
            <a:endParaRPr lang="en-US" sz="800"/>
          </a:p>
        </p:txBody>
      </p:sp>
      <p:sp>
        <p:nvSpPr>
          <p:cNvPr id="75" name="Text 59"/>
          <p:cNvSpPr txBox="1"/>
          <p:nvPr/>
        </p:nvSpPr>
        <p:spPr>
          <a:xfrm>
            <a:off x="8639251" y="5341925"/>
            <a:ext cx="2714854" cy="514807"/>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 • Conservation easements</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Design guidelines adherence</a:t>
            </a:r>
            <a:endParaRPr lang="en-US" sz="800"/>
          </a:p>
          <a:p>
            <a:pPr marL="0" indent="0" algn="l">
              <a:buNone/>
            </a:pPr>
            <a:r>
              <a:rPr lang="en-US" sz="800">
                <a:solidFill>
                  <a:srgbClr val="4B5563"/>
                </a:solidFill>
                <a:latin typeface="Montserrat" pitchFamily="34" charset="0"/>
                <a:ea typeface="Montserrat" pitchFamily="34" charset="-122"/>
                <a:cs typeface="Montserrat" pitchFamily="34" charset="-120"/>
              </a:rPr>
              <a:t> • Community open days </a:t>
            </a:r>
            <a:endParaRPr lang="en-US" sz="800"/>
          </a:p>
        </p:txBody>
      </p:sp>
      <p:pic>
        <p:nvPicPr>
          <p:cNvPr id="76" name="Image 14" descr="preencoded.png"/>
          <p:cNvPicPr>
            <a:picLocks noChangeAspect="1"/>
          </p:cNvPicPr>
          <p:nvPr/>
        </p:nvPicPr>
        <p:blipFill>
          <a:blip r:embed="rId11"/>
          <a:srcRect l="-19" r="-19"/>
          <a:stretch/>
        </p:blipFill>
        <p:spPr>
          <a:xfrm>
            <a:off x="0" y="0"/>
            <a:ext cx="12191695" cy="761695"/>
          </a:xfrm>
          <a:prstGeom prst="rect">
            <a:avLst/>
          </a:prstGeom>
        </p:spPr>
      </p:pic>
      <p:pic>
        <p:nvPicPr>
          <p:cNvPr id="77" name="Image 15" descr="preencoded.png"/>
          <p:cNvPicPr>
            <a:picLocks noChangeAspect="1"/>
          </p:cNvPicPr>
          <p:nvPr/>
        </p:nvPicPr>
        <p:blipFill>
          <a:blip r:embed="rId12"/>
          <a:srcRect/>
          <a:stretch/>
        </p:blipFill>
        <p:spPr>
          <a:xfrm>
            <a:off x="381305" y="152705"/>
            <a:ext cx="457200" cy="457200"/>
          </a:xfrm>
          <a:prstGeom prst="rect">
            <a:avLst/>
          </a:prstGeom>
        </p:spPr>
      </p:pic>
      <p:pic>
        <p:nvPicPr>
          <p:cNvPr id="78" name="Image 16" descr="preencoded.png"/>
          <p:cNvPicPr>
            <a:picLocks noChangeAspect="1"/>
          </p:cNvPicPr>
          <p:nvPr/>
        </p:nvPicPr>
        <p:blipFill>
          <a:blip r:embed="rId13"/>
          <a:srcRect t="-20192" b="-20192"/>
          <a:stretch/>
        </p:blipFill>
        <p:spPr>
          <a:xfrm>
            <a:off x="514807" y="247802"/>
            <a:ext cx="190195" cy="267005"/>
          </a:xfrm>
          <a:prstGeom prst="rect">
            <a:avLst/>
          </a:prstGeom>
        </p:spPr>
      </p:pic>
      <p:sp>
        <p:nvSpPr>
          <p:cNvPr id="79" name="Text 60"/>
          <p:cNvSpPr txBox="1"/>
          <p:nvPr/>
        </p:nvSpPr>
        <p:spPr>
          <a:xfrm>
            <a:off x="990295" y="152705"/>
            <a:ext cx="2477110" cy="267005"/>
          </a:xfrm>
          <a:prstGeom prst="rect">
            <a:avLst/>
          </a:prstGeom>
          <a:noFill/>
          <a:ln/>
        </p:spPr>
        <p:txBody>
          <a:bodyPr wrap="square" lIns="0" tIns="0" rIns="0" bIns="0" rtlCol="0" anchor="ctr"/>
          <a:lstStyle/>
          <a:p>
            <a:pPr marL="0" indent="0" algn="l">
              <a:buNone/>
            </a:pPr>
            <a:r>
              <a:rPr lang="en-US" sz="1500" b="1" kern="0" spc="-37">
                <a:solidFill>
                  <a:srgbClr val="FFFFFF"/>
                </a:solidFill>
                <a:latin typeface="Montserrat" pitchFamily="34" charset="0"/>
                <a:ea typeface="Montserrat" pitchFamily="34" charset="-122"/>
                <a:cs typeface="Montserrat" pitchFamily="34" charset="-120"/>
              </a:rPr>
              <a:t>Risks and Constraints</a:t>
            </a:r>
            <a:endParaRPr lang="en-US" sz="1500"/>
          </a:p>
        </p:txBody>
      </p:sp>
      <p:sp>
        <p:nvSpPr>
          <p:cNvPr id="80" name="Text 61"/>
          <p:cNvSpPr txBox="1"/>
          <p:nvPr/>
        </p:nvSpPr>
        <p:spPr>
          <a:xfrm>
            <a:off x="990295" y="418795"/>
            <a:ext cx="2477110"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With Mitigation Strategies</a:t>
            </a:r>
            <a:endParaRPr lang="en-US" sz="1000"/>
          </a:p>
        </p:txBody>
      </p:sp>
      <p:sp>
        <p:nvSpPr>
          <p:cNvPr id="81" name="Text 62"/>
          <p:cNvSpPr txBox="1"/>
          <p:nvPr/>
        </p:nvSpPr>
        <p:spPr>
          <a:xfrm>
            <a:off x="10473538" y="152705"/>
            <a:ext cx="1346911" cy="267005"/>
          </a:xfrm>
          <a:prstGeom prst="rect">
            <a:avLst/>
          </a:prstGeom>
          <a:noFill/>
          <a:ln/>
        </p:spPr>
        <p:txBody>
          <a:bodyPr wrap="square" lIns="0" tIns="0" rIns="0" bIns="0" rtlCol="0" anchor="ctr"/>
          <a:lstStyle/>
          <a:p>
            <a:pPr marL="0" indent="0" algn="r">
              <a:buNone/>
            </a:pPr>
            <a:r>
              <a:rPr lang="en-US" sz="1500" b="1">
                <a:solidFill>
                  <a:srgbClr val="FFFFFF"/>
                </a:solidFill>
                <a:latin typeface="Montserrat" pitchFamily="34" charset="0"/>
                <a:ea typeface="Montserrat" pitchFamily="34" charset="-122"/>
                <a:cs typeface="Montserrat" pitchFamily="34" charset="-120"/>
              </a:rPr>
              <a:t>6 Key Areas</a:t>
            </a:r>
            <a:endParaRPr lang="en-US" sz="1500"/>
          </a:p>
        </p:txBody>
      </p:sp>
      <p:sp>
        <p:nvSpPr>
          <p:cNvPr id="82" name="Text 63"/>
          <p:cNvSpPr txBox="1"/>
          <p:nvPr/>
        </p:nvSpPr>
        <p:spPr>
          <a:xfrm>
            <a:off x="10444277" y="418795"/>
            <a:ext cx="1376172"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Risk Assessment</a:t>
            </a:r>
            <a:endParaRPr lang="en-US" sz="1000"/>
          </a:p>
        </p:txBody>
      </p:sp>
      <p:sp>
        <p:nvSpPr>
          <p:cNvPr id="83" name="Shape 64"/>
          <p:cNvSpPr/>
          <p:nvPr/>
        </p:nvSpPr>
        <p:spPr>
          <a:xfrm>
            <a:off x="0" y="6400800"/>
            <a:ext cx="12191695" cy="457200"/>
          </a:xfrm>
          <a:prstGeom prst="rect">
            <a:avLst/>
          </a:prstGeom>
          <a:solidFill>
            <a:srgbClr val="FFFFFF">
              <a:alpha val="95000"/>
            </a:srgbClr>
          </a:solidFill>
          <a:ln/>
        </p:spPr>
        <p:txBody>
          <a:bodyPr/>
          <a:lstStyle/>
          <a:p>
            <a:endParaRPr lang="en-US"/>
          </a:p>
        </p:txBody>
      </p:sp>
      <p:sp>
        <p:nvSpPr>
          <p:cNvPr id="84" name="Shape 65"/>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5" name="Text 66"/>
          <p:cNvSpPr txBox="1"/>
          <p:nvPr/>
        </p:nvSpPr>
        <p:spPr>
          <a:xfrm>
            <a:off x="381305" y="6541618"/>
            <a:ext cx="6305702" cy="191110"/>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Insight:</a:t>
            </a:r>
            <a:r>
              <a:rPr lang="en-US" sz="900">
                <a:solidFill>
                  <a:srgbClr val="4B5563"/>
                </a:solidFill>
                <a:latin typeface="Montserrat" pitchFamily="34" charset="0"/>
                <a:ea typeface="Montserrat" pitchFamily="34" charset="-122"/>
                <a:cs typeface="Montserrat" pitchFamily="34" charset="-120"/>
              </a:rPr>
              <a:t> Proactive risk management ensures project viability and community support </a:t>
            </a:r>
            <a:endParaRPr lang="en-US" sz="900"/>
          </a:p>
        </p:txBody>
      </p:sp>
      <p:sp>
        <p:nvSpPr>
          <p:cNvPr id="87" name="Text 54">
            <a:extLst>
              <a:ext uri="{FF2B5EF4-FFF2-40B4-BE49-F238E27FC236}">
                <a16:creationId xmlns:a16="http://schemas.microsoft.com/office/drawing/2014/main" id="{713B92C7-8E16-26E2-F90F-BFCB4A692614}"/>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29</a:t>
            </a:fld>
            <a:endParaRPr lang="en-US" sz="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F1735-CF0C-EB27-DF74-BB65BDF4D03A}"/>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D6DB5C5E-EF3C-1ECE-AB52-61717AD6CBAD}"/>
              </a:ext>
            </a:extLst>
          </p:cNvPr>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a:extLst>
              <a:ext uri="{FF2B5EF4-FFF2-40B4-BE49-F238E27FC236}">
                <a16:creationId xmlns:a16="http://schemas.microsoft.com/office/drawing/2014/main" id="{B8CA9557-3562-E103-F17A-7D288460388A}"/>
              </a:ext>
            </a:extLst>
          </p:cNvPr>
          <p:cNvPicPr>
            <a:picLocks noChangeAspect="1"/>
          </p:cNvPicPr>
          <p:nvPr/>
        </p:nvPicPr>
        <p:blipFill>
          <a:blip r:embed="rId3"/>
          <a:srcRect t="-1" b="-1"/>
          <a:stretch/>
        </p:blipFill>
        <p:spPr>
          <a:xfrm>
            <a:off x="-12357" y="0"/>
            <a:ext cx="12191695" cy="6858000"/>
          </a:xfrm>
          <a:prstGeom prst="rect">
            <a:avLst/>
          </a:prstGeom>
        </p:spPr>
      </p:pic>
      <p:pic>
        <p:nvPicPr>
          <p:cNvPr id="22" name="Image 8" descr="preencoded.png">
            <a:extLst>
              <a:ext uri="{FF2B5EF4-FFF2-40B4-BE49-F238E27FC236}">
                <a16:creationId xmlns:a16="http://schemas.microsoft.com/office/drawing/2014/main" id="{257C301C-4962-0792-B2EE-B43E7B205D3F}"/>
              </a:ext>
            </a:extLst>
          </p:cNvPr>
          <p:cNvPicPr>
            <a:picLocks noChangeAspect="1"/>
          </p:cNvPicPr>
          <p:nvPr/>
        </p:nvPicPr>
        <p:blipFill>
          <a:blip r:embed="rId4"/>
          <a:srcRect l="-8" r="-8"/>
          <a:stretch/>
        </p:blipFill>
        <p:spPr>
          <a:xfrm>
            <a:off x="381305" y="979047"/>
            <a:ext cx="2736742" cy="847649"/>
          </a:xfrm>
          <a:prstGeom prst="rect">
            <a:avLst/>
          </a:prstGeom>
        </p:spPr>
      </p:pic>
      <p:pic>
        <p:nvPicPr>
          <p:cNvPr id="52" name="Image 15" descr="preencoded.png">
            <a:extLst>
              <a:ext uri="{FF2B5EF4-FFF2-40B4-BE49-F238E27FC236}">
                <a16:creationId xmlns:a16="http://schemas.microsoft.com/office/drawing/2014/main" id="{595CF605-3B90-A3BB-DE9E-842332B622A9}"/>
              </a:ext>
            </a:extLst>
          </p:cNvPr>
          <p:cNvPicPr>
            <a:picLocks noChangeAspect="1"/>
          </p:cNvPicPr>
          <p:nvPr/>
        </p:nvPicPr>
        <p:blipFill>
          <a:blip r:embed="rId5"/>
          <a:srcRect l="-19" r="-19"/>
          <a:stretch/>
        </p:blipFill>
        <p:spPr>
          <a:xfrm>
            <a:off x="0" y="0"/>
            <a:ext cx="12191695" cy="761695"/>
          </a:xfrm>
          <a:prstGeom prst="rect">
            <a:avLst/>
          </a:prstGeom>
        </p:spPr>
      </p:pic>
      <p:pic>
        <p:nvPicPr>
          <p:cNvPr id="53" name="Image 16" descr="preencoded.png">
            <a:extLst>
              <a:ext uri="{FF2B5EF4-FFF2-40B4-BE49-F238E27FC236}">
                <a16:creationId xmlns:a16="http://schemas.microsoft.com/office/drawing/2014/main" id="{8325045C-0484-E7BC-821E-CBAB0C9CF144}"/>
              </a:ext>
            </a:extLst>
          </p:cNvPr>
          <p:cNvPicPr>
            <a:picLocks noChangeAspect="1"/>
          </p:cNvPicPr>
          <p:nvPr/>
        </p:nvPicPr>
        <p:blipFill>
          <a:blip r:embed="rId6"/>
          <a:srcRect/>
          <a:stretch/>
        </p:blipFill>
        <p:spPr>
          <a:xfrm>
            <a:off x="381305" y="152705"/>
            <a:ext cx="457200" cy="457200"/>
          </a:xfrm>
          <a:prstGeom prst="rect">
            <a:avLst/>
          </a:prstGeom>
        </p:spPr>
      </p:pic>
      <p:pic>
        <p:nvPicPr>
          <p:cNvPr id="54" name="Image 17" descr="preencoded.png">
            <a:extLst>
              <a:ext uri="{FF2B5EF4-FFF2-40B4-BE49-F238E27FC236}">
                <a16:creationId xmlns:a16="http://schemas.microsoft.com/office/drawing/2014/main" id="{FCBD9ADA-D733-42B6-00EF-2BF3AB63D7A9}"/>
              </a:ext>
            </a:extLst>
          </p:cNvPr>
          <p:cNvPicPr>
            <a:picLocks noChangeAspect="1"/>
          </p:cNvPicPr>
          <p:nvPr/>
        </p:nvPicPr>
        <p:blipFill>
          <a:blip r:embed="rId7"/>
          <a:srcRect t="-20192" b="-20192"/>
          <a:stretch/>
        </p:blipFill>
        <p:spPr>
          <a:xfrm>
            <a:off x="514807" y="247802"/>
            <a:ext cx="190195" cy="267005"/>
          </a:xfrm>
          <a:prstGeom prst="rect">
            <a:avLst/>
          </a:prstGeom>
        </p:spPr>
      </p:pic>
      <p:sp>
        <p:nvSpPr>
          <p:cNvPr id="55" name="Text 35">
            <a:extLst>
              <a:ext uri="{FF2B5EF4-FFF2-40B4-BE49-F238E27FC236}">
                <a16:creationId xmlns:a16="http://schemas.microsoft.com/office/drawing/2014/main" id="{4593D55E-4616-6C34-6E41-91139E1C0880}"/>
              </a:ext>
            </a:extLst>
          </p:cNvPr>
          <p:cNvSpPr txBox="1"/>
          <p:nvPr/>
        </p:nvSpPr>
        <p:spPr>
          <a:xfrm>
            <a:off x="990295" y="152705"/>
            <a:ext cx="4839005"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Northern Michigan Agritourism Conference</a:t>
            </a:r>
            <a:endParaRPr lang="en-US" sz="1500"/>
          </a:p>
        </p:txBody>
      </p:sp>
      <p:sp>
        <p:nvSpPr>
          <p:cNvPr id="56" name="Text 36">
            <a:extLst>
              <a:ext uri="{FF2B5EF4-FFF2-40B4-BE49-F238E27FC236}">
                <a16:creationId xmlns:a16="http://schemas.microsoft.com/office/drawing/2014/main" id="{B25B38CF-01B4-05C2-C59B-A8E804C4C148}"/>
              </a:ext>
            </a:extLst>
          </p:cNvPr>
          <p:cNvSpPr txBox="1"/>
          <p:nvPr/>
        </p:nvSpPr>
        <p:spPr>
          <a:xfrm>
            <a:off x="990295" y="418795"/>
            <a:ext cx="4343400"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April 2026</a:t>
            </a:r>
            <a:endParaRPr lang="en-US" sz="1000"/>
          </a:p>
        </p:txBody>
      </p:sp>
      <p:grpSp>
        <p:nvGrpSpPr>
          <p:cNvPr id="64" name="Group 63">
            <a:extLst>
              <a:ext uri="{FF2B5EF4-FFF2-40B4-BE49-F238E27FC236}">
                <a16:creationId xmlns:a16="http://schemas.microsoft.com/office/drawing/2014/main" id="{4718AC5B-1FDA-A20A-6D67-15B022B3B8EA}"/>
              </a:ext>
            </a:extLst>
          </p:cNvPr>
          <p:cNvGrpSpPr/>
          <p:nvPr/>
        </p:nvGrpSpPr>
        <p:grpSpPr>
          <a:xfrm>
            <a:off x="609904" y="1098326"/>
            <a:ext cx="2603767" cy="592074"/>
            <a:chOff x="619049" y="5580583"/>
            <a:chExt cx="2603767" cy="592074"/>
          </a:xfrm>
        </p:grpSpPr>
        <p:sp>
          <p:nvSpPr>
            <p:cNvPr id="65" name="Shape 12">
              <a:extLst>
                <a:ext uri="{FF2B5EF4-FFF2-40B4-BE49-F238E27FC236}">
                  <a16:creationId xmlns:a16="http://schemas.microsoft.com/office/drawing/2014/main" id="{FB9A80D2-505D-168D-4DED-6EEF1C79099D}"/>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a:p>
          </p:txBody>
        </p:sp>
        <p:pic>
          <p:nvPicPr>
            <p:cNvPr id="66" name="Image 9" descr="preencoded.png">
              <a:extLst>
                <a:ext uri="{FF2B5EF4-FFF2-40B4-BE49-F238E27FC236}">
                  <a16:creationId xmlns:a16="http://schemas.microsoft.com/office/drawing/2014/main" id="{FA991400-514F-9874-6F66-DB91D026BE8E}"/>
                </a:ext>
              </a:extLst>
            </p:cNvPr>
            <p:cNvPicPr>
              <a:picLocks noChangeAspect="1"/>
            </p:cNvPicPr>
            <p:nvPr/>
          </p:nvPicPr>
          <p:blipFill>
            <a:blip r:embed="rId8"/>
            <a:srcRect t="-17952" b="-17952"/>
            <a:stretch/>
          </p:blipFill>
          <p:spPr>
            <a:xfrm>
              <a:off x="800100" y="5769356"/>
              <a:ext cx="171907" cy="267005"/>
            </a:xfrm>
            <a:prstGeom prst="rect">
              <a:avLst/>
            </a:prstGeom>
          </p:spPr>
        </p:pic>
        <p:sp>
          <p:nvSpPr>
            <p:cNvPr id="67" name="Text 13">
              <a:extLst>
                <a:ext uri="{FF2B5EF4-FFF2-40B4-BE49-F238E27FC236}">
                  <a16:creationId xmlns:a16="http://schemas.microsoft.com/office/drawing/2014/main" id="{3D7193E4-CC13-9E26-D794-C8DD397C5DCD}"/>
                </a:ext>
              </a:extLst>
            </p:cNvPr>
            <p:cNvSpPr txBox="1"/>
            <p:nvPr/>
          </p:nvSpPr>
          <p:spPr>
            <a:xfrm>
              <a:off x="1343253" y="5580583"/>
              <a:ext cx="1879563" cy="400964"/>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Panelist:</a:t>
              </a:r>
            </a:p>
            <a:p>
              <a:pPr marL="0" indent="0" algn="l">
                <a:buNone/>
              </a:pPr>
              <a:r>
                <a:rPr lang="en-US" sz="1200" b="1">
                  <a:solidFill>
                    <a:srgbClr val="1F2937"/>
                  </a:solidFill>
                  <a:latin typeface="Montserrat" pitchFamily="34" charset="0"/>
                  <a:ea typeface="Montserrat" pitchFamily="34" charset="-122"/>
                  <a:cs typeface="Montserrat" pitchFamily="34" charset="-120"/>
                </a:rPr>
                <a:t>Claire Karner, AICP </a:t>
              </a:r>
              <a:endParaRPr lang="en-US" sz="1200"/>
            </a:p>
          </p:txBody>
        </p:sp>
        <p:sp>
          <p:nvSpPr>
            <p:cNvPr id="68" name="Text 14">
              <a:extLst>
                <a:ext uri="{FF2B5EF4-FFF2-40B4-BE49-F238E27FC236}">
                  <a16:creationId xmlns:a16="http://schemas.microsoft.com/office/drawing/2014/main" id="{B9FCED34-FBE0-9AE0-DF62-0673B4FE928C}"/>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East Bay Township</a:t>
              </a:r>
              <a:endParaRPr lang="en-US" sz="1000"/>
            </a:p>
          </p:txBody>
        </p:sp>
      </p:grpSp>
      <p:sp>
        <p:nvSpPr>
          <p:cNvPr id="33" name="TextBox 32">
            <a:extLst>
              <a:ext uri="{FF2B5EF4-FFF2-40B4-BE49-F238E27FC236}">
                <a16:creationId xmlns:a16="http://schemas.microsoft.com/office/drawing/2014/main" id="{49121661-F2EB-1477-40BE-FD0908FD77DA}"/>
              </a:ext>
            </a:extLst>
          </p:cNvPr>
          <p:cNvSpPr txBox="1"/>
          <p:nvPr/>
        </p:nvSpPr>
        <p:spPr>
          <a:xfrm>
            <a:off x="460040" y="2377783"/>
            <a:ext cx="11256775" cy="923330"/>
          </a:xfrm>
          <a:prstGeom prst="rect">
            <a:avLst/>
          </a:prstGeom>
          <a:noFill/>
        </p:spPr>
        <p:txBody>
          <a:bodyPr wrap="square" rtlCol="0">
            <a:spAutoFit/>
          </a:bodyPr>
          <a:lstStyle/>
          <a:p>
            <a:r>
              <a:rPr lang="en-US"/>
              <a:t>“We do not inherit the earth from our ancestors; we borrow it from our children.”</a:t>
            </a:r>
            <a:br>
              <a:rPr lang="en-US"/>
            </a:br>
            <a:endParaRPr lang="en-US"/>
          </a:p>
          <a:p>
            <a:pPr algn="r"/>
            <a:r>
              <a:rPr lang="en-US" b="1"/>
              <a:t>– Native American Proverb</a:t>
            </a:r>
          </a:p>
        </p:txBody>
      </p:sp>
      <p:pic>
        <p:nvPicPr>
          <p:cNvPr id="7" name="Picture 6" descr="The image shows a person wearing a blue jacket and white pants, standing on a frozen, clear ice surface with a blue sky and fluffy clouds in the background.&#10;&#10;AI-generated content may be incorrect.">
            <a:extLst>
              <a:ext uri="{FF2B5EF4-FFF2-40B4-BE49-F238E27FC236}">
                <a16:creationId xmlns:a16="http://schemas.microsoft.com/office/drawing/2014/main" id="{A7984DB7-DDC1-32A7-7205-E4E3338A9641}"/>
              </a:ext>
            </a:extLst>
          </p:cNvPr>
          <p:cNvPicPr>
            <a:picLocks noChangeAspect="1"/>
          </p:cNvPicPr>
          <p:nvPr/>
        </p:nvPicPr>
        <p:blipFill>
          <a:blip r:embed="rId9"/>
          <a:srcRect t="22535" b="31260"/>
          <a:stretch>
            <a:fillRect/>
          </a:stretch>
        </p:blipFill>
        <p:spPr>
          <a:xfrm>
            <a:off x="197989" y="2881086"/>
            <a:ext cx="4286105" cy="3800002"/>
          </a:xfrm>
          <a:prstGeom prst="rect">
            <a:avLst/>
          </a:prstGeom>
        </p:spPr>
      </p:pic>
      <p:pic>
        <p:nvPicPr>
          <p:cNvPr id="9" name="Picture 8" descr="A family of four is enjoying a picturesque autumn afternoon on a wooden deck surrounded by a forest of colorful trees.&#10;&#10;AI-generated content may be incorrect.">
            <a:extLst>
              <a:ext uri="{FF2B5EF4-FFF2-40B4-BE49-F238E27FC236}">
                <a16:creationId xmlns:a16="http://schemas.microsoft.com/office/drawing/2014/main" id="{0A717EC8-7172-A73A-B9AF-8545E1510759}"/>
              </a:ext>
            </a:extLst>
          </p:cNvPr>
          <p:cNvPicPr>
            <a:picLocks noChangeAspect="1"/>
          </p:cNvPicPr>
          <p:nvPr/>
        </p:nvPicPr>
        <p:blipFill>
          <a:blip r:embed="rId10"/>
          <a:stretch>
            <a:fillRect/>
          </a:stretch>
        </p:blipFill>
        <p:spPr>
          <a:xfrm>
            <a:off x="4669421" y="3556888"/>
            <a:ext cx="3570514" cy="3124200"/>
          </a:xfrm>
          <a:prstGeom prst="rect">
            <a:avLst/>
          </a:prstGeom>
        </p:spPr>
      </p:pic>
      <p:pic>
        <p:nvPicPr>
          <p:cNvPr id="11" name="Picture 10">
            <a:extLst>
              <a:ext uri="{FF2B5EF4-FFF2-40B4-BE49-F238E27FC236}">
                <a16:creationId xmlns:a16="http://schemas.microsoft.com/office/drawing/2014/main" id="{AD24D709-7CC2-A610-6633-37B981548617}"/>
              </a:ext>
            </a:extLst>
          </p:cNvPr>
          <p:cNvPicPr>
            <a:picLocks noChangeAspect="1"/>
          </p:cNvPicPr>
          <p:nvPr/>
        </p:nvPicPr>
        <p:blipFill>
          <a:blip r:embed="rId11"/>
          <a:stretch/>
        </p:blipFill>
        <p:spPr>
          <a:xfrm>
            <a:off x="8888258" y="3599542"/>
            <a:ext cx="3105753" cy="3105753"/>
          </a:xfrm>
          <a:prstGeom prst="rect">
            <a:avLst/>
          </a:prstGeom>
        </p:spPr>
      </p:pic>
    </p:spTree>
    <p:extLst>
      <p:ext uri="{BB962C8B-B14F-4D97-AF65-F5344CB8AC3E}">
        <p14:creationId xmlns:p14="http://schemas.microsoft.com/office/powerpoint/2010/main" val="37006987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a:stretch/>
        </p:blipFill>
        <p:spPr>
          <a:xfrm>
            <a:off x="381305" y="914400"/>
            <a:ext cx="7190842" cy="2057400"/>
          </a:xfrm>
          <a:prstGeom prst="rect">
            <a:avLst/>
          </a:prstGeom>
        </p:spPr>
      </p:pic>
      <p:pic>
        <p:nvPicPr>
          <p:cNvPr id="5" name="Image 3" descr="preencoded.png"/>
          <p:cNvPicPr>
            <a:picLocks noChangeAspect="1"/>
          </p:cNvPicPr>
          <p:nvPr/>
        </p:nvPicPr>
        <p:blipFill>
          <a:blip r:embed="rId5"/>
          <a:srcRect/>
          <a:stretch/>
        </p:blipFill>
        <p:spPr>
          <a:xfrm>
            <a:off x="694944" y="1561795"/>
            <a:ext cx="761695" cy="761695"/>
          </a:xfrm>
          <a:prstGeom prst="rect">
            <a:avLst/>
          </a:prstGeom>
        </p:spPr>
      </p:pic>
      <p:pic>
        <p:nvPicPr>
          <p:cNvPr id="6" name="Image 4" descr="preencoded.png"/>
          <p:cNvPicPr>
            <a:picLocks noChangeAspect="1"/>
          </p:cNvPicPr>
          <p:nvPr/>
        </p:nvPicPr>
        <p:blipFill>
          <a:blip r:embed="rId6"/>
          <a:srcRect t="-9904" b="-9904"/>
          <a:stretch/>
        </p:blipFill>
        <p:spPr>
          <a:xfrm>
            <a:off x="933602" y="1772107"/>
            <a:ext cx="286207" cy="342900"/>
          </a:xfrm>
          <a:prstGeom prst="rect">
            <a:avLst/>
          </a:prstGeom>
        </p:spPr>
      </p:pic>
      <p:sp>
        <p:nvSpPr>
          <p:cNvPr id="7" name="Text 0"/>
          <p:cNvSpPr txBox="1"/>
          <p:nvPr/>
        </p:nvSpPr>
        <p:spPr>
          <a:xfrm>
            <a:off x="1762049" y="1228954"/>
            <a:ext cx="5734202" cy="609905"/>
          </a:xfrm>
          <a:prstGeom prst="rect">
            <a:avLst/>
          </a:prstGeom>
          <a:noFill/>
          <a:ln/>
        </p:spPr>
        <p:txBody>
          <a:bodyPr wrap="square" lIns="0" tIns="0" rIns="0" bIns="0" rtlCol="0" anchor="ctr"/>
          <a:lstStyle/>
          <a:p>
            <a:pPr marL="0" indent="0" algn="l">
              <a:buNone/>
            </a:pPr>
            <a:r>
              <a:rPr lang="en-US" sz="1800" b="1">
                <a:solidFill>
                  <a:srgbClr val="1F2937"/>
                </a:solidFill>
                <a:latin typeface="Montserrat" pitchFamily="34" charset="0"/>
                <a:ea typeface="Montserrat" pitchFamily="34" charset="-122"/>
                <a:cs typeface="Montserrat" pitchFamily="34" charset="-120"/>
              </a:rPr>
              <a:t>This is not development of farmland—it is capitalization of stewardship.</a:t>
            </a:r>
            <a:endParaRPr lang="en-US" sz="1800"/>
          </a:p>
        </p:txBody>
      </p:sp>
      <p:sp>
        <p:nvSpPr>
          <p:cNvPr id="8" name="Text 1"/>
          <p:cNvSpPr txBox="1"/>
          <p:nvPr/>
        </p:nvSpPr>
        <p:spPr>
          <a:xfrm>
            <a:off x="1762049" y="1914754"/>
            <a:ext cx="5734202" cy="743407"/>
          </a:xfrm>
          <a:prstGeom prst="rect">
            <a:avLst/>
          </a:prstGeom>
          <a:noFill/>
          <a:ln/>
        </p:spPr>
        <p:txBody>
          <a:bodyPr wrap="square" lIns="0" tIns="0" rIns="0" bIns="0" rtlCol="0" anchor="ctr"/>
          <a:lstStyle/>
          <a:p>
            <a:pPr marL="0" indent="0" algn="l">
              <a:buNone/>
            </a:pPr>
            <a:r>
              <a:rPr lang="en-US" sz="1200">
                <a:solidFill>
                  <a:srgbClr val="4B5563"/>
                </a:solidFill>
                <a:latin typeface="Montserrat" pitchFamily="34" charset="0"/>
                <a:ea typeface="Montserrat" pitchFamily="34" charset="-122"/>
                <a:cs typeface="Montserrat" pitchFamily="34" charset="-120"/>
              </a:rPr>
              <a:t>Transform your 40 acres into a </a:t>
            </a:r>
            <a:r>
              <a:rPr lang="en-US" sz="1200" b="1">
                <a:solidFill>
                  <a:srgbClr val="2D4A3E"/>
                </a:solidFill>
                <a:latin typeface="Montserrat" pitchFamily="34" charset="0"/>
                <a:ea typeface="Montserrat" pitchFamily="34" charset="-122"/>
                <a:cs typeface="Montserrat" pitchFamily="34" charset="-120"/>
              </a:rPr>
              <a:t>diversified capital engine</a:t>
            </a:r>
            <a:r>
              <a:rPr lang="en-US" sz="1200">
                <a:solidFill>
                  <a:srgbClr val="4B5563"/>
                </a:solidFill>
                <a:latin typeface="Montserrat" pitchFamily="34" charset="0"/>
                <a:ea typeface="Montserrat" pitchFamily="34" charset="-122"/>
                <a:cs typeface="Montserrat" pitchFamily="34" charset="-120"/>
              </a:rPr>
              <a:t> that preserves agricultural identity while generating sustainable revenue through strategic, incremental development. </a:t>
            </a:r>
            <a:endParaRPr lang="en-US" sz="1200"/>
          </a:p>
        </p:txBody>
      </p:sp>
      <p:sp>
        <p:nvSpPr>
          <p:cNvPr id="9" name="Shape 2"/>
          <p:cNvSpPr/>
          <p:nvPr/>
        </p:nvSpPr>
        <p:spPr>
          <a:xfrm>
            <a:off x="381305" y="3094569"/>
            <a:ext cx="3600907" cy="961949"/>
          </a:xfrm>
          <a:prstGeom prst="roundRect">
            <a:avLst>
              <a:gd name="adj" fmla="val 15059"/>
            </a:avLst>
          </a:prstGeom>
          <a:solidFill>
            <a:srgbClr val="FFFFFF">
              <a:alpha val="95000"/>
            </a:srgbClr>
          </a:solidFill>
          <a:ln w="12700">
            <a:solidFill>
              <a:srgbClr val="4A7C59">
                <a:alpha val="15000"/>
              </a:srgbClr>
            </a:solidFill>
            <a:prstDash val="solid"/>
          </a:ln>
        </p:spPr>
        <p:txBody>
          <a:bodyPr/>
          <a:lstStyle/>
          <a:p>
            <a:endParaRPr lang="en-US"/>
          </a:p>
        </p:txBody>
      </p:sp>
      <p:sp>
        <p:nvSpPr>
          <p:cNvPr id="10" name="Text 3"/>
          <p:cNvSpPr/>
          <p:nvPr/>
        </p:nvSpPr>
        <p:spPr>
          <a:xfrm>
            <a:off x="543154" y="3256418"/>
            <a:ext cx="228600" cy="228600"/>
          </a:xfrm>
          <a:prstGeom prst="rect">
            <a:avLst/>
          </a:prstGeom>
          <a:noFill/>
          <a:ln/>
        </p:spPr>
        <p:txBody>
          <a:bodyPr wrap="square" lIns="0" tIns="0" rIns="0" bIns="0" rtlCol="0" anchor="ctr"/>
          <a:lstStyle/>
          <a:p>
            <a:pPr marL="0" indent="0" algn="ctr">
              <a:buNone/>
            </a:pPr>
            <a:r>
              <a:rPr lang="en-US" sz="900" b="1">
                <a:solidFill>
                  <a:srgbClr val="FFFFFF"/>
                </a:solidFill>
                <a:latin typeface="Montserrat" pitchFamily="34" charset="0"/>
                <a:ea typeface="Montserrat" pitchFamily="34" charset="-122"/>
                <a:cs typeface="Montserrat" pitchFamily="34" charset="-120"/>
              </a:rPr>
              <a:t>1</a:t>
            </a:r>
            <a:endParaRPr lang="en-US" sz="900"/>
          </a:p>
        </p:txBody>
      </p:sp>
      <p:sp>
        <p:nvSpPr>
          <p:cNvPr id="11" name="Text 4"/>
          <p:cNvSpPr txBox="1"/>
          <p:nvPr/>
        </p:nvSpPr>
        <p:spPr>
          <a:xfrm>
            <a:off x="923544" y="3256418"/>
            <a:ext cx="2895905"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Map Your 40 Acres</a:t>
            </a:r>
            <a:endParaRPr lang="en-US" sz="1200"/>
          </a:p>
        </p:txBody>
      </p:sp>
      <p:sp>
        <p:nvSpPr>
          <p:cNvPr id="12" name="Text 5"/>
          <p:cNvSpPr txBox="1"/>
          <p:nvPr/>
        </p:nvSpPr>
        <p:spPr>
          <a:xfrm>
            <a:off x="923544" y="3523423"/>
            <a:ext cx="2895905" cy="372161"/>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Allocate zones for agriculture, conservation, and compact activation areas</a:t>
            </a:r>
            <a:endParaRPr lang="en-US" sz="1000"/>
          </a:p>
        </p:txBody>
      </p:sp>
      <p:sp>
        <p:nvSpPr>
          <p:cNvPr id="13" name="Shape 6"/>
          <p:cNvSpPr/>
          <p:nvPr/>
        </p:nvSpPr>
        <p:spPr>
          <a:xfrm>
            <a:off x="4133088" y="3094569"/>
            <a:ext cx="3439059" cy="961949"/>
          </a:xfrm>
          <a:prstGeom prst="roundRect">
            <a:avLst>
              <a:gd name="adj" fmla="val 15059"/>
            </a:avLst>
          </a:prstGeom>
          <a:solidFill>
            <a:srgbClr val="FFFFFF">
              <a:alpha val="95000"/>
            </a:srgbClr>
          </a:solidFill>
          <a:ln w="12700">
            <a:solidFill>
              <a:srgbClr val="4A7C59">
                <a:alpha val="15000"/>
              </a:srgbClr>
            </a:solidFill>
            <a:prstDash val="solid"/>
          </a:ln>
        </p:spPr>
        <p:txBody>
          <a:bodyPr/>
          <a:lstStyle/>
          <a:p>
            <a:endParaRPr lang="en-US"/>
          </a:p>
        </p:txBody>
      </p:sp>
      <p:sp>
        <p:nvSpPr>
          <p:cNvPr id="14" name="Text 7"/>
          <p:cNvSpPr/>
          <p:nvPr/>
        </p:nvSpPr>
        <p:spPr>
          <a:xfrm>
            <a:off x="4133088" y="3256418"/>
            <a:ext cx="228600" cy="228600"/>
          </a:xfrm>
          <a:prstGeom prst="rect">
            <a:avLst/>
          </a:prstGeom>
          <a:noFill/>
          <a:ln/>
        </p:spPr>
        <p:txBody>
          <a:bodyPr wrap="square" lIns="0" tIns="0" rIns="0" bIns="0" rtlCol="0" anchor="ctr"/>
          <a:lstStyle/>
          <a:p>
            <a:pPr marL="0" indent="0" algn="ctr">
              <a:buNone/>
            </a:pPr>
            <a:r>
              <a:rPr lang="en-US" sz="900" b="1">
                <a:solidFill>
                  <a:srgbClr val="FFFFFF"/>
                </a:solidFill>
                <a:latin typeface="Montserrat" pitchFamily="34" charset="0"/>
                <a:ea typeface="Montserrat" pitchFamily="34" charset="-122"/>
                <a:cs typeface="Montserrat" pitchFamily="34" charset="-120"/>
              </a:rPr>
              <a:t>2</a:t>
            </a:r>
            <a:endParaRPr lang="en-US" sz="900"/>
          </a:p>
        </p:txBody>
      </p:sp>
      <p:sp>
        <p:nvSpPr>
          <p:cNvPr id="15" name="Text 8"/>
          <p:cNvSpPr txBox="1"/>
          <p:nvPr/>
        </p:nvSpPr>
        <p:spPr>
          <a:xfrm>
            <a:off x="4514393" y="3256418"/>
            <a:ext cx="2895905"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Pursue PDR/ACEP First</a:t>
            </a:r>
            <a:endParaRPr lang="en-US" sz="1200"/>
          </a:p>
        </p:txBody>
      </p:sp>
      <p:sp>
        <p:nvSpPr>
          <p:cNvPr id="16" name="Text 9"/>
          <p:cNvSpPr txBox="1"/>
          <p:nvPr/>
        </p:nvSpPr>
        <p:spPr>
          <a:xfrm>
            <a:off x="4514393" y="3523423"/>
            <a:ext cx="2895905" cy="372161"/>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Lock in core agricultural protection and add liquidity</a:t>
            </a:r>
            <a:endParaRPr lang="en-US" sz="1000"/>
          </a:p>
        </p:txBody>
      </p:sp>
      <p:sp>
        <p:nvSpPr>
          <p:cNvPr id="17" name="Shape 10"/>
          <p:cNvSpPr/>
          <p:nvPr/>
        </p:nvSpPr>
        <p:spPr>
          <a:xfrm>
            <a:off x="381305" y="4188360"/>
            <a:ext cx="3600907" cy="823874"/>
          </a:xfrm>
          <a:prstGeom prst="roundRect">
            <a:avLst>
              <a:gd name="adj" fmla="val 15059"/>
            </a:avLst>
          </a:prstGeom>
          <a:solidFill>
            <a:srgbClr val="FFFFFF">
              <a:alpha val="95000"/>
            </a:srgbClr>
          </a:solidFill>
          <a:ln w="12700">
            <a:solidFill>
              <a:srgbClr val="4A7C59">
                <a:alpha val="15000"/>
              </a:srgbClr>
            </a:solidFill>
            <a:prstDash val="solid"/>
          </a:ln>
        </p:spPr>
        <p:txBody>
          <a:bodyPr/>
          <a:lstStyle/>
          <a:p>
            <a:endParaRPr lang="en-US"/>
          </a:p>
        </p:txBody>
      </p:sp>
      <p:sp>
        <p:nvSpPr>
          <p:cNvPr id="18" name="Text 11"/>
          <p:cNvSpPr/>
          <p:nvPr/>
        </p:nvSpPr>
        <p:spPr>
          <a:xfrm>
            <a:off x="543154" y="4350208"/>
            <a:ext cx="228600" cy="228600"/>
          </a:xfrm>
          <a:prstGeom prst="rect">
            <a:avLst/>
          </a:prstGeom>
          <a:noFill/>
          <a:ln/>
        </p:spPr>
        <p:txBody>
          <a:bodyPr wrap="square" lIns="0" tIns="0" rIns="0" bIns="0" rtlCol="0" anchor="ctr"/>
          <a:lstStyle/>
          <a:p>
            <a:pPr marL="0" indent="0" algn="ctr">
              <a:buNone/>
            </a:pPr>
            <a:r>
              <a:rPr lang="en-US" sz="900" b="1">
                <a:solidFill>
                  <a:srgbClr val="FFFFFF"/>
                </a:solidFill>
                <a:latin typeface="Montserrat" pitchFamily="34" charset="0"/>
                <a:ea typeface="Montserrat" pitchFamily="34" charset="-122"/>
                <a:cs typeface="Montserrat" pitchFamily="34" charset="-120"/>
              </a:rPr>
              <a:t>3</a:t>
            </a:r>
            <a:endParaRPr lang="en-US" sz="900"/>
          </a:p>
        </p:txBody>
      </p:sp>
      <p:sp>
        <p:nvSpPr>
          <p:cNvPr id="19" name="Text 12"/>
          <p:cNvSpPr txBox="1"/>
          <p:nvPr/>
        </p:nvSpPr>
        <p:spPr>
          <a:xfrm>
            <a:off x="923544" y="4350208"/>
            <a:ext cx="2895905"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Pilot One Revenue Engine</a:t>
            </a:r>
            <a:endParaRPr lang="en-US" sz="1200"/>
          </a:p>
        </p:txBody>
      </p:sp>
      <p:sp>
        <p:nvSpPr>
          <p:cNvPr id="20" name="Text 13"/>
          <p:cNvSpPr txBox="1"/>
          <p:nvPr/>
        </p:nvSpPr>
        <p:spPr>
          <a:xfrm>
            <a:off x="923544" y="4568749"/>
            <a:ext cx="2895905" cy="372161"/>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Start with events or café before scaling operations</a:t>
            </a:r>
            <a:endParaRPr lang="en-US" sz="1000"/>
          </a:p>
        </p:txBody>
      </p:sp>
      <p:sp>
        <p:nvSpPr>
          <p:cNvPr id="21" name="Shape 14"/>
          <p:cNvSpPr/>
          <p:nvPr/>
        </p:nvSpPr>
        <p:spPr>
          <a:xfrm>
            <a:off x="4133088" y="4188360"/>
            <a:ext cx="3439059" cy="813816"/>
          </a:xfrm>
          <a:prstGeom prst="roundRect">
            <a:avLst>
              <a:gd name="adj" fmla="val 15059"/>
            </a:avLst>
          </a:prstGeom>
          <a:solidFill>
            <a:srgbClr val="FFFFFF">
              <a:alpha val="95000"/>
            </a:srgbClr>
          </a:solidFill>
          <a:ln w="12700">
            <a:solidFill>
              <a:srgbClr val="4A7C59">
                <a:alpha val="15000"/>
              </a:srgbClr>
            </a:solidFill>
            <a:prstDash val="solid"/>
          </a:ln>
        </p:spPr>
        <p:txBody>
          <a:bodyPr/>
          <a:lstStyle/>
          <a:p>
            <a:endParaRPr lang="en-US"/>
          </a:p>
        </p:txBody>
      </p:sp>
      <p:sp>
        <p:nvSpPr>
          <p:cNvPr id="22" name="Text 15"/>
          <p:cNvSpPr/>
          <p:nvPr/>
        </p:nvSpPr>
        <p:spPr>
          <a:xfrm>
            <a:off x="4133088" y="4350208"/>
            <a:ext cx="228600" cy="228600"/>
          </a:xfrm>
          <a:prstGeom prst="rect">
            <a:avLst/>
          </a:prstGeom>
          <a:noFill/>
          <a:ln/>
        </p:spPr>
        <p:txBody>
          <a:bodyPr wrap="square" lIns="0" tIns="0" rIns="0" bIns="0" rtlCol="0" anchor="ctr"/>
          <a:lstStyle/>
          <a:p>
            <a:pPr marL="0" indent="0" algn="ctr">
              <a:buNone/>
            </a:pPr>
            <a:r>
              <a:rPr lang="en-US" sz="900" b="1">
                <a:solidFill>
                  <a:srgbClr val="FFFFFF"/>
                </a:solidFill>
                <a:latin typeface="Montserrat" pitchFamily="34" charset="0"/>
                <a:ea typeface="Montserrat" pitchFamily="34" charset="-122"/>
                <a:cs typeface="Montserrat" pitchFamily="34" charset="-120"/>
              </a:rPr>
              <a:t>4</a:t>
            </a:r>
            <a:endParaRPr lang="en-US" sz="900"/>
          </a:p>
        </p:txBody>
      </p:sp>
      <p:sp>
        <p:nvSpPr>
          <p:cNvPr id="23" name="Text 16"/>
          <p:cNvSpPr txBox="1"/>
          <p:nvPr/>
        </p:nvSpPr>
        <p:spPr>
          <a:xfrm>
            <a:off x="4514393" y="4350208"/>
            <a:ext cx="2895905"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Cluster Housing on ≤2 Acres</a:t>
            </a:r>
            <a:endParaRPr lang="en-US" sz="1200"/>
          </a:p>
        </p:txBody>
      </p:sp>
      <p:sp>
        <p:nvSpPr>
          <p:cNvPr id="24" name="Text 17"/>
          <p:cNvSpPr txBox="1"/>
          <p:nvPr/>
        </p:nvSpPr>
        <p:spPr>
          <a:xfrm>
            <a:off x="4514393" y="4562348"/>
            <a:ext cx="2895905" cy="372161"/>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Prioritize workforce housing with clear preference policies</a:t>
            </a:r>
            <a:endParaRPr lang="en-US" sz="1000"/>
          </a:p>
        </p:txBody>
      </p:sp>
      <p:sp>
        <p:nvSpPr>
          <p:cNvPr id="25" name="Shape 18"/>
          <p:cNvSpPr/>
          <p:nvPr/>
        </p:nvSpPr>
        <p:spPr>
          <a:xfrm>
            <a:off x="381305" y="5149662"/>
            <a:ext cx="3600907" cy="981392"/>
          </a:xfrm>
          <a:prstGeom prst="roundRect">
            <a:avLst>
              <a:gd name="adj" fmla="val 7949"/>
            </a:avLst>
          </a:prstGeom>
          <a:solidFill>
            <a:srgbClr val="FFFFFF">
              <a:alpha val="95000"/>
            </a:srgbClr>
          </a:solidFill>
          <a:ln w="12700">
            <a:solidFill>
              <a:srgbClr val="4A7C59">
                <a:alpha val="15000"/>
              </a:srgbClr>
            </a:solidFill>
            <a:prstDash val="solid"/>
          </a:ln>
        </p:spPr>
        <p:txBody>
          <a:bodyPr/>
          <a:lstStyle/>
          <a:p>
            <a:endParaRPr lang="en-US"/>
          </a:p>
        </p:txBody>
      </p:sp>
      <p:sp>
        <p:nvSpPr>
          <p:cNvPr id="26" name="Text 19"/>
          <p:cNvSpPr/>
          <p:nvPr/>
        </p:nvSpPr>
        <p:spPr>
          <a:xfrm>
            <a:off x="543154" y="5311509"/>
            <a:ext cx="228600" cy="228600"/>
          </a:xfrm>
          <a:prstGeom prst="rect">
            <a:avLst/>
          </a:prstGeom>
          <a:noFill/>
          <a:ln/>
        </p:spPr>
        <p:txBody>
          <a:bodyPr wrap="square" lIns="0" tIns="0" rIns="0" bIns="0" rtlCol="0" anchor="ctr"/>
          <a:lstStyle/>
          <a:p>
            <a:pPr marL="0" indent="0" algn="ctr">
              <a:buNone/>
            </a:pPr>
            <a:r>
              <a:rPr lang="en-US" sz="900" b="1">
                <a:solidFill>
                  <a:srgbClr val="FFFFFF"/>
                </a:solidFill>
                <a:latin typeface="Montserrat" pitchFamily="34" charset="0"/>
                <a:ea typeface="Montserrat" pitchFamily="34" charset="-122"/>
                <a:cs typeface="Montserrat" pitchFamily="34" charset="-120"/>
              </a:rPr>
              <a:t>5</a:t>
            </a:r>
            <a:endParaRPr lang="en-US" sz="900"/>
          </a:p>
        </p:txBody>
      </p:sp>
      <p:sp>
        <p:nvSpPr>
          <p:cNvPr id="27" name="Text 20"/>
          <p:cNvSpPr txBox="1"/>
          <p:nvPr/>
        </p:nvSpPr>
        <p:spPr>
          <a:xfrm>
            <a:off x="923544" y="5311509"/>
            <a:ext cx="2895905"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Build Layered Capital Stack</a:t>
            </a:r>
            <a:endParaRPr lang="en-US" sz="1200"/>
          </a:p>
        </p:txBody>
      </p:sp>
      <p:sp>
        <p:nvSpPr>
          <p:cNvPr id="28" name="Text 21"/>
          <p:cNvSpPr txBox="1"/>
          <p:nvPr/>
        </p:nvSpPr>
        <p:spPr>
          <a:xfrm>
            <a:off x="923544" y="5578514"/>
            <a:ext cx="2895905" cy="372161"/>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Combine grants, PDR, co-op/impact equity, and bank debt</a:t>
            </a:r>
            <a:endParaRPr lang="en-US" sz="1000"/>
          </a:p>
        </p:txBody>
      </p:sp>
      <p:sp>
        <p:nvSpPr>
          <p:cNvPr id="29" name="Shape 22"/>
          <p:cNvSpPr/>
          <p:nvPr/>
        </p:nvSpPr>
        <p:spPr>
          <a:xfrm>
            <a:off x="4133088" y="5135082"/>
            <a:ext cx="3439059" cy="988879"/>
          </a:xfrm>
          <a:prstGeom prst="roundRect">
            <a:avLst>
              <a:gd name="adj" fmla="val 7949"/>
            </a:avLst>
          </a:prstGeom>
          <a:solidFill>
            <a:srgbClr val="F0FDF4"/>
          </a:solidFill>
          <a:ln w="12700">
            <a:solidFill>
              <a:srgbClr val="BBF7D0"/>
            </a:solidFill>
            <a:prstDash val="solid"/>
          </a:ln>
        </p:spPr>
        <p:txBody>
          <a:bodyPr/>
          <a:lstStyle/>
          <a:p>
            <a:endParaRPr lang="en-US"/>
          </a:p>
        </p:txBody>
      </p:sp>
      <p:pic>
        <p:nvPicPr>
          <p:cNvPr id="30" name="Image 5" descr="preencoded.png"/>
          <p:cNvPicPr>
            <a:picLocks noChangeAspect="1"/>
          </p:cNvPicPr>
          <p:nvPr/>
        </p:nvPicPr>
        <p:blipFill>
          <a:blip r:embed="rId7"/>
          <a:srcRect t="-20193" b="-20193"/>
          <a:stretch/>
        </p:blipFill>
        <p:spPr>
          <a:xfrm>
            <a:off x="4293033" y="5261682"/>
            <a:ext cx="142646" cy="267005"/>
          </a:xfrm>
          <a:prstGeom prst="rect">
            <a:avLst/>
          </a:prstGeom>
        </p:spPr>
      </p:pic>
      <p:sp>
        <p:nvSpPr>
          <p:cNvPr id="31" name="Text 23"/>
          <p:cNvSpPr txBox="1"/>
          <p:nvPr/>
        </p:nvSpPr>
        <p:spPr>
          <a:xfrm>
            <a:off x="4588384" y="5224191"/>
            <a:ext cx="2905963" cy="228600"/>
          </a:xfrm>
          <a:prstGeom prst="rect">
            <a:avLst/>
          </a:prstGeom>
          <a:noFill/>
          <a:ln/>
        </p:spPr>
        <p:txBody>
          <a:bodyPr wrap="square" lIns="0" tIns="0" rIns="0" bIns="0" rtlCol="0" anchor="ctr"/>
          <a:lstStyle/>
          <a:p>
            <a:pPr marL="0" indent="0" algn="l">
              <a:buNone/>
            </a:pPr>
            <a:r>
              <a:rPr lang="en-US" sz="1200" b="1">
                <a:solidFill>
                  <a:srgbClr val="166534"/>
                </a:solidFill>
                <a:latin typeface="Montserrat" pitchFamily="34" charset="0"/>
                <a:ea typeface="Montserrat" pitchFamily="34" charset="-122"/>
                <a:cs typeface="Montserrat" pitchFamily="34" charset="-120"/>
              </a:rPr>
              <a:t>Implementation Strategy</a:t>
            </a:r>
            <a:endParaRPr lang="en-US" sz="1200"/>
          </a:p>
        </p:txBody>
      </p:sp>
      <p:sp>
        <p:nvSpPr>
          <p:cNvPr id="32" name="Text 24"/>
          <p:cNvSpPr txBox="1"/>
          <p:nvPr/>
        </p:nvSpPr>
        <p:spPr>
          <a:xfrm>
            <a:off x="4524452" y="5410271"/>
            <a:ext cx="3087014" cy="657454"/>
          </a:xfrm>
          <a:prstGeom prst="rect">
            <a:avLst/>
          </a:prstGeom>
          <a:noFill/>
          <a:ln/>
        </p:spPr>
        <p:txBody>
          <a:bodyPr wrap="square" lIns="0" tIns="0" rIns="0" bIns="0" rtlCol="0" anchor="ctr"/>
          <a:lstStyle/>
          <a:p>
            <a:pPr marL="0" indent="0" algn="l">
              <a:buNone/>
            </a:pPr>
            <a:r>
              <a:rPr lang="en-US" sz="1000">
                <a:solidFill>
                  <a:srgbClr val="15803D"/>
                </a:solidFill>
                <a:latin typeface="Montserrat" pitchFamily="34" charset="0"/>
                <a:ea typeface="Montserrat" pitchFamily="34" charset="-122"/>
                <a:cs typeface="Montserrat" pitchFamily="34" charset="-120"/>
              </a:rPr>
              <a:t>Start small, scale strategically. Focus on </a:t>
            </a:r>
            <a:r>
              <a:rPr lang="en-US" sz="1000" b="1">
                <a:solidFill>
                  <a:srgbClr val="15803D"/>
                </a:solidFill>
                <a:latin typeface="Montserrat" pitchFamily="34" charset="0"/>
                <a:ea typeface="Montserrat" pitchFamily="34" charset="-122"/>
                <a:cs typeface="Montserrat" pitchFamily="34" charset="-120"/>
              </a:rPr>
              <a:t>one revenue engine</a:t>
            </a:r>
            <a:r>
              <a:rPr lang="en-US" sz="1000">
                <a:solidFill>
                  <a:srgbClr val="15803D"/>
                </a:solidFill>
                <a:latin typeface="Montserrat" pitchFamily="34" charset="0"/>
                <a:ea typeface="Montserrat" pitchFamily="34" charset="-122"/>
                <a:cs typeface="Montserrat" pitchFamily="34" charset="-120"/>
              </a:rPr>
              <a:t> first, then expand based on demand and capacity. </a:t>
            </a:r>
            <a:endParaRPr lang="en-US" sz="1000"/>
          </a:p>
        </p:txBody>
      </p:sp>
      <p:pic>
        <p:nvPicPr>
          <p:cNvPr id="33" name="Image 6" descr="preencoded.png"/>
          <p:cNvPicPr>
            <a:picLocks noChangeAspect="1"/>
          </p:cNvPicPr>
          <p:nvPr/>
        </p:nvPicPr>
        <p:blipFill>
          <a:blip r:embed="rId8"/>
          <a:srcRect l="-3" r="-3"/>
          <a:stretch/>
        </p:blipFill>
        <p:spPr>
          <a:xfrm>
            <a:off x="7810805" y="914400"/>
            <a:ext cx="4000500" cy="2381098"/>
          </a:xfrm>
          <a:prstGeom prst="rect">
            <a:avLst/>
          </a:prstGeom>
        </p:spPr>
      </p:pic>
      <p:sp>
        <p:nvSpPr>
          <p:cNvPr id="34" name="Text 25"/>
          <p:cNvSpPr txBox="1"/>
          <p:nvPr/>
        </p:nvSpPr>
        <p:spPr>
          <a:xfrm>
            <a:off x="8124444" y="1080363"/>
            <a:ext cx="3372307" cy="191110"/>
          </a:xfrm>
          <a:prstGeom prst="rect">
            <a:avLst/>
          </a:prstGeom>
          <a:noFill/>
          <a:ln/>
        </p:spPr>
        <p:txBody>
          <a:bodyPr wrap="square" lIns="0" tIns="0" rIns="0" bIns="0" rtlCol="0" anchor="ctr"/>
          <a:lstStyle/>
          <a:p>
            <a:pPr marL="0" indent="0" algn="l">
              <a:buNone/>
            </a:pPr>
            <a:r>
              <a:rPr lang="en-US" sz="1000" b="1" kern="0" spc="52">
                <a:solidFill>
                  <a:srgbClr val="1F2937"/>
                </a:solidFill>
                <a:latin typeface="Montserrat" pitchFamily="34" charset="0"/>
                <a:ea typeface="Montserrat" pitchFamily="34" charset="-122"/>
                <a:cs typeface="Montserrat" pitchFamily="34" charset="-120"/>
              </a:rPr>
              <a:t>Implementation Timeline</a:t>
            </a:r>
            <a:endParaRPr lang="en-US" sz="1000"/>
          </a:p>
        </p:txBody>
      </p:sp>
      <p:sp>
        <p:nvSpPr>
          <p:cNvPr id="35" name="Shape 26"/>
          <p:cNvSpPr/>
          <p:nvPr/>
        </p:nvSpPr>
        <p:spPr>
          <a:xfrm>
            <a:off x="8124444" y="1442465"/>
            <a:ext cx="114300" cy="114300"/>
          </a:xfrm>
          <a:prstGeom prst="ellipse">
            <a:avLst/>
          </a:prstGeom>
          <a:solidFill>
            <a:srgbClr val="22C55E"/>
          </a:solidFill>
          <a:ln w="12700">
            <a:solidFill>
              <a:srgbClr val="FFFFFF">
                <a:alpha val="0"/>
              </a:srgbClr>
            </a:solidFill>
            <a:prstDash val="solid"/>
          </a:ln>
        </p:spPr>
        <p:txBody>
          <a:bodyPr/>
          <a:lstStyle/>
          <a:p>
            <a:endParaRPr lang="en-US"/>
          </a:p>
        </p:txBody>
      </p:sp>
      <p:sp>
        <p:nvSpPr>
          <p:cNvPr id="36" name="Text 27"/>
          <p:cNvSpPr txBox="1"/>
          <p:nvPr/>
        </p:nvSpPr>
        <p:spPr>
          <a:xfrm>
            <a:off x="8383219" y="1270558"/>
            <a:ext cx="3115361" cy="457200"/>
          </a:xfrm>
          <a:prstGeom prst="rect">
            <a:avLst/>
          </a:prstGeom>
          <a:noFill/>
          <a:ln/>
        </p:spPr>
        <p:txBody>
          <a:bodyPr wrap="square" lIns="0" tIns="0" rIns="0" bIns="0" rtlCol="0" anchor="ctr"/>
          <a:lstStyle/>
          <a:p>
            <a:pPr marL="0" indent="0" algn="l">
              <a:buNone/>
            </a:pPr>
            <a:r>
              <a:rPr lang="en-US" sz="1200">
                <a:solidFill>
                  <a:srgbClr val="374151"/>
                </a:solidFill>
                <a:latin typeface="Montserrat" pitchFamily="34" charset="0"/>
                <a:ea typeface="Montserrat" pitchFamily="34" charset="-122"/>
                <a:cs typeface="Montserrat" pitchFamily="34" charset="-120"/>
              </a:rPr>
              <a:t>Phase 1: Site assessment &amp; PDR </a:t>
            </a:r>
          </a:p>
          <a:p>
            <a:pPr marL="0" indent="0" algn="l">
              <a:buNone/>
            </a:pPr>
            <a:r>
              <a:rPr lang="en-US" sz="1200">
                <a:solidFill>
                  <a:srgbClr val="374151"/>
                </a:solidFill>
                <a:latin typeface="Montserrat" pitchFamily="34" charset="0"/>
                <a:ea typeface="Montserrat" pitchFamily="34" charset="-122"/>
                <a:cs typeface="Montserrat" pitchFamily="34" charset="-120"/>
              </a:rPr>
              <a:t>(Months 1-3)</a:t>
            </a:r>
            <a:endParaRPr lang="en-US" sz="1200"/>
          </a:p>
        </p:txBody>
      </p:sp>
      <p:sp>
        <p:nvSpPr>
          <p:cNvPr id="37" name="Shape 28"/>
          <p:cNvSpPr/>
          <p:nvPr/>
        </p:nvSpPr>
        <p:spPr>
          <a:xfrm>
            <a:off x="8119872" y="1985852"/>
            <a:ext cx="114300" cy="114300"/>
          </a:xfrm>
          <a:prstGeom prst="ellipse">
            <a:avLst/>
          </a:prstGeom>
          <a:solidFill>
            <a:srgbClr val="3B82F6"/>
          </a:solidFill>
          <a:ln w="12700">
            <a:solidFill>
              <a:srgbClr val="FFFFFF">
                <a:alpha val="0"/>
              </a:srgbClr>
            </a:solidFill>
            <a:prstDash val="solid"/>
          </a:ln>
        </p:spPr>
        <p:txBody>
          <a:bodyPr/>
          <a:lstStyle/>
          <a:p>
            <a:endParaRPr lang="en-US"/>
          </a:p>
        </p:txBody>
      </p:sp>
      <p:sp>
        <p:nvSpPr>
          <p:cNvPr id="38" name="Text 29"/>
          <p:cNvSpPr txBox="1"/>
          <p:nvPr/>
        </p:nvSpPr>
        <p:spPr>
          <a:xfrm>
            <a:off x="8381390" y="1813945"/>
            <a:ext cx="3115361" cy="457200"/>
          </a:xfrm>
          <a:prstGeom prst="rect">
            <a:avLst/>
          </a:prstGeom>
          <a:noFill/>
          <a:ln/>
        </p:spPr>
        <p:txBody>
          <a:bodyPr wrap="square" lIns="0" tIns="0" rIns="0" bIns="0" rtlCol="0" anchor="ctr"/>
          <a:lstStyle/>
          <a:p>
            <a:pPr marL="0" indent="0" algn="l">
              <a:buNone/>
            </a:pPr>
            <a:r>
              <a:rPr lang="en-US" sz="1200">
                <a:solidFill>
                  <a:srgbClr val="374151"/>
                </a:solidFill>
                <a:latin typeface="Montserrat" pitchFamily="34" charset="0"/>
                <a:ea typeface="Montserrat" pitchFamily="34" charset="-122"/>
                <a:cs typeface="Montserrat" pitchFamily="34" charset="-120"/>
              </a:rPr>
              <a:t>Phase 2: Pilot revenue engine </a:t>
            </a:r>
          </a:p>
          <a:p>
            <a:pPr marL="0" indent="0" algn="l">
              <a:buNone/>
            </a:pPr>
            <a:r>
              <a:rPr lang="en-US" sz="1200">
                <a:solidFill>
                  <a:srgbClr val="374151"/>
                </a:solidFill>
                <a:latin typeface="Montserrat" pitchFamily="34" charset="0"/>
                <a:ea typeface="Montserrat" pitchFamily="34" charset="-122"/>
                <a:cs typeface="Montserrat" pitchFamily="34" charset="-120"/>
              </a:rPr>
              <a:t>(Months 4-6)</a:t>
            </a:r>
            <a:endParaRPr lang="en-US" sz="1200"/>
          </a:p>
        </p:txBody>
      </p:sp>
      <p:sp>
        <p:nvSpPr>
          <p:cNvPr id="39" name="Shape 30"/>
          <p:cNvSpPr/>
          <p:nvPr/>
        </p:nvSpPr>
        <p:spPr>
          <a:xfrm>
            <a:off x="8119872" y="2518947"/>
            <a:ext cx="114300" cy="114300"/>
          </a:xfrm>
          <a:prstGeom prst="ellipse">
            <a:avLst/>
          </a:prstGeom>
          <a:solidFill>
            <a:srgbClr val="A855F7"/>
          </a:solidFill>
          <a:ln w="12700">
            <a:solidFill>
              <a:srgbClr val="FFFFFF">
                <a:alpha val="0"/>
              </a:srgbClr>
            </a:solidFill>
            <a:prstDash val="solid"/>
          </a:ln>
        </p:spPr>
        <p:txBody>
          <a:bodyPr/>
          <a:lstStyle/>
          <a:p>
            <a:endParaRPr lang="en-US"/>
          </a:p>
        </p:txBody>
      </p:sp>
      <p:sp>
        <p:nvSpPr>
          <p:cNvPr id="40" name="Text 31"/>
          <p:cNvSpPr txBox="1"/>
          <p:nvPr/>
        </p:nvSpPr>
        <p:spPr>
          <a:xfrm>
            <a:off x="8386877" y="2462255"/>
            <a:ext cx="3532327" cy="228600"/>
          </a:xfrm>
          <a:prstGeom prst="rect">
            <a:avLst/>
          </a:prstGeom>
          <a:noFill/>
          <a:ln/>
        </p:spPr>
        <p:txBody>
          <a:bodyPr wrap="square" lIns="0" tIns="0" rIns="0" bIns="0" rtlCol="0" anchor="ctr"/>
          <a:lstStyle/>
          <a:p>
            <a:pPr marL="0" indent="0" algn="l">
              <a:buNone/>
            </a:pPr>
            <a:r>
              <a:rPr lang="en-US" sz="1200">
                <a:solidFill>
                  <a:srgbClr val="374151"/>
                </a:solidFill>
                <a:latin typeface="Montserrat" pitchFamily="34" charset="0"/>
                <a:ea typeface="Montserrat" pitchFamily="34" charset="-122"/>
                <a:cs typeface="Montserrat" pitchFamily="34" charset="-120"/>
              </a:rPr>
              <a:t>Phase 3: Scale operations </a:t>
            </a:r>
          </a:p>
          <a:p>
            <a:pPr marL="0" indent="0" algn="l">
              <a:buNone/>
            </a:pPr>
            <a:r>
              <a:rPr lang="en-US" sz="1200">
                <a:solidFill>
                  <a:srgbClr val="374151"/>
                </a:solidFill>
                <a:latin typeface="Montserrat" pitchFamily="34" charset="0"/>
                <a:ea typeface="Montserrat" pitchFamily="34" charset="-122"/>
                <a:cs typeface="Montserrat" pitchFamily="34" charset="-120"/>
              </a:rPr>
              <a:t>(Months 7-12)</a:t>
            </a:r>
            <a:endParaRPr lang="en-US" sz="1200"/>
          </a:p>
        </p:txBody>
      </p:sp>
      <p:sp>
        <p:nvSpPr>
          <p:cNvPr id="41" name="Shape 32"/>
          <p:cNvSpPr/>
          <p:nvPr/>
        </p:nvSpPr>
        <p:spPr>
          <a:xfrm>
            <a:off x="8119872" y="2938657"/>
            <a:ext cx="114300" cy="114300"/>
          </a:xfrm>
          <a:prstGeom prst="ellipse">
            <a:avLst/>
          </a:prstGeom>
          <a:solidFill>
            <a:srgbClr val="F97316"/>
          </a:solidFill>
          <a:ln w="12700">
            <a:solidFill>
              <a:srgbClr val="FFFFFF">
                <a:alpha val="0"/>
              </a:srgbClr>
            </a:solidFill>
            <a:prstDash val="solid"/>
          </a:ln>
        </p:spPr>
        <p:txBody>
          <a:bodyPr/>
          <a:lstStyle/>
          <a:p>
            <a:endParaRPr lang="en-US"/>
          </a:p>
        </p:txBody>
      </p:sp>
      <p:sp>
        <p:nvSpPr>
          <p:cNvPr id="42" name="Text 33"/>
          <p:cNvSpPr txBox="1"/>
          <p:nvPr/>
        </p:nvSpPr>
        <p:spPr>
          <a:xfrm>
            <a:off x="8386877" y="2881050"/>
            <a:ext cx="2913278" cy="228600"/>
          </a:xfrm>
          <a:prstGeom prst="rect">
            <a:avLst/>
          </a:prstGeom>
          <a:noFill/>
          <a:ln/>
        </p:spPr>
        <p:txBody>
          <a:bodyPr wrap="square" lIns="0" tIns="0" rIns="0" bIns="0" rtlCol="0" anchor="ctr"/>
          <a:lstStyle/>
          <a:p>
            <a:pPr marL="0" indent="0" algn="l">
              <a:buNone/>
            </a:pPr>
            <a:r>
              <a:rPr lang="en-US" sz="1200">
                <a:solidFill>
                  <a:srgbClr val="374151"/>
                </a:solidFill>
                <a:latin typeface="Montserrat" pitchFamily="34" charset="0"/>
                <a:ea typeface="Montserrat" pitchFamily="34" charset="-122"/>
                <a:cs typeface="Montserrat" pitchFamily="34" charset="-120"/>
              </a:rPr>
              <a:t>Phase 4: Full integration (Year 2)</a:t>
            </a:r>
            <a:endParaRPr lang="en-US" sz="1200"/>
          </a:p>
        </p:txBody>
      </p:sp>
      <p:pic>
        <p:nvPicPr>
          <p:cNvPr id="43" name="Image 7" descr="preencoded.png"/>
          <p:cNvPicPr>
            <a:picLocks noChangeAspect="1"/>
          </p:cNvPicPr>
          <p:nvPr/>
        </p:nvPicPr>
        <p:blipFill>
          <a:blip r:embed="rId9"/>
          <a:srcRect t="-10" b="-10"/>
          <a:stretch/>
        </p:blipFill>
        <p:spPr>
          <a:xfrm>
            <a:off x="7810805" y="3434029"/>
            <a:ext cx="4000500" cy="1623976"/>
          </a:xfrm>
          <a:prstGeom prst="rect">
            <a:avLst/>
          </a:prstGeom>
        </p:spPr>
      </p:pic>
      <p:sp>
        <p:nvSpPr>
          <p:cNvPr id="44" name="Text 34"/>
          <p:cNvSpPr txBox="1"/>
          <p:nvPr/>
        </p:nvSpPr>
        <p:spPr>
          <a:xfrm>
            <a:off x="8124444" y="3520441"/>
            <a:ext cx="3372307" cy="191110"/>
          </a:xfrm>
          <a:prstGeom prst="rect">
            <a:avLst/>
          </a:prstGeom>
          <a:noFill/>
          <a:ln/>
        </p:spPr>
        <p:txBody>
          <a:bodyPr wrap="square" lIns="0" tIns="0" rIns="0" bIns="0" rtlCol="0" anchor="ctr"/>
          <a:lstStyle/>
          <a:p>
            <a:pPr marL="0" indent="0" algn="l">
              <a:buNone/>
            </a:pPr>
            <a:r>
              <a:rPr lang="en-US" sz="1000" b="1" kern="0" spc="52">
                <a:solidFill>
                  <a:srgbClr val="1F2937"/>
                </a:solidFill>
                <a:latin typeface="Montserrat" pitchFamily="34" charset="0"/>
                <a:ea typeface="Montserrat" pitchFamily="34" charset="-122"/>
                <a:cs typeface="Montserrat" pitchFamily="34" charset="-120"/>
              </a:rPr>
              <a:t>Key Success Factors</a:t>
            </a:r>
            <a:endParaRPr lang="en-US" sz="1000"/>
          </a:p>
        </p:txBody>
      </p:sp>
      <p:sp>
        <p:nvSpPr>
          <p:cNvPr id="45" name="Shape 35"/>
          <p:cNvSpPr/>
          <p:nvPr/>
        </p:nvSpPr>
        <p:spPr>
          <a:xfrm>
            <a:off x="8124444" y="3939236"/>
            <a:ext cx="1609344" cy="981151"/>
          </a:xfrm>
          <a:prstGeom prst="roundRect">
            <a:avLst>
              <a:gd name="adj" fmla="val 14477"/>
            </a:avLst>
          </a:prstGeom>
          <a:solidFill>
            <a:srgbClr val="4A7C59">
              <a:alpha val="10000"/>
            </a:srgbClr>
          </a:solidFill>
          <a:ln w="12700">
            <a:solidFill>
              <a:srgbClr val="4A7C59">
                <a:alpha val="30000"/>
              </a:srgbClr>
            </a:solidFill>
            <a:prstDash val="solid"/>
          </a:ln>
        </p:spPr>
        <p:txBody>
          <a:bodyPr/>
          <a:lstStyle/>
          <a:p>
            <a:endParaRPr lang="en-US"/>
          </a:p>
        </p:txBody>
      </p:sp>
      <p:sp>
        <p:nvSpPr>
          <p:cNvPr id="46" name="Text 36"/>
          <p:cNvSpPr txBox="1"/>
          <p:nvPr/>
        </p:nvSpPr>
        <p:spPr>
          <a:xfrm>
            <a:off x="8287207" y="4139490"/>
            <a:ext cx="1286561" cy="342900"/>
          </a:xfrm>
          <a:prstGeom prst="rect">
            <a:avLst/>
          </a:prstGeom>
          <a:noFill/>
          <a:ln/>
        </p:spPr>
        <p:txBody>
          <a:bodyPr wrap="square" lIns="0" tIns="0" rIns="0" bIns="0" rtlCol="0" anchor="ctr"/>
          <a:lstStyle/>
          <a:p>
            <a:pPr marL="0" indent="0" algn="ctr">
              <a:buNone/>
            </a:pPr>
            <a:r>
              <a:rPr lang="en-US" sz="2200" b="1">
                <a:solidFill>
                  <a:srgbClr val="16A34A"/>
                </a:solidFill>
                <a:latin typeface="Montserrat" pitchFamily="34" charset="0"/>
                <a:ea typeface="Montserrat" pitchFamily="34" charset="-122"/>
                <a:cs typeface="Montserrat" pitchFamily="34" charset="-120"/>
              </a:rPr>
              <a:t>68%</a:t>
            </a:r>
            <a:endParaRPr lang="en-US" sz="2200"/>
          </a:p>
        </p:txBody>
      </p:sp>
      <p:sp>
        <p:nvSpPr>
          <p:cNvPr id="47" name="Text 37"/>
          <p:cNvSpPr txBox="1"/>
          <p:nvPr/>
        </p:nvSpPr>
        <p:spPr>
          <a:xfrm>
            <a:off x="8287207" y="4558285"/>
            <a:ext cx="1286561" cy="162763"/>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Protected Land</a:t>
            </a:r>
            <a:endParaRPr lang="en-US" sz="800"/>
          </a:p>
        </p:txBody>
      </p:sp>
      <p:sp>
        <p:nvSpPr>
          <p:cNvPr id="48" name="Shape 38"/>
          <p:cNvSpPr/>
          <p:nvPr/>
        </p:nvSpPr>
        <p:spPr>
          <a:xfrm>
            <a:off x="9887407" y="3939236"/>
            <a:ext cx="1609344" cy="981151"/>
          </a:xfrm>
          <a:prstGeom prst="roundRect">
            <a:avLst>
              <a:gd name="adj" fmla="val 14477"/>
            </a:avLst>
          </a:prstGeom>
          <a:solidFill>
            <a:srgbClr val="4A7C59">
              <a:alpha val="10000"/>
            </a:srgbClr>
          </a:solidFill>
          <a:ln w="12700">
            <a:solidFill>
              <a:srgbClr val="4A7C59">
                <a:alpha val="30000"/>
              </a:srgbClr>
            </a:solidFill>
            <a:prstDash val="solid"/>
          </a:ln>
        </p:spPr>
        <p:txBody>
          <a:bodyPr/>
          <a:lstStyle/>
          <a:p>
            <a:endParaRPr lang="en-US"/>
          </a:p>
        </p:txBody>
      </p:sp>
      <p:sp>
        <p:nvSpPr>
          <p:cNvPr id="49" name="Text 39"/>
          <p:cNvSpPr txBox="1"/>
          <p:nvPr/>
        </p:nvSpPr>
        <p:spPr>
          <a:xfrm>
            <a:off x="10049256" y="4139490"/>
            <a:ext cx="1286561" cy="342900"/>
          </a:xfrm>
          <a:prstGeom prst="rect">
            <a:avLst/>
          </a:prstGeom>
          <a:noFill/>
          <a:ln/>
        </p:spPr>
        <p:txBody>
          <a:bodyPr wrap="square" lIns="0" tIns="0" rIns="0" bIns="0" rtlCol="0" anchor="ctr"/>
          <a:lstStyle/>
          <a:p>
            <a:pPr marL="0" indent="0" algn="ctr">
              <a:buNone/>
            </a:pPr>
            <a:r>
              <a:rPr lang="en-US" sz="2200" b="1">
                <a:solidFill>
                  <a:srgbClr val="2563EB"/>
                </a:solidFill>
                <a:latin typeface="Montserrat" pitchFamily="34" charset="0"/>
                <a:ea typeface="Montserrat" pitchFamily="34" charset="-122"/>
                <a:cs typeface="Montserrat" pitchFamily="34" charset="-120"/>
              </a:rPr>
              <a:t>$1M+</a:t>
            </a:r>
            <a:endParaRPr lang="en-US" sz="2200"/>
          </a:p>
        </p:txBody>
      </p:sp>
      <p:sp>
        <p:nvSpPr>
          <p:cNvPr id="50" name="Text 40"/>
          <p:cNvSpPr txBox="1"/>
          <p:nvPr/>
        </p:nvSpPr>
        <p:spPr>
          <a:xfrm>
            <a:off x="10049256" y="4558285"/>
            <a:ext cx="1286561" cy="162763"/>
          </a:xfrm>
          <a:prstGeom prst="rect">
            <a:avLst/>
          </a:prstGeom>
          <a:noFill/>
          <a:ln/>
        </p:spPr>
        <p:txBody>
          <a:bodyPr wrap="square" lIns="0" tIns="0" rIns="0" bIns="0" rtlCol="0" anchor="ctr"/>
          <a:lstStyle/>
          <a:p>
            <a:pPr marL="0" indent="0" algn="ctr">
              <a:buNone/>
            </a:pPr>
            <a:r>
              <a:rPr lang="en-US" sz="800" b="1">
                <a:solidFill>
                  <a:srgbClr val="4B5563"/>
                </a:solidFill>
                <a:latin typeface="Montserrat" pitchFamily="34" charset="0"/>
                <a:ea typeface="Montserrat" pitchFamily="34" charset="-122"/>
                <a:cs typeface="Montserrat" pitchFamily="34" charset="-120"/>
              </a:rPr>
              <a:t>Annual Revenue Potential</a:t>
            </a:r>
            <a:endParaRPr lang="en-US" sz="800"/>
          </a:p>
        </p:txBody>
      </p:sp>
      <p:sp>
        <p:nvSpPr>
          <p:cNvPr id="51" name="Shape 41"/>
          <p:cNvSpPr/>
          <p:nvPr/>
        </p:nvSpPr>
        <p:spPr>
          <a:xfrm>
            <a:off x="7810805" y="5187391"/>
            <a:ext cx="4000500" cy="943662"/>
          </a:xfrm>
          <a:prstGeom prst="roundRect">
            <a:avLst>
              <a:gd name="adj" fmla="val 9377"/>
            </a:avLst>
          </a:prstGeom>
          <a:solidFill>
            <a:srgbClr val="EFF6FF"/>
          </a:solidFill>
          <a:ln w="12700">
            <a:solidFill>
              <a:srgbClr val="BFDBFE"/>
            </a:solidFill>
            <a:prstDash val="solid"/>
          </a:ln>
        </p:spPr>
        <p:txBody>
          <a:bodyPr/>
          <a:lstStyle/>
          <a:p>
            <a:endParaRPr lang="en-US"/>
          </a:p>
        </p:txBody>
      </p:sp>
      <p:sp>
        <p:nvSpPr>
          <p:cNvPr id="52" name="Text 42"/>
          <p:cNvSpPr txBox="1"/>
          <p:nvPr/>
        </p:nvSpPr>
        <p:spPr>
          <a:xfrm>
            <a:off x="8257946" y="5256886"/>
            <a:ext cx="3315614" cy="191110"/>
          </a:xfrm>
          <a:prstGeom prst="rect">
            <a:avLst/>
          </a:prstGeom>
          <a:noFill/>
          <a:ln/>
        </p:spPr>
        <p:txBody>
          <a:bodyPr wrap="square" lIns="0" tIns="0" rIns="0" bIns="0" rtlCol="0" anchor="ctr"/>
          <a:lstStyle/>
          <a:p>
            <a:pPr marL="0" indent="0" algn="l">
              <a:buNone/>
            </a:pPr>
            <a:r>
              <a:rPr lang="en-US" sz="1000" b="1" kern="0" spc="26">
                <a:solidFill>
                  <a:srgbClr val="1E40AF"/>
                </a:solidFill>
                <a:latin typeface="Montserrat" pitchFamily="34" charset="0"/>
                <a:ea typeface="Montserrat" pitchFamily="34" charset="-122"/>
                <a:cs typeface="Montserrat" pitchFamily="34" charset="-120"/>
              </a:rPr>
              <a:t> Next Steps </a:t>
            </a:r>
            <a:endParaRPr lang="en-US" sz="1000"/>
          </a:p>
        </p:txBody>
      </p:sp>
      <p:pic>
        <p:nvPicPr>
          <p:cNvPr id="53" name="Image 8" descr="preencoded.png"/>
          <p:cNvPicPr>
            <a:picLocks noChangeAspect="1"/>
          </p:cNvPicPr>
          <p:nvPr/>
        </p:nvPicPr>
        <p:blipFill>
          <a:blip r:embed="rId10"/>
          <a:srcRect/>
          <a:stretch/>
        </p:blipFill>
        <p:spPr>
          <a:xfrm>
            <a:off x="8048549" y="5285233"/>
            <a:ext cx="133502" cy="133502"/>
          </a:xfrm>
          <a:prstGeom prst="rect">
            <a:avLst/>
          </a:prstGeom>
        </p:spPr>
      </p:pic>
      <p:sp>
        <p:nvSpPr>
          <p:cNvPr id="54" name="Text 43"/>
          <p:cNvSpPr txBox="1"/>
          <p:nvPr/>
        </p:nvSpPr>
        <p:spPr>
          <a:xfrm>
            <a:off x="8048549" y="5561381"/>
            <a:ext cx="3525012" cy="438912"/>
          </a:xfrm>
          <a:prstGeom prst="rect">
            <a:avLst/>
          </a:prstGeom>
          <a:noFill/>
          <a:ln/>
        </p:spPr>
        <p:txBody>
          <a:bodyPr wrap="square" lIns="0" tIns="0" rIns="0" bIns="0" rtlCol="0" anchor="ctr"/>
          <a:lstStyle/>
          <a:p>
            <a:pPr marL="0" indent="0" algn="l">
              <a:buNone/>
            </a:pPr>
            <a:r>
              <a:rPr lang="en-US" sz="1000">
                <a:solidFill>
                  <a:srgbClr val="1D4ED8"/>
                </a:solidFill>
                <a:latin typeface="Montserrat" pitchFamily="34" charset="0"/>
                <a:ea typeface="Montserrat" pitchFamily="34" charset="-122"/>
                <a:cs typeface="Montserrat" pitchFamily="34" charset="-120"/>
              </a:rPr>
              <a:t>Contact your local planning staff or a local development advisor to begin a feasibility assessment.</a:t>
            </a:r>
            <a:endParaRPr lang="en-US" sz="1000"/>
          </a:p>
        </p:txBody>
      </p:sp>
      <p:pic>
        <p:nvPicPr>
          <p:cNvPr id="55" name="Image 9" descr="preencoded.png"/>
          <p:cNvPicPr>
            <a:picLocks noChangeAspect="1"/>
          </p:cNvPicPr>
          <p:nvPr/>
        </p:nvPicPr>
        <p:blipFill>
          <a:blip r:embed="rId11"/>
          <a:srcRect l="-19" r="-19"/>
          <a:stretch/>
        </p:blipFill>
        <p:spPr>
          <a:xfrm>
            <a:off x="0" y="0"/>
            <a:ext cx="12191695" cy="761695"/>
          </a:xfrm>
          <a:prstGeom prst="rect">
            <a:avLst/>
          </a:prstGeom>
        </p:spPr>
      </p:pic>
      <p:pic>
        <p:nvPicPr>
          <p:cNvPr id="56" name="Image 10" descr="preencoded.png"/>
          <p:cNvPicPr>
            <a:picLocks noChangeAspect="1"/>
          </p:cNvPicPr>
          <p:nvPr/>
        </p:nvPicPr>
        <p:blipFill>
          <a:blip r:embed="rId12"/>
          <a:srcRect/>
          <a:stretch/>
        </p:blipFill>
        <p:spPr>
          <a:xfrm>
            <a:off x="381305" y="152705"/>
            <a:ext cx="457200" cy="457200"/>
          </a:xfrm>
          <a:prstGeom prst="rect">
            <a:avLst/>
          </a:prstGeom>
        </p:spPr>
      </p:pic>
      <p:pic>
        <p:nvPicPr>
          <p:cNvPr id="57" name="Image 11" descr="preencoded.png"/>
          <p:cNvPicPr>
            <a:picLocks noChangeAspect="1"/>
          </p:cNvPicPr>
          <p:nvPr/>
        </p:nvPicPr>
        <p:blipFill>
          <a:blip r:embed="rId13"/>
          <a:srcRect t="-20192" b="-20192"/>
          <a:stretch/>
        </p:blipFill>
        <p:spPr>
          <a:xfrm>
            <a:off x="514807" y="247802"/>
            <a:ext cx="190195" cy="267005"/>
          </a:xfrm>
          <a:prstGeom prst="rect">
            <a:avLst/>
          </a:prstGeom>
        </p:spPr>
      </p:pic>
      <p:sp>
        <p:nvSpPr>
          <p:cNvPr id="58" name="Text 44"/>
          <p:cNvSpPr txBox="1"/>
          <p:nvPr/>
        </p:nvSpPr>
        <p:spPr>
          <a:xfrm>
            <a:off x="990295" y="152705"/>
            <a:ext cx="3882542"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Closing Principle &amp; Call to Action</a:t>
            </a:r>
            <a:endParaRPr lang="en-US" sz="1500"/>
          </a:p>
        </p:txBody>
      </p:sp>
      <p:sp>
        <p:nvSpPr>
          <p:cNvPr id="59" name="Text 45"/>
          <p:cNvSpPr txBox="1"/>
          <p:nvPr/>
        </p:nvSpPr>
        <p:spPr>
          <a:xfrm>
            <a:off x="990295" y="418795"/>
            <a:ext cx="3277210"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Capitalization of Stewardship Model</a:t>
            </a:r>
            <a:endParaRPr lang="en-US" sz="1000"/>
          </a:p>
        </p:txBody>
      </p:sp>
      <p:sp>
        <p:nvSpPr>
          <p:cNvPr id="60" name="Text 46"/>
          <p:cNvSpPr txBox="1"/>
          <p:nvPr/>
        </p:nvSpPr>
        <p:spPr>
          <a:xfrm>
            <a:off x="10066630" y="152705"/>
            <a:ext cx="1752905"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Next Steps</a:t>
            </a:r>
            <a:endParaRPr lang="en-US" sz="1300"/>
          </a:p>
        </p:txBody>
      </p:sp>
      <p:sp>
        <p:nvSpPr>
          <p:cNvPr id="61" name="Text 47"/>
          <p:cNvSpPr txBox="1"/>
          <p:nvPr/>
        </p:nvSpPr>
        <p:spPr>
          <a:xfrm>
            <a:off x="9988906" y="418795"/>
            <a:ext cx="1830629"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Implementation roadmap</a:t>
            </a:r>
            <a:endParaRPr lang="en-US" sz="1000"/>
          </a:p>
        </p:txBody>
      </p:sp>
      <p:sp>
        <p:nvSpPr>
          <p:cNvPr id="62" name="Shape 48"/>
          <p:cNvSpPr/>
          <p:nvPr/>
        </p:nvSpPr>
        <p:spPr>
          <a:xfrm>
            <a:off x="0" y="6324905"/>
            <a:ext cx="12191695" cy="533095"/>
          </a:xfrm>
          <a:prstGeom prst="rect">
            <a:avLst/>
          </a:prstGeom>
          <a:solidFill>
            <a:srgbClr val="FFFFFF"/>
          </a:solidFill>
          <a:ln/>
        </p:spPr>
        <p:txBody>
          <a:bodyPr/>
          <a:lstStyle/>
          <a:p>
            <a:endParaRPr lang="en-US"/>
          </a:p>
        </p:txBody>
      </p:sp>
      <p:sp>
        <p:nvSpPr>
          <p:cNvPr id="63" name="Shape 49"/>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64" name="Text 50"/>
          <p:cNvSpPr txBox="1"/>
          <p:nvPr/>
        </p:nvSpPr>
        <p:spPr>
          <a:xfrm>
            <a:off x="381305" y="6519672"/>
            <a:ext cx="7029907"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Key Insight:</a:t>
            </a:r>
            <a:r>
              <a:rPr lang="en-US" sz="900">
                <a:solidFill>
                  <a:srgbClr val="4B5563"/>
                </a:solidFill>
                <a:latin typeface="Montserrat" pitchFamily="34" charset="0"/>
                <a:ea typeface="Montserrat" pitchFamily="34" charset="-122"/>
                <a:cs typeface="Montserrat" pitchFamily="34" charset="-120"/>
              </a:rPr>
              <a:t> Small, steady projects can keep farmland in family hands while generating new community value </a:t>
            </a:r>
            <a:endParaRPr lang="en-US" sz="900"/>
          </a:p>
        </p:txBody>
      </p:sp>
      <p:sp>
        <p:nvSpPr>
          <p:cNvPr id="66" name="Text 54">
            <a:extLst>
              <a:ext uri="{FF2B5EF4-FFF2-40B4-BE49-F238E27FC236}">
                <a16:creationId xmlns:a16="http://schemas.microsoft.com/office/drawing/2014/main" id="{E1564B97-821C-1D0C-D28C-D24B9EEF8910}"/>
              </a:ext>
            </a:extLst>
          </p:cNvPr>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30</a:t>
            </a:fld>
            <a:endParaRPr lang="en-US" sz="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7BAD2-A41F-1601-AF24-41E1F86F629B}"/>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5546D2E3-6761-B379-E7B5-850D98FD7A7E}"/>
              </a:ext>
            </a:extLst>
          </p:cNvPr>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a:extLst>
              <a:ext uri="{FF2B5EF4-FFF2-40B4-BE49-F238E27FC236}">
                <a16:creationId xmlns:a16="http://schemas.microsoft.com/office/drawing/2014/main" id="{B84E41DE-7501-256E-D395-2923C793794A}"/>
              </a:ext>
            </a:extLst>
          </p:cNvPr>
          <p:cNvPicPr>
            <a:picLocks noChangeAspect="1"/>
          </p:cNvPicPr>
          <p:nvPr/>
        </p:nvPicPr>
        <p:blipFill>
          <a:blip r:embed="rId3"/>
          <a:srcRect t="-1" b="-1"/>
          <a:stretch/>
        </p:blipFill>
        <p:spPr>
          <a:xfrm>
            <a:off x="-12357" y="0"/>
            <a:ext cx="12191695" cy="6858000"/>
          </a:xfrm>
          <a:prstGeom prst="rect">
            <a:avLst/>
          </a:prstGeom>
        </p:spPr>
      </p:pic>
      <p:pic>
        <p:nvPicPr>
          <p:cNvPr id="22" name="Image 8" descr="preencoded.png">
            <a:extLst>
              <a:ext uri="{FF2B5EF4-FFF2-40B4-BE49-F238E27FC236}">
                <a16:creationId xmlns:a16="http://schemas.microsoft.com/office/drawing/2014/main" id="{B00A6C31-3783-75BE-1957-A888FEE41782}"/>
              </a:ext>
            </a:extLst>
          </p:cNvPr>
          <p:cNvPicPr>
            <a:picLocks noChangeAspect="1"/>
          </p:cNvPicPr>
          <p:nvPr/>
        </p:nvPicPr>
        <p:blipFill>
          <a:blip r:embed="rId4"/>
          <a:srcRect l="-8" r="-8"/>
          <a:stretch/>
        </p:blipFill>
        <p:spPr>
          <a:xfrm>
            <a:off x="381305" y="979047"/>
            <a:ext cx="2736742" cy="847649"/>
          </a:xfrm>
          <a:prstGeom prst="rect">
            <a:avLst/>
          </a:prstGeom>
        </p:spPr>
      </p:pic>
      <p:pic>
        <p:nvPicPr>
          <p:cNvPr id="52" name="Image 15" descr="preencoded.png">
            <a:extLst>
              <a:ext uri="{FF2B5EF4-FFF2-40B4-BE49-F238E27FC236}">
                <a16:creationId xmlns:a16="http://schemas.microsoft.com/office/drawing/2014/main" id="{4374AF5B-5DC7-AB9A-01F0-65241F07019D}"/>
              </a:ext>
            </a:extLst>
          </p:cNvPr>
          <p:cNvPicPr>
            <a:picLocks noChangeAspect="1"/>
          </p:cNvPicPr>
          <p:nvPr/>
        </p:nvPicPr>
        <p:blipFill>
          <a:blip r:embed="rId5"/>
          <a:srcRect l="-19" r="-19"/>
          <a:stretch/>
        </p:blipFill>
        <p:spPr>
          <a:xfrm>
            <a:off x="0" y="0"/>
            <a:ext cx="12191695" cy="761695"/>
          </a:xfrm>
          <a:prstGeom prst="rect">
            <a:avLst/>
          </a:prstGeom>
        </p:spPr>
      </p:pic>
      <p:pic>
        <p:nvPicPr>
          <p:cNvPr id="53" name="Image 16" descr="preencoded.png">
            <a:extLst>
              <a:ext uri="{FF2B5EF4-FFF2-40B4-BE49-F238E27FC236}">
                <a16:creationId xmlns:a16="http://schemas.microsoft.com/office/drawing/2014/main" id="{F4DF1896-CE35-D584-5165-1D227EAA83D4}"/>
              </a:ext>
            </a:extLst>
          </p:cNvPr>
          <p:cNvPicPr>
            <a:picLocks noChangeAspect="1"/>
          </p:cNvPicPr>
          <p:nvPr/>
        </p:nvPicPr>
        <p:blipFill>
          <a:blip r:embed="rId6"/>
          <a:srcRect/>
          <a:stretch/>
        </p:blipFill>
        <p:spPr>
          <a:xfrm>
            <a:off x="381305" y="152705"/>
            <a:ext cx="457200" cy="457200"/>
          </a:xfrm>
          <a:prstGeom prst="rect">
            <a:avLst/>
          </a:prstGeom>
        </p:spPr>
      </p:pic>
      <p:pic>
        <p:nvPicPr>
          <p:cNvPr id="54" name="Image 17" descr="preencoded.png">
            <a:extLst>
              <a:ext uri="{FF2B5EF4-FFF2-40B4-BE49-F238E27FC236}">
                <a16:creationId xmlns:a16="http://schemas.microsoft.com/office/drawing/2014/main" id="{1668FDD6-5603-C729-D8E6-B0682E305959}"/>
              </a:ext>
            </a:extLst>
          </p:cNvPr>
          <p:cNvPicPr>
            <a:picLocks noChangeAspect="1"/>
          </p:cNvPicPr>
          <p:nvPr/>
        </p:nvPicPr>
        <p:blipFill>
          <a:blip r:embed="rId7"/>
          <a:srcRect t="-20192" b="-20192"/>
          <a:stretch/>
        </p:blipFill>
        <p:spPr>
          <a:xfrm>
            <a:off x="514807" y="247802"/>
            <a:ext cx="190195" cy="267005"/>
          </a:xfrm>
          <a:prstGeom prst="rect">
            <a:avLst/>
          </a:prstGeom>
        </p:spPr>
      </p:pic>
      <p:sp>
        <p:nvSpPr>
          <p:cNvPr id="55" name="Text 35">
            <a:extLst>
              <a:ext uri="{FF2B5EF4-FFF2-40B4-BE49-F238E27FC236}">
                <a16:creationId xmlns:a16="http://schemas.microsoft.com/office/drawing/2014/main" id="{2C891713-B2E2-9AC2-F652-B7DAA98BC33B}"/>
              </a:ext>
            </a:extLst>
          </p:cNvPr>
          <p:cNvSpPr txBox="1"/>
          <p:nvPr/>
        </p:nvSpPr>
        <p:spPr>
          <a:xfrm>
            <a:off x="990295" y="152705"/>
            <a:ext cx="4839005"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Northern Michigan Agritourism Conference</a:t>
            </a:r>
            <a:endParaRPr lang="en-US" sz="1500"/>
          </a:p>
        </p:txBody>
      </p:sp>
      <p:sp>
        <p:nvSpPr>
          <p:cNvPr id="56" name="Text 36">
            <a:extLst>
              <a:ext uri="{FF2B5EF4-FFF2-40B4-BE49-F238E27FC236}">
                <a16:creationId xmlns:a16="http://schemas.microsoft.com/office/drawing/2014/main" id="{DCB0BE9F-653A-9CF7-0147-1D34E9C45E0F}"/>
              </a:ext>
            </a:extLst>
          </p:cNvPr>
          <p:cNvSpPr txBox="1"/>
          <p:nvPr/>
        </p:nvSpPr>
        <p:spPr>
          <a:xfrm>
            <a:off x="990295" y="418795"/>
            <a:ext cx="4343400"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April 2026</a:t>
            </a:r>
            <a:endParaRPr lang="en-US" sz="1000"/>
          </a:p>
        </p:txBody>
      </p:sp>
      <p:grpSp>
        <p:nvGrpSpPr>
          <p:cNvPr id="64" name="Group 63">
            <a:extLst>
              <a:ext uri="{FF2B5EF4-FFF2-40B4-BE49-F238E27FC236}">
                <a16:creationId xmlns:a16="http://schemas.microsoft.com/office/drawing/2014/main" id="{6E0AA328-6691-23B7-D355-15F84948CD69}"/>
              </a:ext>
            </a:extLst>
          </p:cNvPr>
          <p:cNvGrpSpPr/>
          <p:nvPr/>
        </p:nvGrpSpPr>
        <p:grpSpPr>
          <a:xfrm>
            <a:off x="609904" y="1098326"/>
            <a:ext cx="2603767" cy="592074"/>
            <a:chOff x="619049" y="5580583"/>
            <a:chExt cx="2603767" cy="592074"/>
          </a:xfrm>
        </p:grpSpPr>
        <p:sp>
          <p:nvSpPr>
            <p:cNvPr id="65" name="Shape 12">
              <a:extLst>
                <a:ext uri="{FF2B5EF4-FFF2-40B4-BE49-F238E27FC236}">
                  <a16:creationId xmlns:a16="http://schemas.microsoft.com/office/drawing/2014/main" id="{5C322E8E-416C-2913-5EF5-D5C4EF72257D}"/>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a:p>
          </p:txBody>
        </p:sp>
        <p:pic>
          <p:nvPicPr>
            <p:cNvPr id="66" name="Image 9" descr="preencoded.png">
              <a:extLst>
                <a:ext uri="{FF2B5EF4-FFF2-40B4-BE49-F238E27FC236}">
                  <a16:creationId xmlns:a16="http://schemas.microsoft.com/office/drawing/2014/main" id="{467E4A6A-42CE-F72E-EE39-7C92198E14FA}"/>
                </a:ext>
              </a:extLst>
            </p:cNvPr>
            <p:cNvPicPr>
              <a:picLocks noChangeAspect="1"/>
            </p:cNvPicPr>
            <p:nvPr/>
          </p:nvPicPr>
          <p:blipFill>
            <a:blip r:embed="rId8"/>
            <a:srcRect t="-17952" b="-17952"/>
            <a:stretch/>
          </p:blipFill>
          <p:spPr>
            <a:xfrm>
              <a:off x="800100" y="5769356"/>
              <a:ext cx="171907" cy="267005"/>
            </a:xfrm>
            <a:prstGeom prst="rect">
              <a:avLst/>
            </a:prstGeom>
          </p:spPr>
        </p:pic>
        <p:sp>
          <p:nvSpPr>
            <p:cNvPr id="67" name="Text 13">
              <a:extLst>
                <a:ext uri="{FF2B5EF4-FFF2-40B4-BE49-F238E27FC236}">
                  <a16:creationId xmlns:a16="http://schemas.microsoft.com/office/drawing/2014/main" id="{0B8FFFDB-5CEA-F27B-0458-2B19ABCDA300}"/>
                </a:ext>
              </a:extLst>
            </p:cNvPr>
            <p:cNvSpPr txBox="1"/>
            <p:nvPr/>
          </p:nvSpPr>
          <p:spPr>
            <a:xfrm>
              <a:off x="1343253" y="5580583"/>
              <a:ext cx="1879563" cy="400964"/>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Panelist:</a:t>
              </a:r>
            </a:p>
            <a:p>
              <a:pPr marL="0" indent="0" algn="l">
                <a:buNone/>
              </a:pPr>
              <a:r>
                <a:rPr lang="en-US" sz="1200" b="1">
                  <a:solidFill>
                    <a:srgbClr val="1F2937"/>
                  </a:solidFill>
                  <a:latin typeface="Montserrat" pitchFamily="34" charset="0"/>
                </a:rPr>
                <a:t>Angie Doucette</a:t>
              </a:r>
              <a:endParaRPr lang="en-US" sz="1200"/>
            </a:p>
          </p:txBody>
        </p:sp>
        <p:sp>
          <p:nvSpPr>
            <p:cNvPr id="68" name="Text 14">
              <a:extLst>
                <a:ext uri="{FF2B5EF4-FFF2-40B4-BE49-F238E27FC236}">
                  <a16:creationId xmlns:a16="http://schemas.microsoft.com/office/drawing/2014/main" id="{B75A44D1-8A81-3867-3BE5-A8FF708EBE0E}"/>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American Farmland Trust</a:t>
              </a:r>
              <a:endParaRPr lang="en-US" sz="1000"/>
            </a:p>
          </p:txBody>
        </p:sp>
      </p:grpSp>
      <p:sp>
        <p:nvSpPr>
          <p:cNvPr id="33" name="TextBox 32">
            <a:extLst>
              <a:ext uri="{FF2B5EF4-FFF2-40B4-BE49-F238E27FC236}">
                <a16:creationId xmlns:a16="http://schemas.microsoft.com/office/drawing/2014/main" id="{D24B370A-50B6-FE59-5F6C-7F35605C470C}"/>
              </a:ext>
            </a:extLst>
          </p:cNvPr>
          <p:cNvSpPr txBox="1"/>
          <p:nvPr/>
        </p:nvSpPr>
        <p:spPr>
          <a:xfrm>
            <a:off x="467459" y="2115753"/>
            <a:ext cx="11256775" cy="1200329"/>
          </a:xfrm>
          <a:prstGeom prst="rect">
            <a:avLst/>
          </a:prstGeom>
          <a:noFill/>
        </p:spPr>
        <p:txBody>
          <a:bodyPr wrap="square" rtlCol="0">
            <a:spAutoFit/>
          </a:bodyPr>
          <a:lstStyle/>
          <a:p>
            <a:r>
              <a:rPr lang="en-US" dirty="0"/>
              <a:t>“The more clearly we can focus our attention on the wonders and realities of the universe about us, the less taste we shall have for destruction.”</a:t>
            </a:r>
            <a:br>
              <a:rPr lang="en-US" dirty="0"/>
            </a:br>
            <a:endParaRPr lang="en-US" dirty="0"/>
          </a:p>
          <a:p>
            <a:pPr algn="r"/>
            <a:r>
              <a:rPr lang="en-US" b="1" dirty="0"/>
              <a:t>– Rachel Carson</a:t>
            </a:r>
          </a:p>
        </p:txBody>
      </p:sp>
      <p:pic>
        <p:nvPicPr>
          <p:cNvPr id="5" name="Picture 4" descr="The person is holding an orange butterfly in their right hand, wearing a patterned black top.&#10;&#10;AI-generated content may be incorrect.">
            <a:extLst>
              <a:ext uri="{FF2B5EF4-FFF2-40B4-BE49-F238E27FC236}">
                <a16:creationId xmlns:a16="http://schemas.microsoft.com/office/drawing/2014/main" id="{E355FFF5-13F1-6358-8EF7-4AE4A41EE6E0}"/>
              </a:ext>
            </a:extLst>
          </p:cNvPr>
          <p:cNvPicPr>
            <a:picLocks noChangeAspect="1"/>
          </p:cNvPicPr>
          <p:nvPr/>
        </p:nvPicPr>
        <p:blipFill>
          <a:blip r:embed="rId9"/>
          <a:stretch>
            <a:fillRect/>
          </a:stretch>
        </p:blipFill>
        <p:spPr>
          <a:xfrm>
            <a:off x="3256632" y="2839448"/>
            <a:ext cx="2466991" cy="3705225"/>
          </a:xfrm>
          <a:prstGeom prst="rect">
            <a:avLst/>
          </a:prstGeom>
        </p:spPr>
      </p:pic>
      <p:pic>
        <p:nvPicPr>
          <p:cNvPr id="7" name="Picture 6" descr="American Farmland Trust.&#10;&#10;AI-generated content may be incorrect.">
            <a:extLst>
              <a:ext uri="{FF2B5EF4-FFF2-40B4-BE49-F238E27FC236}">
                <a16:creationId xmlns:a16="http://schemas.microsoft.com/office/drawing/2014/main" id="{A3BEEAA1-CC68-D7D5-6B93-DD96A18A848F}"/>
              </a:ext>
            </a:extLst>
          </p:cNvPr>
          <p:cNvPicPr>
            <a:picLocks noChangeAspect="1"/>
          </p:cNvPicPr>
          <p:nvPr/>
        </p:nvPicPr>
        <p:blipFill>
          <a:blip r:embed="rId10"/>
          <a:stretch>
            <a:fillRect/>
          </a:stretch>
        </p:blipFill>
        <p:spPr>
          <a:xfrm>
            <a:off x="8399142" y="4442523"/>
            <a:ext cx="3185166" cy="637033"/>
          </a:xfrm>
          <a:prstGeom prst="rect">
            <a:avLst/>
          </a:prstGeom>
        </p:spPr>
      </p:pic>
    </p:spTree>
    <p:extLst>
      <p:ext uri="{BB962C8B-B14F-4D97-AF65-F5344CB8AC3E}">
        <p14:creationId xmlns:p14="http://schemas.microsoft.com/office/powerpoint/2010/main" val="1513612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DA97C-1243-9239-681F-7059A35CC526}"/>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116FF8CB-40F7-DF4D-3F85-EE8305A1F2E7}"/>
              </a:ext>
            </a:extLst>
          </p:cNvPr>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a:extLst>
              <a:ext uri="{FF2B5EF4-FFF2-40B4-BE49-F238E27FC236}">
                <a16:creationId xmlns:a16="http://schemas.microsoft.com/office/drawing/2014/main" id="{24B35F64-1FCA-C759-812E-4B97883AF377}"/>
              </a:ext>
            </a:extLst>
          </p:cNvPr>
          <p:cNvPicPr>
            <a:picLocks noChangeAspect="1"/>
          </p:cNvPicPr>
          <p:nvPr/>
        </p:nvPicPr>
        <p:blipFill>
          <a:blip r:embed="rId3"/>
          <a:srcRect t="-1" b="-1"/>
          <a:stretch/>
        </p:blipFill>
        <p:spPr>
          <a:xfrm>
            <a:off x="-12357" y="0"/>
            <a:ext cx="12191695" cy="6858000"/>
          </a:xfrm>
          <a:prstGeom prst="rect">
            <a:avLst/>
          </a:prstGeom>
        </p:spPr>
      </p:pic>
      <p:pic>
        <p:nvPicPr>
          <p:cNvPr id="22" name="Image 8" descr="preencoded.png">
            <a:extLst>
              <a:ext uri="{FF2B5EF4-FFF2-40B4-BE49-F238E27FC236}">
                <a16:creationId xmlns:a16="http://schemas.microsoft.com/office/drawing/2014/main" id="{A68CDA54-5D90-7429-0C7D-34C8910096C4}"/>
              </a:ext>
            </a:extLst>
          </p:cNvPr>
          <p:cNvPicPr>
            <a:picLocks noChangeAspect="1"/>
          </p:cNvPicPr>
          <p:nvPr/>
        </p:nvPicPr>
        <p:blipFill>
          <a:blip r:embed="rId4"/>
          <a:srcRect l="-8" r="-8"/>
          <a:stretch/>
        </p:blipFill>
        <p:spPr>
          <a:xfrm>
            <a:off x="381305" y="979047"/>
            <a:ext cx="2736742" cy="847649"/>
          </a:xfrm>
          <a:prstGeom prst="rect">
            <a:avLst/>
          </a:prstGeom>
        </p:spPr>
      </p:pic>
      <p:pic>
        <p:nvPicPr>
          <p:cNvPr id="52" name="Image 15" descr="preencoded.png">
            <a:extLst>
              <a:ext uri="{FF2B5EF4-FFF2-40B4-BE49-F238E27FC236}">
                <a16:creationId xmlns:a16="http://schemas.microsoft.com/office/drawing/2014/main" id="{324655FD-1F6E-5103-8895-683F21AEEED3}"/>
              </a:ext>
            </a:extLst>
          </p:cNvPr>
          <p:cNvPicPr>
            <a:picLocks noChangeAspect="1"/>
          </p:cNvPicPr>
          <p:nvPr/>
        </p:nvPicPr>
        <p:blipFill>
          <a:blip r:embed="rId5"/>
          <a:srcRect l="-19" r="-19"/>
          <a:stretch/>
        </p:blipFill>
        <p:spPr>
          <a:xfrm>
            <a:off x="0" y="0"/>
            <a:ext cx="12191695" cy="761695"/>
          </a:xfrm>
          <a:prstGeom prst="rect">
            <a:avLst/>
          </a:prstGeom>
        </p:spPr>
      </p:pic>
      <p:pic>
        <p:nvPicPr>
          <p:cNvPr id="53" name="Image 16" descr="preencoded.png">
            <a:extLst>
              <a:ext uri="{FF2B5EF4-FFF2-40B4-BE49-F238E27FC236}">
                <a16:creationId xmlns:a16="http://schemas.microsoft.com/office/drawing/2014/main" id="{D0FC6CBC-096E-87B4-0F97-797E160120DB}"/>
              </a:ext>
            </a:extLst>
          </p:cNvPr>
          <p:cNvPicPr>
            <a:picLocks noChangeAspect="1"/>
          </p:cNvPicPr>
          <p:nvPr/>
        </p:nvPicPr>
        <p:blipFill>
          <a:blip r:embed="rId6"/>
          <a:srcRect/>
          <a:stretch/>
        </p:blipFill>
        <p:spPr>
          <a:xfrm>
            <a:off x="381305" y="152705"/>
            <a:ext cx="457200" cy="457200"/>
          </a:xfrm>
          <a:prstGeom prst="rect">
            <a:avLst/>
          </a:prstGeom>
        </p:spPr>
      </p:pic>
      <p:pic>
        <p:nvPicPr>
          <p:cNvPr id="54" name="Image 17" descr="preencoded.png">
            <a:extLst>
              <a:ext uri="{FF2B5EF4-FFF2-40B4-BE49-F238E27FC236}">
                <a16:creationId xmlns:a16="http://schemas.microsoft.com/office/drawing/2014/main" id="{07852AE4-B512-8D63-1399-783DDE34ED3B}"/>
              </a:ext>
            </a:extLst>
          </p:cNvPr>
          <p:cNvPicPr>
            <a:picLocks noChangeAspect="1"/>
          </p:cNvPicPr>
          <p:nvPr/>
        </p:nvPicPr>
        <p:blipFill>
          <a:blip r:embed="rId7"/>
          <a:srcRect t="-20192" b="-20192"/>
          <a:stretch/>
        </p:blipFill>
        <p:spPr>
          <a:xfrm>
            <a:off x="514807" y="247802"/>
            <a:ext cx="190195" cy="267005"/>
          </a:xfrm>
          <a:prstGeom prst="rect">
            <a:avLst/>
          </a:prstGeom>
        </p:spPr>
      </p:pic>
      <p:sp>
        <p:nvSpPr>
          <p:cNvPr id="55" name="Text 35">
            <a:extLst>
              <a:ext uri="{FF2B5EF4-FFF2-40B4-BE49-F238E27FC236}">
                <a16:creationId xmlns:a16="http://schemas.microsoft.com/office/drawing/2014/main" id="{57457AC5-DBDC-5062-5690-BDB83203CAFF}"/>
              </a:ext>
            </a:extLst>
          </p:cNvPr>
          <p:cNvSpPr txBox="1"/>
          <p:nvPr/>
        </p:nvSpPr>
        <p:spPr>
          <a:xfrm>
            <a:off x="990295" y="152705"/>
            <a:ext cx="4839005"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Northern Michigan Agritourism Conference</a:t>
            </a:r>
            <a:endParaRPr lang="en-US" sz="1500"/>
          </a:p>
        </p:txBody>
      </p:sp>
      <p:sp>
        <p:nvSpPr>
          <p:cNvPr id="56" name="Text 36">
            <a:extLst>
              <a:ext uri="{FF2B5EF4-FFF2-40B4-BE49-F238E27FC236}">
                <a16:creationId xmlns:a16="http://schemas.microsoft.com/office/drawing/2014/main" id="{05AA927C-735A-FC7F-CF66-5E84134F0AE5}"/>
              </a:ext>
            </a:extLst>
          </p:cNvPr>
          <p:cNvSpPr txBox="1"/>
          <p:nvPr/>
        </p:nvSpPr>
        <p:spPr>
          <a:xfrm>
            <a:off x="990295" y="418795"/>
            <a:ext cx="4343400"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April 2026</a:t>
            </a:r>
            <a:endParaRPr lang="en-US" sz="1000"/>
          </a:p>
        </p:txBody>
      </p:sp>
      <p:grpSp>
        <p:nvGrpSpPr>
          <p:cNvPr id="64" name="Group 63">
            <a:extLst>
              <a:ext uri="{FF2B5EF4-FFF2-40B4-BE49-F238E27FC236}">
                <a16:creationId xmlns:a16="http://schemas.microsoft.com/office/drawing/2014/main" id="{1E314016-B785-82AA-B65F-4A457A181D1A}"/>
              </a:ext>
            </a:extLst>
          </p:cNvPr>
          <p:cNvGrpSpPr/>
          <p:nvPr/>
        </p:nvGrpSpPr>
        <p:grpSpPr>
          <a:xfrm>
            <a:off x="609904" y="1098326"/>
            <a:ext cx="2603767" cy="592074"/>
            <a:chOff x="619049" y="5580583"/>
            <a:chExt cx="2603767" cy="592074"/>
          </a:xfrm>
        </p:grpSpPr>
        <p:sp>
          <p:nvSpPr>
            <p:cNvPr id="65" name="Shape 12">
              <a:extLst>
                <a:ext uri="{FF2B5EF4-FFF2-40B4-BE49-F238E27FC236}">
                  <a16:creationId xmlns:a16="http://schemas.microsoft.com/office/drawing/2014/main" id="{3134AF62-FE63-EDD2-BECF-6A4265136C46}"/>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a:p>
          </p:txBody>
        </p:sp>
        <p:pic>
          <p:nvPicPr>
            <p:cNvPr id="66" name="Image 9" descr="preencoded.png">
              <a:extLst>
                <a:ext uri="{FF2B5EF4-FFF2-40B4-BE49-F238E27FC236}">
                  <a16:creationId xmlns:a16="http://schemas.microsoft.com/office/drawing/2014/main" id="{E8E11103-6A20-AFDF-72E5-04EA0DE7B4A3}"/>
                </a:ext>
              </a:extLst>
            </p:cNvPr>
            <p:cNvPicPr>
              <a:picLocks noChangeAspect="1"/>
            </p:cNvPicPr>
            <p:nvPr/>
          </p:nvPicPr>
          <p:blipFill>
            <a:blip r:embed="rId8"/>
            <a:srcRect t="-17952" b="-17952"/>
            <a:stretch/>
          </p:blipFill>
          <p:spPr>
            <a:xfrm>
              <a:off x="800100" y="5769356"/>
              <a:ext cx="171907" cy="267005"/>
            </a:xfrm>
            <a:prstGeom prst="rect">
              <a:avLst/>
            </a:prstGeom>
          </p:spPr>
        </p:pic>
        <p:sp>
          <p:nvSpPr>
            <p:cNvPr id="67" name="Text 13">
              <a:extLst>
                <a:ext uri="{FF2B5EF4-FFF2-40B4-BE49-F238E27FC236}">
                  <a16:creationId xmlns:a16="http://schemas.microsoft.com/office/drawing/2014/main" id="{617C488C-FE3A-152E-BAB6-1AABB32A4B4D}"/>
                </a:ext>
              </a:extLst>
            </p:cNvPr>
            <p:cNvSpPr txBox="1"/>
            <p:nvPr/>
          </p:nvSpPr>
          <p:spPr>
            <a:xfrm>
              <a:off x="1343253" y="5580583"/>
              <a:ext cx="1879563" cy="400964"/>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Panelist:</a:t>
              </a:r>
            </a:p>
            <a:p>
              <a:pPr marL="0" indent="0" algn="l">
                <a:buNone/>
              </a:pPr>
              <a:r>
                <a:rPr lang="en-US" sz="1200" b="1">
                  <a:solidFill>
                    <a:srgbClr val="1F2937"/>
                  </a:solidFill>
                  <a:latin typeface="Montserrat" pitchFamily="34" charset="0"/>
                </a:rPr>
                <a:t>Chris Bardenhagen</a:t>
              </a:r>
              <a:endParaRPr lang="en-US" sz="1200"/>
            </a:p>
          </p:txBody>
        </p:sp>
        <p:sp>
          <p:nvSpPr>
            <p:cNvPr id="68" name="Text 14">
              <a:extLst>
                <a:ext uri="{FF2B5EF4-FFF2-40B4-BE49-F238E27FC236}">
                  <a16:creationId xmlns:a16="http://schemas.microsoft.com/office/drawing/2014/main" id="{E4160187-8C09-A77B-1249-7048BCBA367B}"/>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Michigan State University </a:t>
              </a:r>
              <a:endParaRPr lang="en-US" sz="1000"/>
            </a:p>
          </p:txBody>
        </p:sp>
      </p:grpSp>
      <p:sp>
        <p:nvSpPr>
          <p:cNvPr id="33" name="TextBox 32">
            <a:extLst>
              <a:ext uri="{FF2B5EF4-FFF2-40B4-BE49-F238E27FC236}">
                <a16:creationId xmlns:a16="http://schemas.microsoft.com/office/drawing/2014/main" id="{BAF7345E-F055-9891-C003-CFD097DD7F02}"/>
              </a:ext>
            </a:extLst>
          </p:cNvPr>
          <p:cNvSpPr txBox="1"/>
          <p:nvPr/>
        </p:nvSpPr>
        <p:spPr>
          <a:xfrm>
            <a:off x="460040" y="2377783"/>
            <a:ext cx="11256775" cy="369332"/>
          </a:xfrm>
          <a:prstGeom prst="rect">
            <a:avLst/>
          </a:prstGeom>
          <a:noFill/>
        </p:spPr>
        <p:txBody>
          <a:bodyPr wrap="square" rtlCol="0">
            <a:spAutoFit/>
          </a:bodyPr>
          <a:lstStyle/>
          <a:p>
            <a:r>
              <a:rPr lang="en-US" dirty="0"/>
              <a:t>“Meet people where they are at.”</a:t>
            </a:r>
          </a:p>
        </p:txBody>
      </p:sp>
      <p:pic>
        <p:nvPicPr>
          <p:cNvPr id="5" name="Picture 4" descr="The image shows a person wearing a blue shirt, seated against a wall with a framed photograph of a winter landscape and a visible office cabinet in the background.&#10;&#10;AI-generated content may be incorrect.">
            <a:extLst>
              <a:ext uri="{FF2B5EF4-FFF2-40B4-BE49-F238E27FC236}">
                <a16:creationId xmlns:a16="http://schemas.microsoft.com/office/drawing/2014/main" id="{5B63015B-2A4A-1002-9F1C-B23277A44EE3}"/>
              </a:ext>
            </a:extLst>
          </p:cNvPr>
          <p:cNvPicPr>
            <a:picLocks noChangeAspect="1"/>
          </p:cNvPicPr>
          <p:nvPr/>
        </p:nvPicPr>
        <p:blipFill>
          <a:blip r:embed="rId9"/>
          <a:stretch>
            <a:fillRect/>
          </a:stretch>
        </p:blipFill>
        <p:spPr>
          <a:xfrm>
            <a:off x="2151739" y="3138093"/>
            <a:ext cx="4401483" cy="3301112"/>
          </a:xfrm>
          <a:prstGeom prst="rect">
            <a:avLst/>
          </a:prstGeom>
        </p:spPr>
      </p:pic>
      <p:pic>
        <p:nvPicPr>
          <p:cNvPr id="9" name="Picture 8" descr="The image features the logo of the University of Michigan, showcasing a distinctive shield with the colors and design of the Michigan state flag.&#10;&#10;AI-generated content may be incorrect.">
            <a:extLst>
              <a:ext uri="{FF2B5EF4-FFF2-40B4-BE49-F238E27FC236}">
                <a16:creationId xmlns:a16="http://schemas.microsoft.com/office/drawing/2014/main" id="{DADBE022-F043-364D-AF0D-E8DA2F25445D}"/>
              </a:ext>
            </a:extLst>
          </p:cNvPr>
          <p:cNvPicPr>
            <a:picLocks noChangeAspect="1"/>
          </p:cNvPicPr>
          <p:nvPr/>
        </p:nvPicPr>
        <p:blipFill>
          <a:blip r:embed="rId10"/>
          <a:stretch>
            <a:fillRect/>
          </a:stretch>
        </p:blipFill>
        <p:spPr>
          <a:xfrm>
            <a:off x="8164749" y="3985195"/>
            <a:ext cx="3891063" cy="2188723"/>
          </a:xfrm>
          <a:prstGeom prst="rect">
            <a:avLst/>
          </a:prstGeom>
        </p:spPr>
      </p:pic>
    </p:spTree>
    <p:extLst>
      <p:ext uri="{BB962C8B-B14F-4D97-AF65-F5344CB8AC3E}">
        <p14:creationId xmlns:p14="http://schemas.microsoft.com/office/powerpoint/2010/main" val="3820879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F4348-D838-B0F6-0431-C8892A3DFAA3}"/>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BE35586-6D8A-CECD-548F-EF9BF831FFA1}"/>
              </a:ext>
            </a:extLst>
          </p:cNvPr>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a:extLst>
              <a:ext uri="{FF2B5EF4-FFF2-40B4-BE49-F238E27FC236}">
                <a16:creationId xmlns:a16="http://schemas.microsoft.com/office/drawing/2014/main" id="{DFB9D335-E2D9-A049-185E-39D13B8F386F}"/>
              </a:ext>
            </a:extLst>
          </p:cNvPr>
          <p:cNvPicPr>
            <a:picLocks noChangeAspect="1"/>
          </p:cNvPicPr>
          <p:nvPr/>
        </p:nvPicPr>
        <p:blipFill>
          <a:blip r:embed="rId3"/>
          <a:srcRect t="-1" b="-1"/>
          <a:stretch/>
        </p:blipFill>
        <p:spPr>
          <a:xfrm>
            <a:off x="-12357" y="0"/>
            <a:ext cx="12191695" cy="6858000"/>
          </a:xfrm>
          <a:prstGeom prst="rect">
            <a:avLst/>
          </a:prstGeom>
        </p:spPr>
      </p:pic>
      <p:pic>
        <p:nvPicPr>
          <p:cNvPr id="22" name="Image 8" descr="preencoded.png">
            <a:extLst>
              <a:ext uri="{FF2B5EF4-FFF2-40B4-BE49-F238E27FC236}">
                <a16:creationId xmlns:a16="http://schemas.microsoft.com/office/drawing/2014/main" id="{7F439248-8911-91E8-2FE5-0EFBDB29FD0F}"/>
              </a:ext>
            </a:extLst>
          </p:cNvPr>
          <p:cNvPicPr>
            <a:picLocks noChangeAspect="1"/>
          </p:cNvPicPr>
          <p:nvPr/>
        </p:nvPicPr>
        <p:blipFill>
          <a:blip r:embed="rId4"/>
          <a:srcRect l="-8" r="-8"/>
          <a:stretch/>
        </p:blipFill>
        <p:spPr>
          <a:xfrm>
            <a:off x="381305" y="979047"/>
            <a:ext cx="2736742" cy="847649"/>
          </a:xfrm>
          <a:prstGeom prst="rect">
            <a:avLst/>
          </a:prstGeom>
        </p:spPr>
      </p:pic>
      <p:pic>
        <p:nvPicPr>
          <p:cNvPr id="52" name="Image 15" descr="preencoded.png">
            <a:extLst>
              <a:ext uri="{FF2B5EF4-FFF2-40B4-BE49-F238E27FC236}">
                <a16:creationId xmlns:a16="http://schemas.microsoft.com/office/drawing/2014/main" id="{126FE6E9-6345-2D73-75CB-A65A87567090}"/>
              </a:ext>
            </a:extLst>
          </p:cNvPr>
          <p:cNvPicPr>
            <a:picLocks noChangeAspect="1"/>
          </p:cNvPicPr>
          <p:nvPr/>
        </p:nvPicPr>
        <p:blipFill>
          <a:blip r:embed="rId5"/>
          <a:srcRect l="-19" r="-19"/>
          <a:stretch/>
        </p:blipFill>
        <p:spPr>
          <a:xfrm>
            <a:off x="0" y="0"/>
            <a:ext cx="12191695" cy="761695"/>
          </a:xfrm>
          <a:prstGeom prst="rect">
            <a:avLst/>
          </a:prstGeom>
        </p:spPr>
      </p:pic>
      <p:pic>
        <p:nvPicPr>
          <p:cNvPr id="53" name="Image 16" descr="preencoded.png">
            <a:extLst>
              <a:ext uri="{FF2B5EF4-FFF2-40B4-BE49-F238E27FC236}">
                <a16:creationId xmlns:a16="http://schemas.microsoft.com/office/drawing/2014/main" id="{884D5371-142D-E72C-E61C-1CA1B94F334B}"/>
              </a:ext>
            </a:extLst>
          </p:cNvPr>
          <p:cNvPicPr>
            <a:picLocks noChangeAspect="1"/>
          </p:cNvPicPr>
          <p:nvPr/>
        </p:nvPicPr>
        <p:blipFill>
          <a:blip r:embed="rId6"/>
          <a:srcRect/>
          <a:stretch/>
        </p:blipFill>
        <p:spPr>
          <a:xfrm>
            <a:off x="381305" y="152705"/>
            <a:ext cx="457200" cy="457200"/>
          </a:xfrm>
          <a:prstGeom prst="rect">
            <a:avLst/>
          </a:prstGeom>
        </p:spPr>
      </p:pic>
      <p:pic>
        <p:nvPicPr>
          <p:cNvPr id="54" name="Image 17" descr="preencoded.png">
            <a:extLst>
              <a:ext uri="{FF2B5EF4-FFF2-40B4-BE49-F238E27FC236}">
                <a16:creationId xmlns:a16="http://schemas.microsoft.com/office/drawing/2014/main" id="{88AFE6FF-C5E1-AFBB-6958-F3591DDD45ED}"/>
              </a:ext>
            </a:extLst>
          </p:cNvPr>
          <p:cNvPicPr>
            <a:picLocks noChangeAspect="1"/>
          </p:cNvPicPr>
          <p:nvPr/>
        </p:nvPicPr>
        <p:blipFill>
          <a:blip r:embed="rId7"/>
          <a:srcRect t="-20192" b="-20192"/>
          <a:stretch/>
        </p:blipFill>
        <p:spPr>
          <a:xfrm>
            <a:off x="514807" y="247802"/>
            <a:ext cx="190195" cy="267005"/>
          </a:xfrm>
          <a:prstGeom prst="rect">
            <a:avLst/>
          </a:prstGeom>
        </p:spPr>
      </p:pic>
      <p:sp>
        <p:nvSpPr>
          <p:cNvPr id="55" name="Text 35">
            <a:extLst>
              <a:ext uri="{FF2B5EF4-FFF2-40B4-BE49-F238E27FC236}">
                <a16:creationId xmlns:a16="http://schemas.microsoft.com/office/drawing/2014/main" id="{5EFEB471-428F-44E1-7328-DA6F54E62F7C}"/>
              </a:ext>
            </a:extLst>
          </p:cNvPr>
          <p:cNvSpPr txBox="1"/>
          <p:nvPr/>
        </p:nvSpPr>
        <p:spPr>
          <a:xfrm>
            <a:off x="990295" y="152705"/>
            <a:ext cx="4839005"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Northern Michigan Agritourism Conference</a:t>
            </a:r>
            <a:endParaRPr lang="en-US" sz="1500"/>
          </a:p>
        </p:txBody>
      </p:sp>
      <p:sp>
        <p:nvSpPr>
          <p:cNvPr id="56" name="Text 36">
            <a:extLst>
              <a:ext uri="{FF2B5EF4-FFF2-40B4-BE49-F238E27FC236}">
                <a16:creationId xmlns:a16="http://schemas.microsoft.com/office/drawing/2014/main" id="{D2790C28-EDD8-72D2-92A5-F4470D5220B4}"/>
              </a:ext>
            </a:extLst>
          </p:cNvPr>
          <p:cNvSpPr txBox="1"/>
          <p:nvPr/>
        </p:nvSpPr>
        <p:spPr>
          <a:xfrm>
            <a:off x="990295" y="418795"/>
            <a:ext cx="4343400"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April 2026</a:t>
            </a:r>
            <a:endParaRPr lang="en-US" sz="1000"/>
          </a:p>
        </p:txBody>
      </p:sp>
      <p:grpSp>
        <p:nvGrpSpPr>
          <p:cNvPr id="64" name="Group 63">
            <a:extLst>
              <a:ext uri="{FF2B5EF4-FFF2-40B4-BE49-F238E27FC236}">
                <a16:creationId xmlns:a16="http://schemas.microsoft.com/office/drawing/2014/main" id="{BE9B6212-F0BF-6103-7238-A6D0FE10F54E}"/>
              </a:ext>
            </a:extLst>
          </p:cNvPr>
          <p:cNvGrpSpPr/>
          <p:nvPr/>
        </p:nvGrpSpPr>
        <p:grpSpPr>
          <a:xfrm>
            <a:off x="609904" y="1098326"/>
            <a:ext cx="2603767" cy="592074"/>
            <a:chOff x="619049" y="5580583"/>
            <a:chExt cx="2603767" cy="592074"/>
          </a:xfrm>
        </p:grpSpPr>
        <p:sp>
          <p:nvSpPr>
            <p:cNvPr id="65" name="Shape 12">
              <a:extLst>
                <a:ext uri="{FF2B5EF4-FFF2-40B4-BE49-F238E27FC236}">
                  <a16:creationId xmlns:a16="http://schemas.microsoft.com/office/drawing/2014/main" id="{FCDD189B-B32F-200A-25FD-639E8574BD1B}"/>
                </a:ext>
              </a:extLst>
            </p:cNvPr>
            <p:cNvSpPr/>
            <p:nvPr/>
          </p:nvSpPr>
          <p:spPr>
            <a:xfrm>
              <a:off x="619049" y="5635854"/>
              <a:ext cx="533095" cy="533095"/>
            </a:xfrm>
            <a:prstGeom prst="ellipse">
              <a:avLst/>
            </a:prstGeom>
            <a:solidFill>
              <a:srgbClr val="E5E7EB"/>
            </a:solidFill>
            <a:ln w="12700">
              <a:solidFill>
                <a:srgbClr val="FFFFFF">
                  <a:alpha val="0"/>
                </a:srgbClr>
              </a:solidFill>
              <a:prstDash val="solid"/>
            </a:ln>
          </p:spPr>
          <p:txBody>
            <a:bodyPr/>
            <a:lstStyle/>
            <a:p>
              <a:endParaRPr lang="en-US"/>
            </a:p>
          </p:txBody>
        </p:sp>
        <p:pic>
          <p:nvPicPr>
            <p:cNvPr id="66" name="Image 9" descr="preencoded.png">
              <a:extLst>
                <a:ext uri="{FF2B5EF4-FFF2-40B4-BE49-F238E27FC236}">
                  <a16:creationId xmlns:a16="http://schemas.microsoft.com/office/drawing/2014/main" id="{66CAA050-719C-9033-E663-0F67B20DFFA2}"/>
                </a:ext>
              </a:extLst>
            </p:cNvPr>
            <p:cNvPicPr>
              <a:picLocks noChangeAspect="1"/>
            </p:cNvPicPr>
            <p:nvPr/>
          </p:nvPicPr>
          <p:blipFill>
            <a:blip r:embed="rId8"/>
            <a:srcRect t="-17952" b="-17952"/>
            <a:stretch/>
          </p:blipFill>
          <p:spPr>
            <a:xfrm>
              <a:off x="800100" y="5769356"/>
              <a:ext cx="171907" cy="267005"/>
            </a:xfrm>
            <a:prstGeom prst="rect">
              <a:avLst/>
            </a:prstGeom>
          </p:spPr>
        </p:pic>
        <p:sp>
          <p:nvSpPr>
            <p:cNvPr id="67" name="Text 13">
              <a:extLst>
                <a:ext uri="{FF2B5EF4-FFF2-40B4-BE49-F238E27FC236}">
                  <a16:creationId xmlns:a16="http://schemas.microsoft.com/office/drawing/2014/main" id="{428BFA55-B344-2DB2-D376-913A6F42F1E6}"/>
                </a:ext>
              </a:extLst>
            </p:cNvPr>
            <p:cNvSpPr txBox="1"/>
            <p:nvPr/>
          </p:nvSpPr>
          <p:spPr>
            <a:xfrm>
              <a:off x="1343253" y="5580583"/>
              <a:ext cx="1879563" cy="400964"/>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Panelist:</a:t>
              </a:r>
            </a:p>
            <a:p>
              <a:pPr marL="0" indent="0" algn="l">
                <a:buNone/>
              </a:pPr>
              <a:r>
                <a:rPr lang="en-US" sz="1200" b="1">
                  <a:solidFill>
                    <a:srgbClr val="1F2937"/>
                  </a:solidFill>
                  <a:latin typeface="Montserrat" pitchFamily="34" charset="0"/>
                </a:rPr>
                <a:t>Kim Hayes</a:t>
              </a:r>
              <a:endParaRPr lang="en-US" sz="1200"/>
            </a:p>
          </p:txBody>
        </p:sp>
        <p:sp>
          <p:nvSpPr>
            <p:cNvPr id="68" name="Text 14">
              <a:extLst>
                <a:ext uri="{FF2B5EF4-FFF2-40B4-BE49-F238E27FC236}">
                  <a16:creationId xmlns:a16="http://schemas.microsoft.com/office/drawing/2014/main" id="{D3085804-DC96-BDB5-7B08-49705F2012A1}"/>
                </a:ext>
              </a:extLst>
            </p:cNvPr>
            <p:cNvSpPr txBox="1"/>
            <p:nvPr/>
          </p:nvSpPr>
          <p:spPr>
            <a:xfrm>
              <a:off x="1343254" y="5981547"/>
              <a:ext cx="1867205"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Leelanau Conservancy</a:t>
              </a:r>
              <a:endParaRPr lang="en-US" sz="1000"/>
            </a:p>
          </p:txBody>
        </p:sp>
      </p:grpSp>
      <p:sp>
        <p:nvSpPr>
          <p:cNvPr id="33" name="TextBox 32">
            <a:extLst>
              <a:ext uri="{FF2B5EF4-FFF2-40B4-BE49-F238E27FC236}">
                <a16:creationId xmlns:a16="http://schemas.microsoft.com/office/drawing/2014/main" id="{8E78D7E5-7D44-4E3B-253F-8AFF3DE547E5}"/>
              </a:ext>
            </a:extLst>
          </p:cNvPr>
          <p:cNvSpPr txBox="1"/>
          <p:nvPr/>
        </p:nvSpPr>
        <p:spPr>
          <a:xfrm>
            <a:off x="455102" y="2155017"/>
            <a:ext cx="11256775" cy="646331"/>
          </a:xfrm>
          <a:prstGeom prst="rect">
            <a:avLst/>
          </a:prstGeom>
          <a:noFill/>
        </p:spPr>
        <p:txBody>
          <a:bodyPr wrap="square" rtlCol="0">
            <a:spAutoFit/>
          </a:bodyPr>
          <a:lstStyle/>
          <a:p>
            <a:r>
              <a:rPr lang="en-US"/>
              <a:t>“Conserve the land, secure the legacy.”</a:t>
            </a:r>
            <a:br>
              <a:rPr lang="en-US"/>
            </a:br>
            <a:endParaRPr lang="en-US"/>
          </a:p>
        </p:txBody>
      </p:sp>
      <p:pic>
        <p:nvPicPr>
          <p:cNvPr id="5" name="Picture 4" descr="The image shows a person wearing a patterned blue top and a necklace, surrounded by green, leafy trees.&#10;&#10;AI-generated content may be incorrect.">
            <a:extLst>
              <a:ext uri="{FF2B5EF4-FFF2-40B4-BE49-F238E27FC236}">
                <a16:creationId xmlns:a16="http://schemas.microsoft.com/office/drawing/2014/main" id="{75AF8AD6-F33E-5548-6987-EED8D1A45D85}"/>
              </a:ext>
            </a:extLst>
          </p:cNvPr>
          <p:cNvPicPr>
            <a:picLocks noChangeAspect="1"/>
          </p:cNvPicPr>
          <p:nvPr/>
        </p:nvPicPr>
        <p:blipFill>
          <a:blip r:embed="rId9"/>
          <a:stretch>
            <a:fillRect/>
          </a:stretch>
        </p:blipFill>
        <p:spPr>
          <a:xfrm rot="5400000">
            <a:off x="2508043" y="3185656"/>
            <a:ext cx="3913762" cy="2935322"/>
          </a:xfrm>
          <a:prstGeom prst="rect">
            <a:avLst/>
          </a:prstGeom>
        </p:spPr>
      </p:pic>
      <p:pic>
        <p:nvPicPr>
          <p:cNvPr id="7" name="Picture 6" descr="The Leelanau County logo features a serene landscape with a tree, rolling hills, and a blue sky, symbolizing nature and conservation.&#10;&#10;AI-generated content may be incorrect.">
            <a:extLst>
              <a:ext uri="{FF2B5EF4-FFF2-40B4-BE49-F238E27FC236}">
                <a16:creationId xmlns:a16="http://schemas.microsoft.com/office/drawing/2014/main" id="{6E2B8D86-9F19-40F6-2261-510AA067F47B}"/>
              </a:ext>
            </a:extLst>
          </p:cNvPr>
          <p:cNvPicPr>
            <a:picLocks noChangeAspect="1"/>
          </p:cNvPicPr>
          <p:nvPr/>
        </p:nvPicPr>
        <p:blipFill>
          <a:blip r:embed="rId10"/>
          <a:stretch>
            <a:fillRect/>
          </a:stretch>
        </p:blipFill>
        <p:spPr>
          <a:xfrm>
            <a:off x="8836449" y="3655558"/>
            <a:ext cx="2880366" cy="2743206"/>
          </a:xfrm>
          <a:prstGeom prst="rect">
            <a:avLst/>
          </a:prstGeom>
        </p:spPr>
      </p:pic>
    </p:spTree>
    <p:extLst>
      <p:ext uri="{BB962C8B-B14F-4D97-AF65-F5344CB8AC3E}">
        <p14:creationId xmlns:p14="http://schemas.microsoft.com/office/powerpoint/2010/main" val="3744437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21945" y="0"/>
            <a:ext cx="12191695" cy="6858000"/>
          </a:xfrm>
          <a:prstGeom prst="rect">
            <a:avLst/>
          </a:prstGeom>
        </p:spPr>
      </p:pic>
      <p:pic>
        <p:nvPicPr>
          <p:cNvPr id="4" name="Image 2" descr="preencoded.png"/>
          <p:cNvPicPr>
            <a:picLocks noChangeAspect="1"/>
          </p:cNvPicPr>
          <p:nvPr/>
        </p:nvPicPr>
        <p:blipFill>
          <a:blip r:embed="rId4"/>
          <a:srcRect t="-8" b="-8"/>
          <a:stretch/>
        </p:blipFill>
        <p:spPr>
          <a:xfrm>
            <a:off x="381306" y="990753"/>
            <a:ext cx="7686446" cy="1399032"/>
          </a:xfrm>
          <a:prstGeom prst="rect">
            <a:avLst/>
          </a:prstGeom>
        </p:spPr>
      </p:pic>
      <p:pic>
        <p:nvPicPr>
          <p:cNvPr id="5" name="Image 3" descr="preencoded.png"/>
          <p:cNvPicPr>
            <a:picLocks noChangeAspect="1"/>
          </p:cNvPicPr>
          <p:nvPr/>
        </p:nvPicPr>
        <p:blipFill>
          <a:blip r:embed="rId5"/>
          <a:srcRect/>
          <a:stretch/>
        </p:blipFill>
        <p:spPr>
          <a:xfrm>
            <a:off x="694944" y="1334567"/>
            <a:ext cx="761695" cy="761695"/>
          </a:xfrm>
          <a:prstGeom prst="rect">
            <a:avLst/>
          </a:prstGeom>
        </p:spPr>
      </p:pic>
      <p:pic>
        <p:nvPicPr>
          <p:cNvPr id="6" name="Image 4" descr="preencoded.png"/>
          <p:cNvPicPr>
            <a:picLocks noChangeAspect="1"/>
          </p:cNvPicPr>
          <p:nvPr/>
        </p:nvPicPr>
        <p:blipFill>
          <a:blip r:embed="rId6"/>
          <a:srcRect t="-9904" b="-9904"/>
          <a:stretch/>
        </p:blipFill>
        <p:spPr>
          <a:xfrm>
            <a:off x="933602" y="1543965"/>
            <a:ext cx="286207" cy="342900"/>
          </a:xfrm>
          <a:prstGeom prst="rect">
            <a:avLst/>
          </a:prstGeom>
        </p:spPr>
      </p:pic>
      <p:sp>
        <p:nvSpPr>
          <p:cNvPr id="7" name="Text 0"/>
          <p:cNvSpPr txBox="1"/>
          <p:nvPr/>
        </p:nvSpPr>
        <p:spPr>
          <a:xfrm>
            <a:off x="1776706" y="1256842"/>
            <a:ext cx="6493154" cy="342900"/>
          </a:xfrm>
          <a:prstGeom prst="rect">
            <a:avLst/>
          </a:prstGeom>
          <a:noFill/>
          <a:ln/>
        </p:spPr>
        <p:txBody>
          <a:bodyPr wrap="square" lIns="0" tIns="0" rIns="0" bIns="0" rtlCol="0" anchor="ctr"/>
          <a:lstStyle/>
          <a:p>
            <a:pPr marL="0" indent="0" algn="l">
              <a:buNone/>
            </a:pPr>
            <a:r>
              <a:rPr lang="en-US" sz="2200" b="1">
                <a:solidFill>
                  <a:srgbClr val="1F2937"/>
                </a:solidFill>
                <a:latin typeface="Montserrat" pitchFamily="34" charset="0"/>
                <a:ea typeface="Montserrat" pitchFamily="34" charset="-122"/>
                <a:cs typeface="Montserrat" pitchFamily="34" charset="-120"/>
              </a:rPr>
              <a:t>Northwest Michigan's Unique Position</a:t>
            </a:r>
            <a:endParaRPr lang="en-US" sz="2200"/>
          </a:p>
        </p:txBody>
      </p:sp>
      <p:sp>
        <p:nvSpPr>
          <p:cNvPr id="8" name="Text 1"/>
          <p:cNvSpPr txBox="1"/>
          <p:nvPr/>
        </p:nvSpPr>
        <p:spPr>
          <a:xfrm>
            <a:off x="1762049" y="1525677"/>
            <a:ext cx="6115507" cy="838505"/>
          </a:xfrm>
          <a:prstGeom prst="rect">
            <a:avLst/>
          </a:prstGeom>
          <a:noFill/>
          <a:ln/>
        </p:spPr>
        <p:txBody>
          <a:bodyPr wrap="square" lIns="0" tIns="0" rIns="0" bIns="0" rtlCol="0" anchor="ctr"/>
          <a:lstStyle/>
          <a:p>
            <a:pPr marL="0" indent="0" algn="l">
              <a:buNone/>
            </a:pPr>
            <a:r>
              <a:rPr lang="en-US" sz="1300">
                <a:solidFill>
                  <a:srgbClr val="4B5563"/>
                </a:solidFill>
                <a:latin typeface="Montserrat" pitchFamily="34" charset="0"/>
                <a:ea typeface="Montserrat" pitchFamily="34" charset="-122"/>
                <a:cs typeface="Montserrat" pitchFamily="34" charset="-120"/>
              </a:rPr>
              <a:t> The region combines </a:t>
            </a:r>
            <a:r>
              <a:rPr lang="en-US" sz="1300" b="1">
                <a:solidFill>
                  <a:srgbClr val="2D4A3E"/>
                </a:solidFill>
                <a:latin typeface="Montserrat" pitchFamily="34" charset="0"/>
                <a:ea typeface="Montserrat" pitchFamily="34" charset="-122"/>
                <a:cs typeface="Montserrat" pitchFamily="34" charset="-120"/>
              </a:rPr>
              <a:t>glacial sandy loam soils</a:t>
            </a:r>
            <a:r>
              <a:rPr lang="en-US" sz="1300">
                <a:solidFill>
                  <a:srgbClr val="4B5563"/>
                </a:solidFill>
                <a:latin typeface="Montserrat" pitchFamily="34" charset="0"/>
                <a:ea typeface="Montserrat" pitchFamily="34" charset="-122"/>
                <a:cs typeface="Montserrat" pitchFamily="34" charset="-120"/>
              </a:rPr>
              <a:t>, </a:t>
            </a:r>
            <a:r>
              <a:rPr lang="en-US" sz="1300" b="1">
                <a:solidFill>
                  <a:srgbClr val="2D4A3E"/>
                </a:solidFill>
                <a:latin typeface="Montserrat" pitchFamily="34" charset="0"/>
                <a:ea typeface="Montserrat" pitchFamily="34" charset="-122"/>
                <a:cs typeface="Montserrat" pitchFamily="34" charset="-120"/>
              </a:rPr>
              <a:t>lake-influenced microclimates</a:t>
            </a:r>
            <a:r>
              <a:rPr lang="en-US" sz="1300">
                <a:solidFill>
                  <a:srgbClr val="4B5563"/>
                </a:solidFill>
                <a:latin typeface="Montserrat" pitchFamily="34" charset="0"/>
                <a:ea typeface="Montserrat" pitchFamily="34" charset="-122"/>
                <a:cs typeface="Montserrat" pitchFamily="34" charset="-120"/>
              </a:rPr>
              <a:t>, and a </a:t>
            </a:r>
            <a:r>
              <a:rPr lang="en-US" sz="1300" b="1">
                <a:solidFill>
                  <a:srgbClr val="2D4A3E"/>
                </a:solidFill>
                <a:latin typeface="Montserrat" pitchFamily="34" charset="0"/>
                <a:ea typeface="Montserrat" pitchFamily="34" charset="-122"/>
                <a:cs typeface="Montserrat" pitchFamily="34" charset="-120"/>
              </a:rPr>
              <a:t>growing agritourism culture</a:t>
            </a:r>
            <a:r>
              <a:rPr lang="en-US" sz="1300">
                <a:solidFill>
                  <a:srgbClr val="4B5563"/>
                </a:solidFill>
                <a:latin typeface="Montserrat" pitchFamily="34" charset="0"/>
                <a:ea typeface="Montserrat" pitchFamily="34" charset="-122"/>
                <a:cs typeface="Montserrat" pitchFamily="34" charset="-120"/>
              </a:rPr>
              <a:t> to create an ideal environment for sustainable farm development. </a:t>
            </a:r>
            <a:endParaRPr lang="en-US" sz="1300"/>
          </a:p>
        </p:txBody>
      </p:sp>
      <p:pic>
        <p:nvPicPr>
          <p:cNvPr id="9" name="Image 5" descr="preencoded.png"/>
          <p:cNvPicPr>
            <a:picLocks noChangeAspect="1"/>
          </p:cNvPicPr>
          <p:nvPr/>
        </p:nvPicPr>
        <p:blipFill>
          <a:blip r:embed="rId7"/>
          <a:srcRect l="-7" r="-7"/>
          <a:stretch/>
        </p:blipFill>
        <p:spPr>
          <a:xfrm>
            <a:off x="381305" y="2476652"/>
            <a:ext cx="3810305" cy="2763316"/>
          </a:xfrm>
          <a:prstGeom prst="rect">
            <a:avLst/>
          </a:prstGeom>
        </p:spPr>
      </p:pic>
      <p:sp>
        <p:nvSpPr>
          <p:cNvPr id="10" name="Shape 2"/>
          <p:cNvSpPr/>
          <p:nvPr/>
        </p:nvSpPr>
        <p:spPr>
          <a:xfrm>
            <a:off x="619049" y="2714396"/>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8"/>
          <a:srcRect/>
          <a:stretch/>
        </p:blipFill>
        <p:spPr>
          <a:xfrm>
            <a:off x="733349" y="2828696"/>
            <a:ext cx="152705" cy="152705"/>
          </a:xfrm>
          <a:prstGeom prst="rect">
            <a:avLst/>
          </a:prstGeom>
        </p:spPr>
      </p:pic>
      <p:sp>
        <p:nvSpPr>
          <p:cNvPr id="12" name="Text 3"/>
          <p:cNvSpPr txBox="1"/>
          <p:nvPr/>
        </p:nvSpPr>
        <p:spPr>
          <a:xfrm>
            <a:off x="1114654" y="2771089"/>
            <a:ext cx="2532888" cy="267005"/>
          </a:xfrm>
          <a:prstGeom prst="rect">
            <a:avLst/>
          </a:prstGeom>
          <a:noFill/>
          <a:ln/>
        </p:spPr>
        <p:txBody>
          <a:bodyPr wrap="square" lIns="0" tIns="0" rIns="0" bIns="0" rtlCol="0" anchor="ctr"/>
          <a:lstStyle/>
          <a:p>
            <a:pPr marL="0" indent="0" algn="l">
              <a:buNone/>
            </a:pPr>
            <a:r>
              <a:rPr lang="en-US" sz="1300" b="1">
                <a:solidFill>
                  <a:srgbClr val="1F2937"/>
                </a:solidFill>
                <a:latin typeface="Montserrat" pitchFamily="34" charset="0"/>
                <a:ea typeface="Montserrat" pitchFamily="34" charset="-122"/>
                <a:cs typeface="Montserrat" pitchFamily="34" charset="-120"/>
              </a:rPr>
              <a:t>Agricultural Advantages</a:t>
            </a:r>
            <a:endParaRPr lang="en-US" sz="1300"/>
          </a:p>
        </p:txBody>
      </p:sp>
      <p:sp>
        <p:nvSpPr>
          <p:cNvPr id="13" name="Shape 4"/>
          <p:cNvSpPr/>
          <p:nvPr/>
        </p:nvSpPr>
        <p:spPr>
          <a:xfrm>
            <a:off x="619049" y="3400196"/>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14" name="Text 5"/>
          <p:cNvSpPr txBox="1"/>
          <p:nvPr/>
        </p:nvSpPr>
        <p:spPr>
          <a:xfrm>
            <a:off x="866851" y="3324301"/>
            <a:ext cx="2953512" cy="228600"/>
          </a:xfrm>
          <a:prstGeom prst="rect">
            <a:avLst/>
          </a:prstGeom>
          <a:noFill/>
          <a:ln/>
        </p:spPr>
        <p:txBody>
          <a:bodyPr wrap="square" lIns="0" tIns="0" rIns="0" bIns="0" rtlCol="0" anchor="ctr"/>
          <a:lstStyle/>
          <a:p>
            <a:pPr marL="0" indent="0" algn="l">
              <a:buNone/>
            </a:pPr>
            <a:r>
              <a:rPr lang="en-US" sz="1200" b="1">
                <a:solidFill>
                  <a:srgbClr val="374151"/>
                </a:solidFill>
                <a:latin typeface="Montserrat" pitchFamily="34" charset="0"/>
                <a:ea typeface="Montserrat" pitchFamily="34" charset="-122"/>
                <a:cs typeface="Montserrat" pitchFamily="34" charset="-120"/>
              </a:rPr>
              <a:t>Glacial Sandy Loam Soils</a:t>
            </a:r>
            <a:endParaRPr lang="en-US" sz="1200"/>
          </a:p>
        </p:txBody>
      </p:sp>
      <p:sp>
        <p:nvSpPr>
          <p:cNvPr id="15" name="Text 6"/>
          <p:cNvSpPr txBox="1"/>
          <p:nvPr/>
        </p:nvSpPr>
        <p:spPr>
          <a:xfrm>
            <a:off x="866851" y="3594406"/>
            <a:ext cx="3510382"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Ideal for fruit production and specialty crops</a:t>
            </a:r>
            <a:endParaRPr lang="en-US" sz="1000"/>
          </a:p>
        </p:txBody>
      </p:sp>
      <p:sp>
        <p:nvSpPr>
          <p:cNvPr id="16" name="Shape 7"/>
          <p:cNvSpPr/>
          <p:nvPr/>
        </p:nvSpPr>
        <p:spPr>
          <a:xfrm>
            <a:off x="619049" y="4010101"/>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17" name="Text 8"/>
          <p:cNvSpPr txBox="1"/>
          <p:nvPr/>
        </p:nvSpPr>
        <p:spPr>
          <a:xfrm>
            <a:off x="866851" y="3933291"/>
            <a:ext cx="3086100" cy="228600"/>
          </a:xfrm>
          <a:prstGeom prst="rect">
            <a:avLst/>
          </a:prstGeom>
          <a:noFill/>
          <a:ln/>
        </p:spPr>
        <p:txBody>
          <a:bodyPr wrap="square" lIns="0" tIns="0" rIns="0" bIns="0" rtlCol="0" anchor="ctr"/>
          <a:lstStyle/>
          <a:p>
            <a:pPr marL="0" indent="0" algn="l">
              <a:buNone/>
            </a:pPr>
            <a:r>
              <a:rPr lang="en-US" sz="1200" b="1">
                <a:solidFill>
                  <a:srgbClr val="374151"/>
                </a:solidFill>
                <a:latin typeface="Montserrat" pitchFamily="34" charset="0"/>
                <a:ea typeface="Montserrat" pitchFamily="34" charset="-122"/>
                <a:cs typeface="Montserrat" pitchFamily="34" charset="-120"/>
              </a:rPr>
              <a:t>Lake-Effect Microclimates</a:t>
            </a:r>
            <a:endParaRPr lang="en-US" sz="1200"/>
          </a:p>
        </p:txBody>
      </p:sp>
      <p:sp>
        <p:nvSpPr>
          <p:cNvPr id="18" name="Text 9"/>
          <p:cNvSpPr txBox="1"/>
          <p:nvPr/>
        </p:nvSpPr>
        <p:spPr>
          <a:xfrm>
            <a:off x="866851" y="4161891"/>
            <a:ext cx="3086100" cy="448057"/>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Moderate temperatures, extended growing seasons</a:t>
            </a:r>
            <a:endParaRPr lang="en-US" sz="1000"/>
          </a:p>
        </p:txBody>
      </p:sp>
      <p:sp>
        <p:nvSpPr>
          <p:cNvPr id="19" name="Shape 10"/>
          <p:cNvSpPr/>
          <p:nvPr/>
        </p:nvSpPr>
        <p:spPr>
          <a:xfrm>
            <a:off x="619049" y="4810201"/>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20" name="Text 11"/>
          <p:cNvSpPr txBox="1"/>
          <p:nvPr/>
        </p:nvSpPr>
        <p:spPr>
          <a:xfrm>
            <a:off x="866851" y="4733391"/>
            <a:ext cx="1933956" cy="228600"/>
          </a:xfrm>
          <a:prstGeom prst="rect">
            <a:avLst/>
          </a:prstGeom>
          <a:noFill/>
          <a:ln/>
        </p:spPr>
        <p:txBody>
          <a:bodyPr wrap="square" lIns="0" tIns="0" rIns="0" bIns="0" rtlCol="0" anchor="ctr"/>
          <a:lstStyle/>
          <a:p>
            <a:pPr marL="0" indent="0" algn="l">
              <a:buNone/>
            </a:pPr>
            <a:r>
              <a:rPr lang="en-US" sz="1200" b="1">
                <a:solidFill>
                  <a:srgbClr val="374151"/>
                </a:solidFill>
                <a:latin typeface="Montserrat" pitchFamily="34" charset="0"/>
                <a:ea typeface="Montserrat" pitchFamily="34" charset="-122"/>
                <a:cs typeface="Montserrat" pitchFamily="34" charset="-120"/>
              </a:rPr>
              <a:t>Specialty Crop Focus</a:t>
            </a:r>
            <a:endParaRPr lang="en-US" sz="1200"/>
          </a:p>
        </p:txBody>
      </p:sp>
      <p:sp>
        <p:nvSpPr>
          <p:cNvPr id="21" name="Text 12"/>
          <p:cNvSpPr txBox="1"/>
          <p:nvPr/>
        </p:nvSpPr>
        <p:spPr>
          <a:xfrm>
            <a:off x="866851" y="4961991"/>
            <a:ext cx="2301545"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Cherries, apples, wine grapes</a:t>
            </a:r>
            <a:endParaRPr lang="en-US" sz="1000"/>
          </a:p>
        </p:txBody>
      </p:sp>
      <p:pic>
        <p:nvPicPr>
          <p:cNvPr id="22" name="Image 7" descr="preencoded.png"/>
          <p:cNvPicPr>
            <a:picLocks noChangeAspect="1"/>
          </p:cNvPicPr>
          <p:nvPr/>
        </p:nvPicPr>
        <p:blipFill>
          <a:blip r:embed="rId7"/>
          <a:srcRect l="-7" r="-7"/>
          <a:stretch/>
        </p:blipFill>
        <p:spPr>
          <a:xfrm>
            <a:off x="4300424" y="2467509"/>
            <a:ext cx="3767328" cy="2779775"/>
          </a:xfrm>
          <a:prstGeom prst="rect">
            <a:avLst/>
          </a:prstGeom>
        </p:spPr>
      </p:pic>
      <p:sp>
        <p:nvSpPr>
          <p:cNvPr id="23" name="Shape 13"/>
          <p:cNvSpPr/>
          <p:nvPr/>
        </p:nvSpPr>
        <p:spPr>
          <a:xfrm>
            <a:off x="4538167" y="2705253"/>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24" name="Image 8" descr="preencoded.png"/>
          <p:cNvPicPr>
            <a:picLocks noChangeAspect="1"/>
          </p:cNvPicPr>
          <p:nvPr/>
        </p:nvPicPr>
        <p:blipFill>
          <a:blip r:embed="rId9"/>
          <a:srcRect t="-180" b="-180"/>
          <a:stretch/>
        </p:blipFill>
        <p:spPr>
          <a:xfrm>
            <a:off x="4633264" y="2819553"/>
            <a:ext cx="190195" cy="152705"/>
          </a:xfrm>
          <a:prstGeom prst="rect">
            <a:avLst/>
          </a:prstGeom>
        </p:spPr>
      </p:pic>
      <p:sp>
        <p:nvSpPr>
          <p:cNvPr id="25" name="Text 14"/>
          <p:cNvSpPr txBox="1"/>
          <p:nvPr/>
        </p:nvSpPr>
        <p:spPr>
          <a:xfrm>
            <a:off x="5033772" y="2761946"/>
            <a:ext cx="1764792" cy="267005"/>
          </a:xfrm>
          <a:prstGeom prst="rect">
            <a:avLst/>
          </a:prstGeom>
          <a:noFill/>
          <a:ln/>
        </p:spPr>
        <p:txBody>
          <a:bodyPr wrap="square" lIns="0" tIns="0" rIns="0" bIns="0" rtlCol="0" anchor="ctr"/>
          <a:lstStyle/>
          <a:p>
            <a:pPr marL="0" indent="0" algn="l">
              <a:buNone/>
            </a:pPr>
            <a:r>
              <a:rPr lang="en-US" sz="1300" b="1">
                <a:solidFill>
                  <a:srgbClr val="1F2937"/>
                </a:solidFill>
                <a:latin typeface="Montserrat" pitchFamily="34" charset="0"/>
                <a:ea typeface="Montserrat" pitchFamily="34" charset="-122"/>
                <a:cs typeface="Montserrat" pitchFamily="34" charset="-120"/>
              </a:rPr>
              <a:t>Economic Drivers</a:t>
            </a:r>
            <a:endParaRPr lang="en-US" sz="1300"/>
          </a:p>
        </p:txBody>
      </p:sp>
      <p:sp>
        <p:nvSpPr>
          <p:cNvPr id="26" name="Shape 15"/>
          <p:cNvSpPr/>
          <p:nvPr/>
        </p:nvSpPr>
        <p:spPr>
          <a:xfrm>
            <a:off x="4538167" y="3391053"/>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27" name="Text 16"/>
          <p:cNvSpPr txBox="1"/>
          <p:nvPr/>
        </p:nvSpPr>
        <p:spPr>
          <a:xfrm>
            <a:off x="4785969" y="3315158"/>
            <a:ext cx="2539289" cy="228600"/>
          </a:xfrm>
          <a:prstGeom prst="rect">
            <a:avLst/>
          </a:prstGeom>
          <a:noFill/>
          <a:ln/>
        </p:spPr>
        <p:txBody>
          <a:bodyPr wrap="square" lIns="0" tIns="0" rIns="0" bIns="0" rtlCol="0" anchor="ctr"/>
          <a:lstStyle/>
          <a:p>
            <a:pPr marL="0" indent="0" algn="l">
              <a:buNone/>
            </a:pPr>
            <a:r>
              <a:rPr lang="en-US" sz="1200" b="1">
                <a:solidFill>
                  <a:srgbClr val="374151"/>
                </a:solidFill>
                <a:latin typeface="Montserrat" pitchFamily="34" charset="0"/>
                <a:ea typeface="Montserrat" pitchFamily="34" charset="-122"/>
                <a:cs typeface="Montserrat" pitchFamily="34" charset="-120"/>
              </a:rPr>
              <a:t>Growing Agritourism Culture</a:t>
            </a:r>
            <a:endParaRPr lang="en-US" sz="1200"/>
          </a:p>
        </p:txBody>
      </p:sp>
      <p:sp>
        <p:nvSpPr>
          <p:cNvPr id="28" name="Text 17"/>
          <p:cNvSpPr txBox="1"/>
          <p:nvPr/>
        </p:nvSpPr>
        <p:spPr>
          <a:xfrm>
            <a:off x="4785969" y="3543758"/>
            <a:ext cx="2134210"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Farm stays, U-pick, events</a:t>
            </a:r>
            <a:endParaRPr lang="en-US" sz="1000"/>
          </a:p>
        </p:txBody>
      </p:sp>
      <p:sp>
        <p:nvSpPr>
          <p:cNvPr id="29" name="Shape 18"/>
          <p:cNvSpPr/>
          <p:nvPr/>
        </p:nvSpPr>
        <p:spPr>
          <a:xfrm>
            <a:off x="4538167" y="4000958"/>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30" name="Text 19"/>
          <p:cNvSpPr txBox="1"/>
          <p:nvPr/>
        </p:nvSpPr>
        <p:spPr>
          <a:xfrm>
            <a:off x="4785969" y="3924148"/>
            <a:ext cx="2155241" cy="228600"/>
          </a:xfrm>
          <a:prstGeom prst="rect">
            <a:avLst/>
          </a:prstGeom>
          <a:noFill/>
          <a:ln/>
        </p:spPr>
        <p:txBody>
          <a:bodyPr wrap="square" lIns="0" tIns="0" rIns="0" bIns="0" rtlCol="0" anchor="ctr"/>
          <a:lstStyle/>
          <a:p>
            <a:pPr marL="0" indent="0" algn="l">
              <a:buNone/>
            </a:pPr>
            <a:r>
              <a:rPr lang="en-US" sz="1200" b="1">
                <a:solidFill>
                  <a:srgbClr val="374151"/>
                </a:solidFill>
                <a:latin typeface="Montserrat" pitchFamily="34" charset="0"/>
                <a:ea typeface="Montserrat" pitchFamily="34" charset="-122"/>
                <a:cs typeface="Montserrat" pitchFamily="34" charset="-120"/>
              </a:rPr>
              <a:t>Wine &amp; Cherry Branding</a:t>
            </a:r>
            <a:endParaRPr lang="en-US" sz="1200"/>
          </a:p>
        </p:txBody>
      </p:sp>
      <p:sp>
        <p:nvSpPr>
          <p:cNvPr id="31" name="Text 20"/>
          <p:cNvSpPr txBox="1"/>
          <p:nvPr/>
        </p:nvSpPr>
        <p:spPr>
          <a:xfrm>
            <a:off x="4785969" y="4152748"/>
            <a:ext cx="2267712"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Established regional identity</a:t>
            </a:r>
            <a:endParaRPr lang="en-US" sz="1000"/>
          </a:p>
        </p:txBody>
      </p:sp>
      <p:sp>
        <p:nvSpPr>
          <p:cNvPr id="32" name="Shape 21"/>
          <p:cNvSpPr/>
          <p:nvPr/>
        </p:nvSpPr>
        <p:spPr>
          <a:xfrm>
            <a:off x="4538167" y="4609948"/>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33" name="Text 22"/>
          <p:cNvSpPr txBox="1"/>
          <p:nvPr/>
        </p:nvSpPr>
        <p:spPr>
          <a:xfrm>
            <a:off x="4785969" y="4534053"/>
            <a:ext cx="2257654" cy="228600"/>
          </a:xfrm>
          <a:prstGeom prst="rect">
            <a:avLst/>
          </a:prstGeom>
          <a:noFill/>
          <a:ln/>
        </p:spPr>
        <p:txBody>
          <a:bodyPr wrap="square" lIns="0" tIns="0" rIns="0" bIns="0" rtlCol="0" anchor="ctr"/>
          <a:lstStyle/>
          <a:p>
            <a:pPr marL="0" indent="0" algn="l">
              <a:buNone/>
            </a:pPr>
            <a:r>
              <a:rPr lang="en-US" sz="1200" b="1">
                <a:solidFill>
                  <a:srgbClr val="374151"/>
                </a:solidFill>
                <a:latin typeface="Montserrat" pitchFamily="34" charset="0"/>
                <a:ea typeface="Montserrat" pitchFamily="34" charset="-122"/>
                <a:cs typeface="Montserrat" pitchFamily="34" charset="-120"/>
              </a:rPr>
              <a:t>Seasonal Tourism Demand</a:t>
            </a:r>
            <a:endParaRPr lang="en-US" sz="1200"/>
          </a:p>
        </p:txBody>
      </p:sp>
      <p:sp>
        <p:nvSpPr>
          <p:cNvPr id="34" name="Text 23"/>
          <p:cNvSpPr txBox="1"/>
          <p:nvPr/>
        </p:nvSpPr>
        <p:spPr>
          <a:xfrm>
            <a:off x="4785969" y="4762653"/>
            <a:ext cx="2105863"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Peak summer/fall visitors</a:t>
            </a:r>
            <a:endParaRPr lang="en-US" sz="1000"/>
          </a:p>
        </p:txBody>
      </p:sp>
      <p:sp>
        <p:nvSpPr>
          <p:cNvPr id="35" name="Shape 24"/>
          <p:cNvSpPr/>
          <p:nvPr/>
        </p:nvSpPr>
        <p:spPr>
          <a:xfrm>
            <a:off x="381305" y="5336746"/>
            <a:ext cx="7666329" cy="901292"/>
          </a:xfrm>
          <a:prstGeom prst="roundRect">
            <a:avLst>
              <a:gd name="adj" fmla="val 9090"/>
            </a:avLst>
          </a:prstGeom>
          <a:solidFill>
            <a:srgbClr val="F0FDF4"/>
          </a:solidFill>
          <a:ln w="12700">
            <a:solidFill>
              <a:srgbClr val="BBF7D0"/>
            </a:solidFill>
            <a:prstDash val="solid"/>
          </a:ln>
        </p:spPr>
        <p:txBody>
          <a:bodyPr/>
          <a:lstStyle/>
          <a:p>
            <a:endParaRPr lang="en-US"/>
          </a:p>
        </p:txBody>
      </p:sp>
      <p:pic>
        <p:nvPicPr>
          <p:cNvPr id="36" name="Image 9" descr="preencoded.png"/>
          <p:cNvPicPr>
            <a:picLocks noChangeAspect="1"/>
          </p:cNvPicPr>
          <p:nvPr/>
        </p:nvPicPr>
        <p:blipFill>
          <a:blip r:embed="rId10"/>
          <a:srcRect t="-16423" b="-16423"/>
          <a:stretch/>
        </p:blipFill>
        <p:spPr>
          <a:xfrm>
            <a:off x="619049" y="5612894"/>
            <a:ext cx="171907" cy="304495"/>
          </a:xfrm>
          <a:prstGeom prst="rect">
            <a:avLst/>
          </a:prstGeom>
        </p:spPr>
      </p:pic>
      <p:sp>
        <p:nvSpPr>
          <p:cNvPr id="37" name="Text 25"/>
          <p:cNvSpPr txBox="1"/>
          <p:nvPr/>
        </p:nvSpPr>
        <p:spPr>
          <a:xfrm>
            <a:off x="942746" y="5438851"/>
            <a:ext cx="7010705" cy="228600"/>
          </a:xfrm>
          <a:prstGeom prst="rect">
            <a:avLst/>
          </a:prstGeom>
          <a:noFill/>
          <a:ln/>
        </p:spPr>
        <p:txBody>
          <a:bodyPr wrap="square" lIns="0" tIns="0" rIns="0" bIns="0" rtlCol="0" anchor="ctr"/>
          <a:lstStyle/>
          <a:p>
            <a:pPr marL="0" indent="0" algn="l">
              <a:buNone/>
            </a:pPr>
            <a:r>
              <a:rPr lang="en-US" sz="1200" b="1">
                <a:solidFill>
                  <a:srgbClr val="166534"/>
                </a:solidFill>
                <a:latin typeface="Montserrat" pitchFamily="34" charset="0"/>
                <a:ea typeface="Montserrat" pitchFamily="34" charset="-122"/>
                <a:cs typeface="Montserrat" pitchFamily="34" charset="-120"/>
              </a:rPr>
              <a:t>The Core Question</a:t>
            </a:r>
            <a:endParaRPr lang="en-US" sz="1200"/>
          </a:p>
        </p:txBody>
      </p:sp>
      <p:sp>
        <p:nvSpPr>
          <p:cNvPr id="38" name="Text 26"/>
          <p:cNvSpPr txBox="1"/>
          <p:nvPr/>
        </p:nvSpPr>
        <p:spPr>
          <a:xfrm>
            <a:off x="942746" y="5705855"/>
            <a:ext cx="7010705" cy="495605"/>
          </a:xfrm>
          <a:prstGeom prst="rect">
            <a:avLst/>
          </a:prstGeom>
          <a:noFill/>
          <a:ln/>
        </p:spPr>
        <p:txBody>
          <a:bodyPr wrap="square" lIns="0" tIns="0" rIns="0" bIns="0" rtlCol="0" anchor="ctr"/>
          <a:lstStyle/>
          <a:p>
            <a:pPr marL="0" indent="0" algn="l">
              <a:buNone/>
            </a:pPr>
            <a:r>
              <a:rPr lang="en-US" sz="1200">
                <a:solidFill>
                  <a:srgbClr val="15803D"/>
                </a:solidFill>
                <a:latin typeface="Montserrat" pitchFamily="34" charset="0"/>
                <a:ea typeface="Montserrat" pitchFamily="34" charset="-122"/>
                <a:cs typeface="Montserrat" pitchFamily="34" charset="-120"/>
              </a:rPr>
              <a:t> The question isn't whether to preserve farmland—it's </a:t>
            </a:r>
            <a:r>
              <a:rPr lang="en-US" sz="1200" b="1">
                <a:solidFill>
                  <a:srgbClr val="15803D"/>
                </a:solidFill>
                <a:latin typeface="Montserrat" pitchFamily="34" charset="0"/>
                <a:ea typeface="Montserrat" pitchFamily="34" charset="-122"/>
                <a:cs typeface="Montserrat" pitchFamily="34" charset="-120"/>
              </a:rPr>
              <a:t>how to preserve it while ensuring financial resilience</a:t>
            </a:r>
            <a:r>
              <a:rPr lang="en-US" sz="1200">
                <a:solidFill>
                  <a:srgbClr val="15803D"/>
                </a:solidFill>
                <a:latin typeface="Montserrat" pitchFamily="34" charset="0"/>
                <a:ea typeface="Montserrat" pitchFamily="34" charset="-122"/>
                <a:cs typeface="Montserrat" pitchFamily="34" charset="-120"/>
              </a:rPr>
              <a:t>. </a:t>
            </a:r>
            <a:endParaRPr lang="en-US" sz="1200"/>
          </a:p>
        </p:txBody>
      </p:sp>
      <p:pic>
        <p:nvPicPr>
          <p:cNvPr id="39" name="Image 10" descr="preencoded.png"/>
          <p:cNvPicPr>
            <a:picLocks noChangeAspect="1"/>
          </p:cNvPicPr>
          <p:nvPr/>
        </p:nvPicPr>
        <p:blipFill>
          <a:blip r:embed="rId11"/>
          <a:srcRect t="-2" b="-2"/>
          <a:stretch/>
        </p:blipFill>
        <p:spPr>
          <a:xfrm>
            <a:off x="8191195" y="986180"/>
            <a:ext cx="3619195" cy="2819553"/>
          </a:xfrm>
          <a:prstGeom prst="rect">
            <a:avLst/>
          </a:prstGeom>
        </p:spPr>
      </p:pic>
      <p:sp>
        <p:nvSpPr>
          <p:cNvPr id="40" name="Text 27"/>
          <p:cNvSpPr txBox="1"/>
          <p:nvPr/>
        </p:nvSpPr>
        <p:spPr>
          <a:xfrm>
            <a:off x="8429854" y="1223924"/>
            <a:ext cx="3143707" cy="267005"/>
          </a:xfrm>
          <a:prstGeom prst="rect">
            <a:avLst/>
          </a:prstGeom>
          <a:noFill/>
          <a:ln/>
        </p:spPr>
        <p:txBody>
          <a:bodyPr wrap="square" lIns="0" tIns="0" rIns="0" bIns="0" rtlCol="0" anchor="ctr"/>
          <a:lstStyle/>
          <a:p>
            <a:pPr marL="0" indent="0" algn="l">
              <a:buNone/>
            </a:pPr>
            <a:r>
              <a:rPr lang="en-US" sz="1300" b="1">
                <a:solidFill>
                  <a:srgbClr val="1F2937"/>
                </a:solidFill>
                <a:latin typeface="Montserrat" pitchFamily="34" charset="0"/>
                <a:ea typeface="Montserrat" pitchFamily="34" charset="-122"/>
                <a:cs typeface="Montserrat" pitchFamily="34" charset="-120"/>
              </a:rPr>
              <a:t>Regional Statistics</a:t>
            </a:r>
            <a:endParaRPr lang="en-US" sz="1300"/>
          </a:p>
        </p:txBody>
      </p:sp>
      <p:sp>
        <p:nvSpPr>
          <p:cNvPr id="41" name="Shape 28"/>
          <p:cNvSpPr/>
          <p:nvPr/>
        </p:nvSpPr>
        <p:spPr>
          <a:xfrm>
            <a:off x="8429854" y="1553109"/>
            <a:ext cx="1495044" cy="1047902"/>
          </a:xfrm>
          <a:prstGeom prst="roundRect">
            <a:avLst>
              <a:gd name="adj" fmla="val 12692"/>
            </a:avLst>
          </a:prstGeom>
          <a:solidFill>
            <a:srgbClr val="4A7C59">
              <a:alpha val="10000"/>
            </a:srgbClr>
          </a:solidFill>
          <a:ln w="12700">
            <a:solidFill>
              <a:srgbClr val="4A7C59">
                <a:alpha val="30000"/>
              </a:srgbClr>
            </a:solidFill>
            <a:prstDash val="solid"/>
          </a:ln>
        </p:spPr>
        <p:txBody>
          <a:bodyPr/>
          <a:lstStyle/>
          <a:p>
            <a:endParaRPr lang="en-US"/>
          </a:p>
        </p:txBody>
      </p:sp>
      <p:sp>
        <p:nvSpPr>
          <p:cNvPr id="42" name="Text 29"/>
          <p:cNvSpPr txBox="1"/>
          <p:nvPr/>
        </p:nvSpPr>
        <p:spPr>
          <a:xfrm>
            <a:off x="8553298" y="1753362"/>
            <a:ext cx="1248156" cy="305410"/>
          </a:xfrm>
          <a:prstGeom prst="rect">
            <a:avLst/>
          </a:prstGeom>
          <a:noFill/>
          <a:ln/>
        </p:spPr>
        <p:txBody>
          <a:bodyPr wrap="square" lIns="0" tIns="0" rIns="0" bIns="0" rtlCol="0" anchor="ctr"/>
          <a:lstStyle/>
          <a:p>
            <a:pPr marL="0" indent="0" algn="ctr">
              <a:buNone/>
            </a:pPr>
            <a:r>
              <a:rPr lang="en-US" sz="1800" b="1">
                <a:solidFill>
                  <a:srgbClr val="16A34A"/>
                </a:solidFill>
                <a:latin typeface="Montserrat" pitchFamily="34" charset="0"/>
                <a:ea typeface="Montserrat" pitchFamily="34" charset="-122"/>
                <a:cs typeface="Montserrat" pitchFamily="34" charset="-120"/>
              </a:rPr>
              <a:t>40%</a:t>
            </a:r>
            <a:endParaRPr lang="en-US" sz="1800"/>
          </a:p>
        </p:txBody>
      </p:sp>
      <p:sp>
        <p:nvSpPr>
          <p:cNvPr id="43" name="Text 30"/>
          <p:cNvSpPr txBox="1"/>
          <p:nvPr/>
        </p:nvSpPr>
        <p:spPr>
          <a:xfrm>
            <a:off x="8553298" y="2096262"/>
            <a:ext cx="1248156" cy="305410"/>
          </a:xfrm>
          <a:prstGeom prst="rect">
            <a:avLst/>
          </a:prstGeom>
          <a:noFill/>
          <a:ln/>
        </p:spPr>
        <p:txBody>
          <a:bodyPr wrap="square" lIns="0" tIns="0" rIns="0" bIns="0" rtlCol="0" anchor="ctr"/>
          <a:lstStyle/>
          <a:p>
            <a:pPr marL="0" indent="0" algn="ctr">
              <a:buNone/>
            </a:pPr>
            <a:r>
              <a:rPr lang="en-US" sz="900" b="1" kern="0" spc="45">
                <a:solidFill>
                  <a:srgbClr val="4B5563"/>
                </a:solidFill>
                <a:latin typeface="Montserrat" pitchFamily="34" charset="0"/>
                <a:ea typeface="Montserrat" pitchFamily="34" charset="-122"/>
                <a:cs typeface="Montserrat" pitchFamily="34" charset="-120"/>
              </a:rPr>
              <a:t>Conservation Land</a:t>
            </a:r>
            <a:endParaRPr lang="en-US" sz="900"/>
          </a:p>
        </p:txBody>
      </p:sp>
      <p:sp>
        <p:nvSpPr>
          <p:cNvPr id="44" name="Shape 31"/>
          <p:cNvSpPr/>
          <p:nvPr/>
        </p:nvSpPr>
        <p:spPr>
          <a:xfrm>
            <a:off x="10077602" y="1553109"/>
            <a:ext cx="1495044" cy="1047902"/>
          </a:xfrm>
          <a:prstGeom prst="roundRect">
            <a:avLst>
              <a:gd name="adj" fmla="val 12692"/>
            </a:avLst>
          </a:prstGeom>
          <a:solidFill>
            <a:srgbClr val="4A7C59">
              <a:alpha val="10000"/>
            </a:srgbClr>
          </a:solidFill>
          <a:ln w="12700">
            <a:solidFill>
              <a:srgbClr val="4A7C59">
                <a:alpha val="30000"/>
              </a:srgbClr>
            </a:solidFill>
            <a:prstDash val="solid"/>
          </a:ln>
        </p:spPr>
        <p:txBody>
          <a:bodyPr/>
          <a:lstStyle/>
          <a:p>
            <a:endParaRPr lang="en-US"/>
          </a:p>
        </p:txBody>
      </p:sp>
      <p:sp>
        <p:nvSpPr>
          <p:cNvPr id="45" name="Text 32"/>
          <p:cNvSpPr txBox="1"/>
          <p:nvPr/>
        </p:nvSpPr>
        <p:spPr>
          <a:xfrm>
            <a:off x="10201046" y="1753362"/>
            <a:ext cx="1248156" cy="305410"/>
          </a:xfrm>
          <a:prstGeom prst="rect">
            <a:avLst/>
          </a:prstGeom>
          <a:noFill/>
          <a:ln/>
        </p:spPr>
        <p:txBody>
          <a:bodyPr wrap="square" lIns="0" tIns="0" rIns="0" bIns="0" rtlCol="0" anchor="ctr"/>
          <a:lstStyle/>
          <a:p>
            <a:pPr marL="0" indent="0" algn="ctr">
              <a:buNone/>
            </a:pPr>
            <a:r>
              <a:rPr lang="en-US" sz="1800" b="1">
                <a:solidFill>
                  <a:srgbClr val="2563EB"/>
                </a:solidFill>
                <a:latin typeface="Montserrat" pitchFamily="34" charset="0"/>
                <a:ea typeface="Montserrat" pitchFamily="34" charset="-122"/>
                <a:cs typeface="Montserrat" pitchFamily="34" charset="-120"/>
              </a:rPr>
              <a:t>$1M+</a:t>
            </a:r>
            <a:endParaRPr lang="en-US" sz="1800"/>
          </a:p>
        </p:txBody>
      </p:sp>
      <p:sp>
        <p:nvSpPr>
          <p:cNvPr id="46" name="Text 33"/>
          <p:cNvSpPr txBox="1"/>
          <p:nvPr/>
        </p:nvSpPr>
        <p:spPr>
          <a:xfrm>
            <a:off x="10201046" y="2096262"/>
            <a:ext cx="1248156" cy="305410"/>
          </a:xfrm>
          <a:prstGeom prst="rect">
            <a:avLst/>
          </a:prstGeom>
          <a:noFill/>
          <a:ln/>
        </p:spPr>
        <p:txBody>
          <a:bodyPr wrap="square" lIns="0" tIns="0" rIns="0" bIns="0" rtlCol="0" anchor="ctr"/>
          <a:lstStyle/>
          <a:p>
            <a:pPr marL="0" indent="0" algn="ctr">
              <a:buNone/>
            </a:pPr>
            <a:r>
              <a:rPr lang="en-US" sz="900" b="1" kern="0" spc="45">
                <a:solidFill>
                  <a:srgbClr val="4B5563"/>
                </a:solidFill>
                <a:latin typeface="Montserrat" pitchFamily="34" charset="0"/>
                <a:ea typeface="Montserrat" pitchFamily="34" charset="-122"/>
                <a:cs typeface="Montserrat" pitchFamily="34" charset="-120"/>
              </a:rPr>
              <a:t>Revenue Potential</a:t>
            </a:r>
            <a:endParaRPr lang="en-US" sz="900"/>
          </a:p>
        </p:txBody>
      </p:sp>
      <p:sp>
        <p:nvSpPr>
          <p:cNvPr id="47" name="Shape 34"/>
          <p:cNvSpPr/>
          <p:nvPr/>
        </p:nvSpPr>
        <p:spPr>
          <a:xfrm>
            <a:off x="8429854" y="2752801"/>
            <a:ext cx="1495044" cy="895198"/>
          </a:xfrm>
          <a:prstGeom prst="roundRect">
            <a:avLst>
              <a:gd name="adj" fmla="val 17386"/>
            </a:avLst>
          </a:prstGeom>
          <a:solidFill>
            <a:srgbClr val="4A7C59">
              <a:alpha val="10000"/>
            </a:srgbClr>
          </a:solidFill>
          <a:ln w="12700">
            <a:solidFill>
              <a:srgbClr val="4A7C59">
                <a:alpha val="30000"/>
              </a:srgbClr>
            </a:solidFill>
            <a:prstDash val="solid"/>
          </a:ln>
        </p:spPr>
        <p:txBody>
          <a:bodyPr/>
          <a:lstStyle/>
          <a:p>
            <a:endParaRPr lang="en-US"/>
          </a:p>
        </p:txBody>
      </p:sp>
      <p:sp>
        <p:nvSpPr>
          <p:cNvPr id="48" name="Text 35"/>
          <p:cNvSpPr txBox="1"/>
          <p:nvPr/>
        </p:nvSpPr>
        <p:spPr>
          <a:xfrm>
            <a:off x="8553298" y="2953055"/>
            <a:ext cx="1248156" cy="305410"/>
          </a:xfrm>
          <a:prstGeom prst="rect">
            <a:avLst/>
          </a:prstGeom>
          <a:noFill/>
          <a:ln/>
        </p:spPr>
        <p:txBody>
          <a:bodyPr wrap="square" lIns="0" tIns="0" rIns="0" bIns="0" rtlCol="0" anchor="ctr"/>
          <a:lstStyle/>
          <a:p>
            <a:pPr marL="0" indent="0" algn="ctr">
              <a:buNone/>
            </a:pPr>
            <a:r>
              <a:rPr lang="en-US" sz="1800" b="1">
                <a:solidFill>
                  <a:srgbClr val="9333EA"/>
                </a:solidFill>
                <a:latin typeface="Montserrat" pitchFamily="34" charset="0"/>
                <a:ea typeface="Montserrat" pitchFamily="34" charset="-122"/>
                <a:cs typeface="Montserrat" pitchFamily="34" charset="-120"/>
              </a:rPr>
              <a:t>15+</a:t>
            </a:r>
            <a:endParaRPr lang="en-US" sz="1800"/>
          </a:p>
        </p:txBody>
      </p:sp>
      <p:sp>
        <p:nvSpPr>
          <p:cNvPr id="49" name="Text 36"/>
          <p:cNvSpPr txBox="1"/>
          <p:nvPr/>
        </p:nvSpPr>
        <p:spPr>
          <a:xfrm>
            <a:off x="8553298" y="3295955"/>
            <a:ext cx="1248156" cy="152705"/>
          </a:xfrm>
          <a:prstGeom prst="rect">
            <a:avLst/>
          </a:prstGeom>
          <a:noFill/>
          <a:ln/>
        </p:spPr>
        <p:txBody>
          <a:bodyPr wrap="square" lIns="0" tIns="0" rIns="0" bIns="0" rtlCol="0" anchor="ctr"/>
          <a:lstStyle/>
          <a:p>
            <a:pPr marL="0" indent="0" algn="ctr">
              <a:buNone/>
            </a:pPr>
            <a:r>
              <a:rPr lang="en-US" sz="900" b="1" kern="0" spc="45">
                <a:solidFill>
                  <a:srgbClr val="4B5563"/>
                </a:solidFill>
                <a:latin typeface="Montserrat" pitchFamily="34" charset="0"/>
                <a:ea typeface="Montserrat" pitchFamily="34" charset="-122"/>
                <a:cs typeface="Montserrat" pitchFamily="34" charset="-120"/>
              </a:rPr>
              <a:t>Counties Served</a:t>
            </a:r>
            <a:endParaRPr lang="en-US" sz="900"/>
          </a:p>
        </p:txBody>
      </p:sp>
      <p:sp>
        <p:nvSpPr>
          <p:cNvPr id="50" name="Shape 37"/>
          <p:cNvSpPr/>
          <p:nvPr/>
        </p:nvSpPr>
        <p:spPr>
          <a:xfrm>
            <a:off x="10077602" y="2752801"/>
            <a:ext cx="1495044" cy="895198"/>
          </a:xfrm>
          <a:prstGeom prst="roundRect">
            <a:avLst>
              <a:gd name="adj" fmla="val 17386"/>
            </a:avLst>
          </a:prstGeom>
          <a:solidFill>
            <a:srgbClr val="4A7C59">
              <a:alpha val="10000"/>
            </a:srgbClr>
          </a:solidFill>
          <a:ln w="12700">
            <a:solidFill>
              <a:srgbClr val="4A7C59">
                <a:alpha val="30000"/>
              </a:srgbClr>
            </a:solidFill>
            <a:prstDash val="solid"/>
          </a:ln>
        </p:spPr>
        <p:txBody>
          <a:bodyPr/>
          <a:lstStyle/>
          <a:p>
            <a:endParaRPr lang="en-US"/>
          </a:p>
        </p:txBody>
      </p:sp>
      <p:sp>
        <p:nvSpPr>
          <p:cNvPr id="51" name="Text 38"/>
          <p:cNvSpPr txBox="1"/>
          <p:nvPr/>
        </p:nvSpPr>
        <p:spPr>
          <a:xfrm>
            <a:off x="10201046" y="2953055"/>
            <a:ext cx="1248156" cy="305410"/>
          </a:xfrm>
          <a:prstGeom prst="rect">
            <a:avLst/>
          </a:prstGeom>
          <a:noFill/>
          <a:ln/>
        </p:spPr>
        <p:txBody>
          <a:bodyPr wrap="square" lIns="0" tIns="0" rIns="0" bIns="0" rtlCol="0" anchor="ctr"/>
          <a:lstStyle/>
          <a:p>
            <a:pPr marL="0" indent="0" algn="ctr">
              <a:buNone/>
            </a:pPr>
            <a:r>
              <a:rPr lang="en-US" sz="1800" b="1">
                <a:solidFill>
                  <a:srgbClr val="EA580C"/>
                </a:solidFill>
                <a:latin typeface="Montserrat" pitchFamily="34" charset="0"/>
                <a:ea typeface="Montserrat" pitchFamily="34" charset="-122"/>
                <a:cs typeface="Montserrat" pitchFamily="34" charset="-120"/>
              </a:rPr>
              <a:t>25%</a:t>
            </a:r>
            <a:endParaRPr lang="en-US" sz="1800"/>
          </a:p>
        </p:txBody>
      </p:sp>
      <p:sp>
        <p:nvSpPr>
          <p:cNvPr id="52" name="Text 39"/>
          <p:cNvSpPr txBox="1"/>
          <p:nvPr/>
        </p:nvSpPr>
        <p:spPr>
          <a:xfrm>
            <a:off x="10201046" y="3295955"/>
            <a:ext cx="1248156" cy="152705"/>
          </a:xfrm>
          <a:prstGeom prst="rect">
            <a:avLst/>
          </a:prstGeom>
          <a:noFill/>
          <a:ln/>
        </p:spPr>
        <p:txBody>
          <a:bodyPr wrap="square" lIns="0" tIns="0" rIns="0" bIns="0" rtlCol="0" anchor="ctr"/>
          <a:lstStyle/>
          <a:p>
            <a:pPr marL="0" indent="0" algn="ctr">
              <a:buNone/>
            </a:pPr>
            <a:r>
              <a:rPr lang="en-US" sz="900" b="1" kern="0" spc="45">
                <a:solidFill>
                  <a:srgbClr val="4B5563"/>
                </a:solidFill>
                <a:latin typeface="Montserrat" pitchFamily="34" charset="0"/>
                <a:ea typeface="Montserrat" pitchFamily="34" charset="-122"/>
                <a:cs typeface="Montserrat" pitchFamily="34" charset="-120"/>
              </a:rPr>
              <a:t>Tourism Growth</a:t>
            </a:r>
            <a:endParaRPr lang="en-US" sz="900"/>
          </a:p>
        </p:txBody>
      </p:sp>
      <p:pic>
        <p:nvPicPr>
          <p:cNvPr id="53" name="Image 11" descr="preencoded.png"/>
          <p:cNvPicPr>
            <a:picLocks noChangeAspect="1"/>
          </p:cNvPicPr>
          <p:nvPr/>
        </p:nvPicPr>
        <p:blipFill>
          <a:blip r:embed="rId12"/>
          <a:srcRect t="-18" b="-18"/>
          <a:stretch/>
        </p:blipFill>
        <p:spPr>
          <a:xfrm>
            <a:off x="8191195" y="3910323"/>
            <a:ext cx="3619195" cy="1336962"/>
          </a:xfrm>
          <a:prstGeom prst="rect">
            <a:avLst/>
          </a:prstGeom>
        </p:spPr>
      </p:pic>
      <p:sp>
        <p:nvSpPr>
          <p:cNvPr id="54" name="Text 40"/>
          <p:cNvSpPr txBox="1"/>
          <p:nvPr/>
        </p:nvSpPr>
        <p:spPr>
          <a:xfrm>
            <a:off x="8429854" y="4050395"/>
            <a:ext cx="3143707"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Key Organizations</a:t>
            </a:r>
            <a:endParaRPr lang="en-US" sz="1200"/>
          </a:p>
        </p:txBody>
      </p:sp>
      <p:sp>
        <p:nvSpPr>
          <p:cNvPr id="55" name="Shape 41"/>
          <p:cNvSpPr/>
          <p:nvPr/>
        </p:nvSpPr>
        <p:spPr>
          <a:xfrm>
            <a:off x="8429854" y="4379961"/>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56" name="Text 42"/>
          <p:cNvSpPr txBox="1"/>
          <p:nvPr/>
        </p:nvSpPr>
        <p:spPr>
          <a:xfrm>
            <a:off x="8639251" y="4332412"/>
            <a:ext cx="3314700"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Grand Traverse Regional Land Conservancy</a:t>
            </a:r>
            <a:endParaRPr lang="en-US" sz="1000"/>
          </a:p>
        </p:txBody>
      </p:sp>
      <p:sp>
        <p:nvSpPr>
          <p:cNvPr id="57" name="Shape 43"/>
          <p:cNvSpPr/>
          <p:nvPr/>
        </p:nvSpPr>
        <p:spPr>
          <a:xfrm>
            <a:off x="8429854" y="4685371"/>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58" name="Text 44"/>
          <p:cNvSpPr txBox="1"/>
          <p:nvPr/>
        </p:nvSpPr>
        <p:spPr>
          <a:xfrm>
            <a:off x="8639251" y="4637822"/>
            <a:ext cx="1791310"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Leelanau Conservancy</a:t>
            </a:r>
            <a:endParaRPr lang="en-US" sz="1000"/>
          </a:p>
        </p:txBody>
      </p:sp>
      <p:sp>
        <p:nvSpPr>
          <p:cNvPr id="59" name="Shape 45"/>
          <p:cNvSpPr/>
          <p:nvPr/>
        </p:nvSpPr>
        <p:spPr>
          <a:xfrm>
            <a:off x="8429854" y="4989866"/>
            <a:ext cx="95098" cy="95098"/>
          </a:xfrm>
          <a:prstGeom prst="ellipse">
            <a:avLst/>
          </a:prstGeom>
          <a:solidFill>
            <a:srgbClr val="A855F7"/>
          </a:solidFill>
          <a:ln w="12700">
            <a:solidFill>
              <a:srgbClr val="FFFFFF">
                <a:alpha val="0"/>
              </a:srgbClr>
            </a:solidFill>
            <a:prstDash val="solid"/>
          </a:ln>
        </p:spPr>
        <p:txBody>
          <a:bodyPr/>
          <a:lstStyle/>
          <a:p>
            <a:endParaRPr lang="en-US"/>
          </a:p>
        </p:txBody>
      </p:sp>
      <p:sp>
        <p:nvSpPr>
          <p:cNvPr id="60" name="Text 46"/>
          <p:cNvSpPr txBox="1"/>
          <p:nvPr/>
        </p:nvSpPr>
        <p:spPr>
          <a:xfrm>
            <a:off x="8639251" y="4942317"/>
            <a:ext cx="3038399" cy="228008"/>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USDA, MDARD &amp; Office of Rural Prosperity</a:t>
            </a:r>
            <a:endParaRPr lang="en-US" sz="1000"/>
          </a:p>
        </p:txBody>
      </p:sp>
      <p:sp>
        <p:nvSpPr>
          <p:cNvPr id="61" name="Shape 47"/>
          <p:cNvSpPr/>
          <p:nvPr/>
        </p:nvSpPr>
        <p:spPr>
          <a:xfrm>
            <a:off x="8191195" y="5336746"/>
            <a:ext cx="3619195" cy="901292"/>
          </a:xfrm>
          <a:prstGeom prst="roundRect">
            <a:avLst>
              <a:gd name="adj" fmla="val 7109"/>
            </a:avLst>
          </a:prstGeom>
          <a:solidFill>
            <a:srgbClr val="EFF6FF"/>
          </a:solidFill>
          <a:ln w="12700">
            <a:solidFill>
              <a:srgbClr val="BFDBFE"/>
            </a:solidFill>
            <a:prstDash val="solid"/>
          </a:ln>
        </p:spPr>
        <p:txBody>
          <a:bodyPr/>
          <a:lstStyle/>
          <a:p>
            <a:endParaRPr lang="en-US"/>
          </a:p>
        </p:txBody>
      </p:sp>
      <p:sp>
        <p:nvSpPr>
          <p:cNvPr id="62" name="Text 48"/>
          <p:cNvSpPr txBox="1"/>
          <p:nvPr/>
        </p:nvSpPr>
        <p:spPr>
          <a:xfrm>
            <a:off x="8429854" y="5438379"/>
            <a:ext cx="3143707" cy="191110"/>
          </a:xfrm>
          <a:prstGeom prst="rect">
            <a:avLst/>
          </a:prstGeom>
          <a:noFill/>
          <a:ln/>
        </p:spPr>
        <p:txBody>
          <a:bodyPr wrap="square" lIns="0" tIns="0" rIns="0" bIns="0" rtlCol="0" anchor="ctr"/>
          <a:lstStyle/>
          <a:p>
            <a:pPr marL="0" indent="0" algn="l">
              <a:buNone/>
            </a:pPr>
            <a:r>
              <a:rPr lang="en-US" sz="1000" b="1">
                <a:solidFill>
                  <a:srgbClr val="1E40AF"/>
                </a:solidFill>
                <a:latin typeface="Montserrat" pitchFamily="34" charset="0"/>
                <a:ea typeface="Montserrat" pitchFamily="34" charset="-122"/>
                <a:cs typeface="Montserrat" pitchFamily="34" charset="-120"/>
              </a:rPr>
              <a:t>Conservation Success</a:t>
            </a:r>
            <a:endParaRPr lang="en-US" sz="1000"/>
          </a:p>
        </p:txBody>
      </p:sp>
      <p:sp>
        <p:nvSpPr>
          <p:cNvPr id="63" name="Text 49"/>
          <p:cNvSpPr txBox="1"/>
          <p:nvPr/>
        </p:nvSpPr>
        <p:spPr>
          <a:xfrm>
            <a:off x="8429854" y="5536861"/>
            <a:ext cx="3143707" cy="657454"/>
          </a:xfrm>
          <a:prstGeom prst="rect">
            <a:avLst/>
          </a:prstGeom>
          <a:noFill/>
          <a:ln/>
        </p:spPr>
        <p:txBody>
          <a:bodyPr wrap="square" lIns="0" tIns="0" rIns="0" bIns="0" rtlCol="0" anchor="ctr"/>
          <a:lstStyle/>
          <a:p>
            <a:pPr marL="0" indent="0" algn="l">
              <a:buNone/>
            </a:pPr>
            <a:r>
              <a:rPr lang="en-US" sz="1000">
                <a:solidFill>
                  <a:srgbClr val="1D4ED8"/>
                </a:solidFill>
                <a:latin typeface="Montserrat" pitchFamily="34" charset="0"/>
                <a:ea typeface="Montserrat" pitchFamily="34" charset="-122"/>
                <a:cs typeface="Montserrat" pitchFamily="34" charset="-120"/>
              </a:rPr>
              <a:t>Regional conservancies have demonstrated that farmland preservation is viable when paired with strategic capital.</a:t>
            </a:r>
            <a:endParaRPr lang="en-US" sz="1000"/>
          </a:p>
        </p:txBody>
      </p:sp>
      <p:pic>
        <p:nvPicPr>
          <p:cNvPr id="64" name="Image 12" descr="preencoded.png"/>
          <p:cNvPicPr>
            <a:picLocks noChangeAspect="1"/>
          </p:cNvPicPr>
          <p:nvPr/>
        </p:nvPicPr>
        <p:blipFill>
          <a:blip r:embed="rId13"/>
          <a:srcRect l="-19" r="-19"/>
          <a:stretch/>
        </p:blipFill>
        <p:spPr>
          <a:xfrm>
            <a:off x="0" y="0"/>
            <a:ext cx="12191695" cy="761695"/>
          </a:xfrm>
          <a:prstGeom prst="rect">
            <a:avLst/>
          </a:prstGeom>
        </p:spPr>
      </p:pic>
      <p:pic>
        <p:nvPicPr>
          <p:cNvPr id="65" name="Image 13" descr="preencoded.png"/>
          <p:cNvPicPr>
            <a:picLocks noChangeAspect="1"/>
          </p:cNvPicPr>
          <p:nvPr/>
        </p:nvPicPr>
        <p:blipFill>
          <a:blip r:embed="rId14"/>
          <a:srcRect/>
          <a:stretch/>
        </p:blipFill>
        <p:spPr>
          <a:xfrm>
            <a:off x="381305" y="152705"/>
            <a:ext cx="457200" cy="457200"/>
          </a:xfrm>
          <a:prstGeom prst="rect">
            <a:avLst/>
          </a:prstGeom>
        </p:spPr>
      </p:pic>
      <p:pic>
        <p:nvPicPr>
          <p:cNvPr id="66" name="Image 14" descr="preencoded.png"/>
          <p:cNvPicPr>
            <a:picLocks noChangeAspect="1"/>
          </p:cNvPicPr>
          <p:nvPr/>
        </p:nvPicPr>
        <p:blipFill>
          <a:blip r:embed="rId15"/>
          <a:srcRect t="-18437" b="-18437"/>
          <a:stretch/>
        </p:blipFill>
        <p:spPr>
          <a:xfrm>
            <a:off x="500177" y="247802"/>
            <a:ext cx="219456" cy="267005"/>
          </a:xfrm>
          <a:prstGeom prst="rect">
            <a:avLst/>
          </a:prstGeom>
        </p:spPr>
      </p:pic>
      <p:sp>
        <p:nvSpPr>
          <p:cNvPr id="67" name="Text 50"/>
          <p:cNvSpPr txBox="1"/>
          <p:nvPr/>
        </p:nvSpPr>
        <p:spPr>
          <a:xfrm>
            <a:off x="990295" y="152705"/>
            <a:ext cx="2210105" cy="267005"/>
          </a:xfrm>
          <a:prstGeom prst="rect">
            <a:avLst/>
          </a:prstGeom>
          <a:noFill/>
          <a:ln/>
        </p:spPr>
        <p:txBody>
          <a:bodyPr wrap="square" lIns="0" tIns="0" rIns="0" bIns="0" rtlCol="0" anchor="ctr"/>
          <a:lstStyle/>
          <a:p>
            <a:pPr marL="0" indent="0" algn="l">
              <a:buNone/>
            </a:pPr>
            <a:r>
              <a:rPr lang="en-US" sz="1500" b="1">
                <a:solidFill>
                  <a:srgbClr val="FFFFFF"/>
                </a:solidFill>
                <a:latin typeface="Montserrat" pitchFamily="34" charset="0"/>
                <a:ea typeface="Montserrat" pitchFamily="34" charset="-122"/>
                <a:cs typeface="Montserrat" pitchFamily="34" charset="-120"/>
              </a:rPr>
              <a:t>Why This Matters</a:t>
            </a:r>
            <a:endParaRPr lang="en-US" sz="1500"/>
          </a:p>
        </p:txBody>
      </p:sp>
      <p:sp>
        <p:nvSpPr>
          <p:cNvPr id="68" name="Text 51"/>
          <p:cNvSpPr txBox="1"/>
          <p:nvPr/>
        </p:nvSpPr>
        <p:spPr>
          <a:xfrm>
            <a:off x="990295" y="418795"/>
            <a:ext cx="2488997"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The Northwest Michigan Context</a:t>
            </a:r>
            <a:endParaRPr lang="en-US" sz="1000"/>
          </a:p>
        </p:txBody>
      </p:sp>
      <p:sp>
        <p:nvSpPr>
          <p:cNvPr id="69" name="Text 52"/>
          <p:cNvSpPr txBox="1"/>
          <p:nvPr/>
        </p:nvSpPr>
        <p:spPr>
          <a:xfrm>
            <a:off x="9826142" y="152705"/>
            <a:ext cx="1986991"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Regional Advantage</a:t>
            </a:r>
            <a:endParaRPr lang="en-US" sz="1300"/>
          </a:p>
        </p:txBody>
      </p:sp>
      <p:sp>
        <p:nvSpPr>
          <p:cNvPr id="70" name="Text 53"/>
          <p:cNvSpPr txBox="1"/>
          <p:nvPr/>
        </p:nvSpPr>
        <p:spPr>
          <a:xfrm>
            <a:off x="9658807" y="418795"/>
            <a:ext cx="2153412"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Agritourism + Conservation</a:t>
            </a:r>
            <a:endParaRPr lang="en-US" sz="1000"/>
          </a:p>
        </p:txBody>
      </p:sp>
      <p:sp>
        <p:nvSpPr>
          <p:cNvPr id="71" name="Shape 54"/>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72" name="Shape 55"/>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3" name="Text 56"/>
          <p:cNvSpPr txBox="1"/>
          <p:nvPr/>
        </p:nvSpPr>
        <p:spPr>
          <a:xfrm>
            <a:off x="381305" y="6500470"/>
            <a:ext cx="8106156" cy="191110"/>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Key Insight:</a:t>
            </a:r>
            <a:r>
              <a:rPr lang="en-US" sz="1000">
                <a:solidFill>
                  <a:srgbClr val="4B5563"/>
                </a:solidFill>
                <a:latin typeface="Montserrat" pitchFamily="34" charset="0"/>
                <a:ea typeface="Montserrat" pitchFamily="34" charset="-122"/>
                <a:cs typeface="Montserrat" pitchFamily="34" charset="-120"/>
              </a:rPr>
              <a:t> Northwest Michigan's agricultural landscape is both economically fragile and culturally invaluable </a:t>
            </a:r>
            <a:endParaRPr lang="en-US" sz="1000"/>
          </a:p>
        </p:txBody>
      </p:sp>
      <p:sp>
        <p:nvSpPr>
          <p:cNvPr id="74" name="Text 57"/>
          <p:cNvSpPr txBox="1"/>
          <p:nvPr/>
        </p:nvSpPr>
        <p:spPr>
          <a:xfrm>
            <a:off x="9062618" y="6500470"/>
            <a:ext cx="3151022" cy="191110"/>
          </a:xfrm>
          <a:prstGeom prst="rect">
            <a:avLst/>
          </a:prstGeom>
          <a:noFill/>
          <a:ln/>
        </p:spPr>
        <p:txBody>
          <a:bodyPr wrap="square" lIns="0" tIns="0" rIns="0" bIns="0" rtlCol="0" anchor="ctr"/>
          <a:lstStyle/>
          <a:p>
            <a:pPr marL="0" indent="0" algn="l">
              <a:buNone/>
            </a:pPr>
            <a:r>
              <a:rPr lang="en-US" sz="1000" b="1">
                <a:solidFill>
                  <a:srgbClr val="6B7280"/>
                </a:solidFill>
                <a:latin typeface="Montserrat" pitchFamily="34" charset="0"/>
                <a:ea typeface="Montserrat" pitchFamily="34" charset="-122"/>
                <a:cs typeface="Montserrat" pitchFamily="34" charset="-120"/>
              </a:rPr>
              <a:t>Source:</a:t>
            </a:r>
            <a:r>
              <a:rPr lang="en-US" sz="1000">
                <a:solidFill>
                  <a:srgbClr val="6B7280"/>
                </a:solidFill>
                <a:latin typeface="Montserrat" pitchFamily="34" charset="0"/>
                <a:ea typeface="Montserrat" pitchFamily="34" charset="-122"/>
                <a:cs typeface="Montserrat" pitchFamily="34" charset="-120"/>
              </a:rPr>
              <a:t> Regional Land Conservancy Data </a:t>
            </a:r>
            <a:endParaRPr lang="en-US" sz="1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 b="-1"/>
          <a:stretch/>
        </p:blipFill>
        <p:spPr>
          <a:xfrm>
            <a:off x="0" y="0"/>
            <a:ext cx="12191695" cy="6858000"/>
          </a:xfrm>
          <a:prstGeom prst="rect">
            <a:avLst/>
          </a:prstGeom>
        </p:spPr>
      </p:pic>
      <p:pic>
        <p:nvPicPr>
          <p:cNvPr id="3" name="Image 1" descr="preencoded.png"/>
          <p:cNvPicPr>
            <a:picLocks noChangeAspect="1"/>
          </p:cNvPicPr>
          <p:nvPr/>
        </p:nvPicPr>
        <p:blipFill>
          <a:blip r:embed="rId3"/>
          <a:srcRect t="-1" b="-1"/>
          <a:stretch/>
        </p:blipFill>
        <p:spPr>
          <a:xfrm>
            <a:off x="0" y="0"/>
            <a:ext cx="12191695" cy="6858000"/>
          </a:xfrm>
          <a:prstGeom prst="rect">
            <a:avLst/>
          </a:prstGeom>
        </p:spPr>
      </p:pic>
      <p:pic>
        <p:nvPicPr>
          <p:cNvPr id="4" name="Image 2" descr="preencoded.png"/>
          <p:cNvPicPr>
            <a:picLocks noChangeAspect="1"/>
          </p:cNvPicPr>
          <p:nvPr/>
        </p:nvPicPr>
        <p:blipFill>
          <a:blip r:embed="rId4"/>
          <a:srcRect l="-2" r="-2"/>
          <a:stretch/>
        </p:blipFill>
        <p:spPr>
          <a:xfrm>
            <a:off x="381305" y="914400"/>
            <a:ext cx="7810805" cy="1143000"/>
          </a:xfrm>
          <a:prstGeom prst="rect">
            <a:avLst/>
          </a:prstGeom>
        </p:spPr>
      </p:pic>
      <p:pic>
        <p:nvPicPr>
          <p:cNvPr id="5" name="Image 3" descr="preencoded.png"/>
          <p:cNvPicPr>
            <a:picLocks noChangeAspect="1"/>
          </p:cNvPicPr>
          <p:nvPr/>
        </p:nvPicPr>
        <p:blipFill>
          <a:blip r:embed="rId5"/>
          <a:srcRect/>
          <a:stretch/>
        </p:blipFill>
        <p:spPr>
          <a:xfrm>
            <a:off x="580644" y="1218895"/>
            <a:ext cx="533095" cy="533095"/>
          </a:xfrm>
          <a:prstGeom prst="rect">
            <a:avLst/>
          </a:prstGeom>
        </p:spPr>
      </p:pic>
      <p:pic>
        <p:nvPicPr>
          <p:cNvPr id="6" name="Image 4" descr="preencoded.png"/>
          <p:cNvPicPr>
            <a:picLocks noChangeAspect="1"/>
          </p:cNvPicPr>
          <p:nvPr/>
        </p:nvPicPr>
        <p:blipFill>
          <a:blip r:embed="rId6"/>
          <a:srcRect t="-20192" b="-20192"/>
          <a:stretch/>
        </p:blipFill>
        <p:spPr>
          <a:xfrm>
            <a:off x="728777" y="1352398"/>
            <a:ext cx="237744" cy="267005"/>
          </a:xfrm>
          <a:prstGeom prst="rect">
            <a:avLst/>
          </a:prstGeom>
        </p:spPr>
      </p:pic>
      <p:sp>
        <p:nvSpPr>
          <p:cNvPr id="7" name="Text 0"/>
          <p:cNvSpPr txBox="1"/>
          <p:nvPr/>
        </p:nvSpPr>
        <p:spPr>
          <a:xfrm>
            <a:off x="1343254" y="1114654"/>
            <a:ext cx="6648602" cy="305410"/>
          </a:xfrm>
          <a:prstGeom prst="rect">
            <a:avLst/>
          </a:prstGeom>
          <a:noFill/>
          <a:ln/>
        </p:spPr>
        <p:txBody>
          <a:bodyPr wrap="square" lIns="0" tIns="0" rIns="0" bIns="0" rtlCol="0" anchor="ctr"/>
          <a:lstStyle/>
          <a:p>
            <a:pPr marL="0" indent="0" algn="l">
              <a:buNone/>
            </a:pPr>
            <a:r>
              <a:rPr lang="en-US" sz="1800" b="1">
                <a:solidFill>
                  <a:srgbClr val="1F2937"/>
                </a:solidFill>
                <a:latin typeface="Montserrat" pitchFamily="34" charset="0"/>
                <a:ea typeface="Montserrat" pitchFamily="34" charset="-122"/>
                <a:cs typeface="Montserrat" pitchFamily="34" charset="-120"/>
              </a:rPr>
              <a:t>Land-Rich, Cash-Poor Dilemma</a:t>
            </a:r>
            <a:endParaRPr lang="en-US" sz="1800"/>
          </a:p>
        </p:txBody>
      </p:sp>
      <p:sp>
        <p:nvSpPr>
          <p:cNvPr id="8" name="Text 1"/>
          <p:cNvSpPr txBox="1"/>
          <p:nvPr/>
        </p:nvSpPr>
        <p:spPr>
          <a:xfrm>
            <a:off x="1343254" y="1457554"/>
            <a:ext cx="6648602" cy="400507"/>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 Many Northern Michigan farms face a critical financial paradox: </a:t>
            </a:r>
            <a:r>
              <a:rPr lang="en-US" sz="1000" b="1">
                <a:solidFill>
                  <a:srgbClr val="2D4A3E"/>
                </a:solidFill>
                <a:latin typeface="Montserrat" pitchFamily="34" charset="0"/>
                <a:ea typeface="Montserrat" pitchFamily="34" charset="-122"/>
                <a:cs typeface="Montserrat" pitchFamily="34" charset="-120"/>
              </a:rPr>
              <a:t>high land values</a:t>
            </a:r>
            <a:r>
              <a:rPr lang="en-US" sz="1000">
                <a:solidFill>
                  <a:srgbClr val="4B5563"/>
                </a:solidFill>
                <a:latin typeface="Montserrat" pitchFamily="34" charset="0"/>
                <a:ea typeface="Montserrat" pitchFamily="34" charset="-122"/>
                <a:cs typeface="Montserrat" pitchFamily="34" charset="-120"/>
              </a:rPr>
              <a:t> but </a:t>
            </a:r>
            <a:r>
              <a:rPr lang="en-US" sz="1000" b="1">
                <a:solidFill>
                  <a:srgbClr val="2D4A3E"/>
                </a:solidFill>
                <a:latin typeface="Montserrat" pitchFamily="34" charset="0"/>
                <a:ea typeface="Montserrat" pitchFamily="34" charset="-122"/>
                <a:cs typeface="Montserrat" pitchFamily="34" charset="-120"/>
              </a:rPr>
              <a:t>insufficient cash flow</a:t>
            </a:r>
            <a:r>
              <a:rPr lang="en-US" sz="1000">
                <a:solidFill>
                  <a:srgbClr val="4B5563"/>
                </a:solidFill>
                <a:latin typeface="Montserrat" pitchFamily="34" charset="0"/>
                <a:ea typeface="Montserrat" pitchFamily="34" charset="-122"/>
                <a:cs typeface="Montserrat" pitchFamily="34" charset="-120"/>
              </a:rPr>
              <a:t> to sustain operations and support succession planning. </a:t>
            </a:r>
            <a:endParaRPr lang="en-US" sz="1000"/>
          </a:p>
        </p:txBody>
      </p:sp>
      <p:pic>
        <p:nvPicPr>
          <p:cNvPr id="9" name="Image 5" descr="preencoded.png"/>
          <p:cNvPicPr>
            <a:picLocks noChangeAspect="1"/>
          </p:cNvPicPr>
          <p:nvPr/>
        </p:nvPicPr>
        <p:blipFill>
          <a:blip r:embed="rId7"/>
          <a:srcRect l="-8" r="-8"/>
          <a:stretch/>
        </p:blipFill>
        <p:spPr>
          <a:xfrm>
            <a:off x="381305" y="2210105"/>
            <a:ext cx="3766413" cy="3039466"/>
          </a:xfrm>
          <a:prstGeom prst="rect">
            <a:avLst/>
          </a:prstGeom>
        </p:spPr>
      </p:pic>
      <p:sp>
        <p:nvSpPr>
          <p:cNvPr id="10" name="Shape 2"/>
          <p:cNvSpPr/>
          <p:nvPr/>
        </p:nvSpPr>
        <p:spPr>
          <a:xfrm>
            <a:off x="580644" y="2409444"/>
            <a:ext cx="381305" cy="381305"/>
          </a:xfrm>
          <a:prstGeom prst="ellipse">
            <a:avLst/>
          </a:prstGeom>
          <a:solidFill>
            <a:srgbClr val="DCFCE7"/>
          </a:solidFill>
          <a:ln w="12700">
            <a:solidFill>
              <a:srgbClr val="FFFFFF">
                <a:alpha val="0"/>
              </a:srgbClr>
            </a:solidFill>
            <a:prstDash val="solid"/>
          </a:ln>
        </p:spPr>
        <p:txBody>
          <a:bodyPr/>
          <a:lstStyle/>
          <a:p>
            <a:endParaRPr lang="en-US"/>
          </a:p>
        </p:txBody>
      </p:sp>
      <p:pic>
        <p:nvPicPr>
          <p:cNvPr id="11" name="Image 6" descr="preencoded.png"/>
          <p:cNvPicPr>
            <a:picLocks noChangeAspect="1"/>
          </p:cNvPicPr>
          <p:nvPr/>
        </p:nvPicPr>
        <p:blipFill>
          <a:blip r:embed="rId8"/>
          <a:srcRect t="-180" b="-180"/>
          <a:stretch/>
        </p:blipFill>
        <p:spPr>
          <a:xfrm>
            <a:off x="724205" y="2523744"/>
            <a:ext cx="95098" cy="152705"/>
          </a:xfrm>
          <a:prstGeom prst="rect">
            <a:avLst/>
          </a:prstGeom>
        </p:spPr>
      </p:pic>
      <p:sp>
        <p:nvSpPr>
          <p:cNvPr id="12" name="Text 3"/>
          <p:cNvSpPr txBox="1"/>
          <p:nvPr/>
        </p:nvSpPr>
        <p:spPr>
          <a:xfrm>
            <a:off x="1076249" y="2486254"/>
            <a:ext cx="1848002"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Financial Pressures</a:t>
            </a:r>
            <a:endParaRPr lang="en-US" sz="1200"/>
          </a:p>
        </p:txBody>
      </p:sp>
      <p:sp>
        <p:nvSpPr>
          <p:cNvPr id="13" name="Shape 4"/>
          <p:cNvSpPr/>
          <p:nvPr/>
        </p:nvSpPr>
        <p:spPr>
          <a:xfrm>
            <a:off x="580644" y="2943454"/>
            <a:ext cx="3429000" cy="780898"/>
          </a:xfrm>
          <a:prstGeom prst="roundRect">
            <a:avLst>
              <a:gd name="adj" fmla="val 22848"/>
            </a:avLst>
          </a:prstGeom>
          <a:solidFill>
            <a:srgbClr val="FFFFFF">
              <a:alpha val="95000"/>
            </a:srgbClr>
          </a:solidFill>
          <a:ln w="12700">
            <a:solidFill>
              <a:srgbClr val="4A7C59">
                <a:alpha val="15000"/>
              </a:srgbClr>
            </a:solidFill>
            <a:prstDash val="solid"/>
          </a:ln>
        </p:spPr>
        <p:txBody>
          <a:bodyPr/>
          <a:lstStyle/>
          <a:p>
            <a:endParaRPr lang="en-US"/>
          </a:p>
        </p:txBody>
      </p:sp>
      <p:sp>
        <p:nvSpPr>
          <p:cNvPr id="14" name="Shape 5"/>
          <p:cNvSpPr/>
          <p:nvPr/>
        </p:nvSpPr>
        <p:spPr>
          <a:xfrm>
            <a:off x="724205" y="3086100"/>
            <a:ext cx="342900" cy="342900"/>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15" name="Image 7" descr="preencoded.png"/>
          <p:cNvPicPr>
            <a:picLocks noChangeAspect="1"/>
          </p:cNvPicPr>
          <p:nvPr/>
        </p:nvPicPr>
        <p:blipFill>
          <a:blip r:embed="rId9"/>
          <a:srcRect t="-16800" b="-16800"/>
          <a:stretch/>
        </p:blipFill>
        <p:spPr>
          <a:xfrm>
            <a:off x="838505" y="3181198"/>
            <a:ext cx="114300" cy="152705"/>
          </a:xfrm>
          <a:prstGeom prst="rect">
            <a:avLst/>
          </a:prstGeom>
        </p:spPr>
      </p:pic>
      <p:sp>
        <p:nvSpPr>
          <p:cNvPr id="16" name="Text 6"/>
          <p:cNvSpPr txBox="1"/>
          <p:nvPr/>
        </p:nvSpPr>
        <p:spPr>
          <a:xfrm>
            <a:off x="1181405" y="3086100"/>
            <a:ext cx="2686507"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Rising Land Values</a:t>
            </a:r>
            <a:endParaRPr lang="en-US" sz="1000"/>
          </a:p>
        </p:txBody>
      </p:sp>
      <p:sp>
        <p:nvSpPr>
          <p:cNvPr id="17" name="Text 7"/>
          <p:cNvSpPr txBox="1"/>
          <p:nvPr/>
        </p:nvSpPr>
        <p:spPr>
          <a:xfrm>
            <a:off x="1181405" y="3276295"/>
            <a:ext cx="2686507" cy="305410"/>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Property values increasing faster than farm income</a:t>
            </a:r>
            <a:endParaRPr lang="en-US" sz="900"/>
          </a:p>
        </p:txBody>
      </p:sp>
      <p:sp>
        <p:nvSpPr>
          <p:cNvPr id="18" name="Shape 8"/>
          <p:cNvSpPr/>
          <p:nvPr/>
        </p:nvSpPr>
        <p:spPr>
          <a:xfrm>
            <a:off x="580644" y="3800246"/>
            <a:ext cx="3429000" cy="629107"/>
          </a:xfrm>
          <a:prstGeom prst="roundRect">
            <a:avLst>
              <a:gd name="adj" fmla="val 35236"/>
            </a:avLst>
          </a:prstGeom>
          <a:solidFill>
            <a:srgbClr val="FFFFFF">
              <a:alpha val="95000"/>
            </a:srgbClr>
          </a:solidFill>
          <a:ln w="12700">
            <a:solidFill>
              <a:srgbClr val="4A7C59">
                <a:alpha val="15000"/>
              </a:srgbClr>
            </a:solidFill>
            <a:prstDash val="solid"/>
          </a:ln>
        </p:spPr>
        <p:txBody>
          <a:bodyPr/>
          <a:lstStyle/>
          <a:p>
            <a:endParaRPr lang="en-US"/>
          </a:p>
        </p:txBody>
      </p:sp>
      <p:sp>
        <p:nvSpPr>
          <p:cNvPr id="19" name="Shape 9"/>
          <p:cNvSpPr/>
          <p:nvPr/>
        </p:nvSpPr>
        <p:spPr>
          <a:xfrm>
            <a:off x="724205" y="3943807"/>
            <a:ext cx="342900" cy="342900"/>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0" name="Image 8" descr="preencoded.png"/>
          <p:cNvPicPr>
            <a:picLocks noChangeAspect="1"/>
          </p:cNvPicPr>
          <p:nvPr/>
        </p:nvPicPr>
        <p:blipFill>
          <a:blip r:embed="rId10"/>
          <a:srcRect t="-16622" b="-16622"/>
          <a:stretch/>
        </p:blipFill>
        <p:spPr>
          <a:xfrm>
            <a:off x="852221" y="4038905"/>
            <a:ext cx="85954" cy="152705"/>
          </a:xfrm>
          <a:prstGeom prst="rect">
            <a:avLst/>
          </a:prstGeom>
        </p:spPr>
      </p:pic>
      <p:sp>
        <p:nvSpPr>
          <p:cNvPr id="21" name="Text 10"/>
          <p:cNvSpPr txBox="1"/>
          <p:nvPr/>
        </p:nvSpPr>
        <p:spPr>
          <a:xfrm>
            <a:off x="1181405" y="3943807"/>
            <a:ext cx="2229307"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Thin Margins</a:t>
            </a:r>
            <a:endParaRPr lang="en-US" sz="1000"/>
          </a:p>
        </p:txBody>
      </p:sp>
      <p:sp>
        <p:nvSpPr>
          <p:cNvPr id="22" name="Text 11"/>
          <p:cNvSpPr txBox="1"/>
          <p:nvPr/>
        </p:nvSpPr>
        <p:spPr>
          <a:xfrm>
            <a:off x="1181405" y="4134002"/>
            <a:ext cx="2652674"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Seasonal volatility affecting profitability</a:t>
            </a:r>
            <a:endParaRPr lang="en-US" sz="900"/>
          </a:p>
        </p:txBody>
      </p:sp>
      <p:sp>
        <p:nvSpPr>
          <p:cNvPr id="23" name="Shape 12"/>
          <p:cNvSpPr/>
          <p:nvPr/>
        </p:nvSpPr>
        <p:spPr>
          <a:xfrm>
            <a:off x="580644" y="4505249"/>
            <a:ext cx="3429000" cy="629107"/>
          </a:xfrm>
          <a:prstGeom prst="roundRect">
            <a:avLst>
              <a:gd name="adj" fmla="val 35236"/>
            </a:avLst>
          </a:prstGeom>
          <a:solidFill>
            <a:srgbClr val="FFFFFF">
              <a:alpha val="95000"/>
            </a:srgbClr>
          </a:solidFill>
          <a:ln w="12700">
            <a:solidFill>
              <a:srgbClr val="4A7C59">
                <a:alpha val="15000"/>
              </a:srgbClr>
            </a:solidFill>
            <a:prstDash val="solid"/>
          </a:ln>
        </p:spPr>
        <p:txBody>
          <a:bodyPr/>
          <a:lstStyle/>
          <a:p>
            <a:endParaRPr lang="en-US"/>
          </a:p>
        </p:txBody>
      </p:sp>
      <p:sp>
        <p:nvSpPr>
          <p:cNvPr id="24" name="Shape 13"/>
          <p:cNvSpPr/>
          <p:nvPr/>
        </p:nvSpPr>
        <p:spPr>
          <a:xfrm>
            <a:off x="724205" y="4647895"/>
            <a:ext cx="342900" cy="342900"/>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25" name="Image 9" descr="preencoded.png"/>
          <p:cNvPicPr>
            <a:picLocks noChangeAspect="1"/>
          </p:cNvPicPr>
          <p:nvPr/>
        </p:nvPicPr>
        <p:blipFill>
          <a:blip r:embed="rId11"/>
          <a:srcRect t="-13533" b="-13533"/>
          <a:stretch/>
        </p:blipFill>
        <p:spPr>
          <a:xfrm>
            <a:off x="843077" y="4743907"/>
            <a:ext cx="105156" cy="152705"/>
          </a:xfrm>
          <a:prstGeom prst="rect">
            <a:avLst/>
          </a:prstGeom>
        </p:spPr>
      </p:pic>
      <p:sp>
        <p:nvSpPr>
          <p:cNvPr id="26" name="Text 14"/>
          <p:cNvSpPr txBox="1"/>
          <p:nvPr/>
        </p:nvSpPr>
        <p:spPr>
          <a:xfrm>
            <a:off x="1181405" y="4647895"/>
            <a:ext cx="2362810"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Seasonal Volatility</a:t>
            </a:r>
            <a:endParaRPr lang="en-US" sz="1000"/>
          </a:p>
        </p:txBody>
      </p:sp>
      <p:sp>
        <p:nvSpPr>
          <p:cNvPr id="27" name="Text 15"/>
          <p:cNvSpPr txBox="1"/>
          <p:nvPr/>
        </p:nvSpPr>
        <p:spPr>
          <a:xfrm>
            <a:off x="1181405" y="4839005"/>
            <a:ext cx="2632558"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Weather-dependent income fluctuations</a:t>
            </a:r>
            <a:endParaRPr lang="en-US" sz="900"/>
          </a:p>
        </p:txBody>
      </p:sp>
      <p:pic>
        <p:nvPicPr>
          <p:cNvPr id="28" name="Image 10" descr="preencoded.png"/>
          <p:cNvPicPr>
            <a:picLocks noChangeAspect="1"/>
          </p:cNvPicPr>
          <p:nvPr/>
        </p:nvPicPr>
        <p:blipFill>
          <a:blip r:embed="rId7"/>
          <a:srcRect l="-8" r="-8"/>
          <a:stretch/>
        </p:blipFill>
        <p:spPr>
          <a:xfrm>
            <a:off x="4238244" y="2210105"/>
            <a:ext cx="3829507" cy="3039466"/>
          </a:xfrm>
          <a:prstGeom prst="rect">
            <a:avLst/>
          </a:prstGeom>
        </p:spPr>
      </p:pic>
      <p:sp>
        <p:nvSpPr>
          <p:cNvPr id="29" name="Shape 16"/>
          <p:cNvSpPr/>
          <p:nvPr/>
        </p:nvSpPr>
        <p:spPr>
          <a:xfrm>
            <a:off x="4438498" y="2409444"/>
            <a:ext cx="381305" cy="381305"/>
          </a:xfrm>
          <a:prstGeom prst="ellipse">
            <a:avLst/>
          </a:prstGeom>
          <a:solidFill>
            <a:srgbClr val="DBEAFE"/>
          </a:solidFill>
          <a:ln w="12700">
            <a:solidFill>
              <a:srgbClr val="FFFFFF">
                <a:alpha val="0"/>
              </a:srgbClr>
            </a:solidFill>
            <a:prstDash val="solid"/>
          </a:ln>
        </p:spPr>
        <p:txBody>
          <a:bodyPr/>
          <a:lstStyle/>
          <a:p>
            <a:endParaRPr lang="en-US"/>
          </a:p>
        </p:txBody>
      </p:sp>
      <p:pic>
        <p:nvPicPr>
          <p:cNvPr id="30" name="Image 11" descr="preencoded.png"/>
          <p:cNvPicPr>
            <a:picLocks noChangeAspect="1"/>
          </p:cNvPicPr>
          <p:nvPr/>
        </p:nvPicPr>
        <p:blipFill>
          <a:blip r:embed="rId12"/>
          <a:srcRect t="-180" b="-180"/>
          <a:stretch/>
        </p:blipFill>
        <p:spPr>
          <a:xfrm>
            <a:off x="4533596" y="2523744"/>
            <a:ext cx="190195" cy="152705"/>
          </a:xfrm>
          <a:prstGeom prst="rect">
            <a:avLst/>
          </a:prstGeom>
        </p:spPr>
      </p:pic>
      <p:sp>
        <p:nvSpPr>
          <p:cNvPr id="31" name="Text 17"/>
          <p:cNvSpPr txBox="1"/>
          <p:nvPr/>
        </p:nvSpPr>
        <p:spPr>
          <a:xfrm>
            <a:off x="4933188" y="2486254"/>
            <a:ext cx="1760220" cy="228600"/>
          </a:xfrm>
          <a:prstGeom prst="rect">
            <a:avLst/>
          </a:prstGeom>
          <a:noFill/>
          <a:ln/>
        </p:spPr>
        <p:txBody>
          <a:bodyPr wrap="square" lIns="0" tIns="0" rIns="0" bIns="0" rtlCol="0" anchor="ctr"/>
          <a:lstStyle/>
          <a:p>
            <a:pPr marL="0" indent="0" algn="l">
              <a:buNone/>
            </a:pPr>
            <a:r>
              <a:rPr lang="en-US" sz="1200" b="1">
                <a:solidFill>
                  <a:srgbClr val="1F2937"/>
                </a:solidFill>
                <a:latin typeface="Montserrat" pitchFamily="34" charset="0"/>
                <a:ea typeface="Montserrat" pitchFamily="34" charset="-122"/>
                <a:cs typeface="Montserrat" pitchFamily="34" charset="-120"/>
              </a:rPr>
              <a:t>Operational Issues</a:t>
            </a:r>
            <a:endParaRPr lang="en-US" sz="1200"/>
          </a:p>
        </p:txBody>
      </p:sp>
      <p:sp>
        <p:nvSpPr>
          <p:cNvPr id="32" name="Shape 18"/>
          <p:cNvSpPr/>
          <p:nvPr/>
        </p:nvSpPr>
        <p:spPr>
          <a:xfrm>
            <a:off x="4438498" y="2943454"/>
            <a:ext cx="3429000" cy="629107"/>
          </a:xfrm>
          <a:prstGeom prst="roundRect">
            <a:avLst>
              <a:gd name="adj" fmla="val 35236"/>
            </a:avLst>
          </a:prstGeom>
          <a:solidFill>
            <a:srgbClr val="FFFFFF">
              <a:alpha val="95000"/>
            </a:srgbClr>
          </a:solidFill>
          <a:ln w="12700">
            <a:solidFill>
              <a:srgbClr val="4A7C59">
                <a:alpha val="15000"/>
              </a:srgbClr>
            </a:solidFill>
            <a:prstDash val="solid"/>
          </a:ln>
        </p:spPr>
        <p:txBody>
          <a:bodyPr/>
          <a:lstStyle/>
          <a:p>
            <a:endParaRPr lang="en-US"/>
          </a:p>
        </p:txBody>
      </p:sp>
      <p:sp>
        <p:nvSpPr>
          <p:cNvPr id="33" name="Shape 19"/>
          <p:cNvSpPr/>
          <p:nvPr/>
        </p:nvSpPr>
        <p:spPr>
          <a:xfrm>
            <a:off x="4581144" y="3086100"/>
            <a:ext cx="342900" cy="342900"/>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34" name="Image 12" descr="preencoded.png"/>
          <p:cNvPicPr>
            <a:picLocks noChangeAspect="1"/>
          </p:cNvPicPr>
          <p:nvPr/>
        </p:nvPicPr>
        <p:blipFill>
          <a:blip r:embed="rId13"/>
          <a:srcRect t="-16907" b="-16907"/>
          <a:stretch/>
        </p:blipFill>
        <p:spPr>
          <a:xfrm>
            <a:off x="4680814" y="3181198"/>
            <a:ext cx="142646" cy="152705"/>
          </a:xfrm>
          <a:prstGeom prst="rect">
            <a:avLst/>
          </a:prstGeom>
        </p:spPr>
      </p:pic>
      <p:sp>
        <p:nvSpPr>
          <p:cNvPr id="35" name="Text 20"/>
          <p:cNvSpPr txBox="1"/>
          <p:nvPr/>
        </p:nvSpPr>
        <p:spPr>
          <a:xfrm>
            <a:off x="5038344" y="3086100"/>
            <a:ext cx="1838858"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Aging Ownership</a:t>
            </a:r>
            <a:endParaRPr lang="en-US" sz="1000"/>
          </a:p>
        </p:txBody>
      </p:sp>
      <p:sp>
        <p:nvSpPr>
          <p:cNvPr id="36" name="Text 21"/>
          <p:cNvSpPr txBox="1"/>
          <p:nvPr/>
        </p:nvSpPr>
        <p:spPr>
          <a:xfrm>
            <a:off x="5038344" y="3276295"/>
            <a:ext cx="2131466"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Succession planning challenges</a:t>
            </a:r>
            <a:endParaRPr lang="en-US" sz="900"/>
          </a:p>
        </p:txBody>
      </p:sp>
      <p:sp>
        <p:nvSpPr>
          <p:cNvPr id="37" name="Shape 22"/>
          <p:cNvSpPr/>
          <p:nvPr/>
        </p:nvSpPr>
        <p:spPr>
          <a:xfrm>
            <a:off x="4438498" y="3648456"/>
            <a:ext cx="3429000" cy="629107"/>
          </a:xfrm>
          <a:prstGeom prst="roundRect">
            <a:avLst>
              <a:gd name="adj" fmla="val 35236"/>
            </a:avLst>
          </a:prstGeom>
          <a:solidFill>
            <a:srgbClr val="FFFFFF">
              <a:alpha val="95000"/>
            </a:srgbClr>
          </a:solidFill>
          <a:ln w="12700">
            <a:solidFill>
              <a:srgbClr val="4A7C59">
                <a:alpha val="15000"/>
              </a:srgbClr>
            </a:solidFill>
            <a:prstDash val="solid"/>
          </a:ln>
        </p:spPr>
        <p:txBody>
          <a:bodyPr/>
          <a:lstStyle/>
          <a:p>
            <a:endParaRPr lang="en-US"/>
          </a:p>
        </p:txBody>
      </p:sp>
      <p:sp>
        <p:nvSpPr>
          <p:cNvPr id="38" name="Shape 23"/>
          <p:cNvSpPr/>
          <p:nvPr/>
        </p:nvSpPr>
        <p:spPr>
          <a:xfrm>
            <a:off x="4581144" y="3791102"/>
            <a:ext cx="342900" cy="342900"/>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39" name="Image 13" descr="preencoded.png"/>
          <p:cNvPicPr>
            <a:picLocks noChangeAspect="1"/>
          </p:cNvPicPr>
          <p:nvPr/>
        </p:nvPicPr>
        <p:blipFill>
          <a:blip r:embed="rId14"/>
          <a:srcRect t="-14341" b="-14341"/>
          <a:stretch/>
        </p:blipFill>
        <p:spPr>
          <a:xfrm>
            <a:off x="4685386" y="3886200"/>
            <a:ext cx="133502" cy="152705"/>
          </a:xfrm>
          <a:prstGeom prst="rect">
            <a:avLst/>
          </a:prstGeom>
        </p:spPr>
      </p:pic>
      <p:sp>
        <p:nvSpPr>
          <p:cNvPr id="40" name="Text 24"/>
          <p:cNvSpPr txBox="1"/>
          <p:nvPr/>
        </p:nvSpPr>
        <p:spPr>
          <a:xfrm>
            <a:off x="5038344" y="3791102"/>
            <a:ext cx="2115007"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Workforce Housing</a:t>
            </a:r>
            <a:endParaRPr lang="en-US" sz="1000"/>
          </a:p>
        </p:txBody>
      </p:sp>
      <p:sp>
        <p:nvSpPr>
          <p:cNvPr id="41" name="Text 25"/>
          <p:cNvSpPr txBox="1"/>
          <p:nvPr/>
        </p:nvSpPr>
        <p:spPr>
          <a:xfrm>
            <a:off x="5038344" y="3981298"/>
            <a:ext cx="2516429"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Labor shortages affecting operations</a:t>
            </a:r>
            <a:endParaRPr lang="en-US" sz="900"/>
          </a:p>
        </p:txBody>
      </p:sp>
      <p:sp>
        <p:nvSpPr>
          <p:cNvPr id="42" name="Shape 26"/>
          <p:cNvSpPr/>
          <p:nvPr/>
        </p:nvSpPr>
        <p:spPr>
          <a:xfrm>
            <a:off x="4438498" y="4352544"/>
            <a:ext cx="3429000" cy="629107"/>
          </a:xfrm>
          <a:prstGeom prst="roundRect">
            <a:avLst>
              <a:gd name="adj" fmla="val 35236"/>
            </a:avLst>
          </a:prstGeom>
          <a:solidFill>
            <a:srgbClr val="FFFFFF">
              <a:alpha val="95000"/>
            </a:srgbClr>
          </a:solidFill>
          <a:ln w="12700">
            <a:solidFill>
              <a:srgbClr val="4A7C59">
                <a:alpha val="15000"/>
              </a:srgbClr>
            </a:solidFill>
            <a:prstDash val="solid"/>
          </a:ln>
        </p:spPr>
        <p:txBody>
          <a:bodyPr/>
          <a:lstStyle/>
          <a:p>
            <a:endParaRPr lang="en-US"/>
          </a:p>
        </p:txBody>
      </p:sp>
      <p:sp>
        <p:nvSpPr>
          <p:cNvPr id="43" name="Shape 27"/>
          <p:cNvSpPr/>
          <p:nvPr/>
        </p:nvSpPr>
        <p:spPr>
          <a:xfrm>
            <a:off x="4581144" y="4496105"/>
            <a:ext cx="342900" cy="342900"/>
          </a:xfrm>
          <a:prstGeom prst="ellipse">
            <a:avLst/>
          </a:prstGeom>
          <a:solidFill>
            <a:srgbClr val="4A7C59">
              <a:alpha val="10000"/>
            </a:srgbClr>
          </a:solidFill>
          <a:ln w="12700">
            <a:solidFill>
              <a:srgbClr val="FFFFFF">
                <a:alpha val="0"/>
              </a:srgbClr>
            </a:solidFill>
            <a:prstDash val="solid"/>
          </a:ln>
        </p:spPr>
        <p:txBody>
          <a:bodyPr/>
          <a:lstStyle/>
          <a:p>
            <a:endParaRPr lang="en-US"/>
          </a:p>
        </p:txBody>
      </p:sp>
      <p:pic>
        <p:nvPicPr>
          <p:cNvPr id="44" name="Image 14" descr="preencoded.png"/>
          <p:cNvPicPr>
            <a:picLocks noChangeAspect="1"/>
          </p:cNvPicPr>
          <p:nvPr/>
        </p:nvPicPr>
        <p:blipFill>
          <a:blip r:embed="rId15"/>
          <a:srcRect t="-16907" b="-16907"/>
          <a:stretch/>
        </p:blipFill>
        <p:spPr>
          <a:xfrm>
            <a:off x="4680814" y="4591202"/>
            <a:ext cx="142646" cy="152705"/>
          </a:xfrm>
          <a:prstGeom prst="rect">
            <a:avLst/>
          </a:prstGeom>
        </p:spPr>
      </p:pic>
      <p:sp>
        <p:nvSpPr>
          <p:cNvPr id="45" name="Text 28"/>
          <p:cNvSpPr txBox="1"/>
          <p:nvPr/>
        </p:nvSpPr>
        <p:spPr>
          <a:xfrm>
            <a:off x="5038344" y="4496105"/>
            <a:ext cx="1848002" cy="191110"/>
          </a:xfrm>
          <a:prstGeom prst="rect">
            <a:avLst/>
          </a:prstGeom>
          <a:noFill/>
          <a:ln/>
        </p:spPr>
        <p:txBody>
          <a:bodyPr wrap="square" lIns="0" tIns="0" rIns="0" bIns="0" rtlCol="0" anchor="ctr"/>
          <a:lstStyle/>
          <a:p>
            <a:pPr marL="0" indent="0" algn="l">
              <a:buNone/>
            </a:pPr>
            <a:r>
              <a:rPr lang="en-US" sz="1000" b="1">
                <a:solidFill>
                  <a:srgbClr val="374151"/>
                </a:solidFill>
                <a:latin typeface="Montserrat" pitchFamily="34" charset="0"/>
                <a:ea typeface="Montserrat" pitchFamily="34" charset="-122"/>
                <a:cs typeface="Montserrat" pitchFamily="34" charset="-120"/>
              </a:rPr>
              <a:t>Infrastructure Needs</a:t>
            </a:r>
            <a:endParaRPr lang="en-US" sz="1000"/>
          </a:p>
        </p:txBody>
      </p:sp>
      <p:sp>
        <p:nvSpPr>
          <p:cNvPr id="46" name="Text 29"/>
          <p:cNvSpPr txBox="1"/>
          <p:nvPr/>
        </p:nvSpPr>
        <p:spPr>
          <a:xfrm>
            <a:off x="5038344" y="4686300"/>
            <a:ext cx="2062886"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Maintenance and upgrade costs</a:t>
            </a:r>
            <a:endParaRPr lang="en-US" sz="900"/>
          </a:p>
        </p:txBody>
      </p:sp>
      <p:sp>
        <p:nvSpPr>
          <p:cNvPr id="47" name="Shape 30"/>
          <p:cNvSpPr/>
          <p:nvPr/>
        </p:nvSpPr>
        <p:spPr>
          <a:xfrm>
            <a:off x="381306" y="5392217"/>
            <a:ext cx="7686446" cy="790956"/>
          </a:xfrm>
          <a:prstGeom prst="roundRect">
            <a:avLst>
              <a:gd name="adj" fmla="val 22286"/>
            </a:avLst>
          </a:prstGeom>
          <a:solidFill>
            <a:srgbClr val="F0FDF4"/>
          </a:solidFill>
          <a:ln w="12700">
            <a:solidFill>
              <a:srgbClr val="BBF7D0"/>
            </a:solidFill>
            <a:prstDash val="solid"/>
          </a:ln>
        </p:spPr>
        <p:txBody>
          <a:bodyPr/>
          <a:lstStyle/>
          <a:p>
            <a:endParaRPr lang="en-US"/>
          </a:p>
        </p:txBody>
      </p:sp>
      <p:pic>
        <p:nvPicPr>
          <p:cNvPr id="48" name="Image 15" descr="preencoded.png"/>
          <p:cNvPicPr>
            <a:picLocks noChangeAspect="1"/>
          </p:cNvPicPr>
          <p:nvPr/>
        </p:nvPicPr>
        <p:blipFill>
          <a:blip r:embed="rId16"/>
          <a:srcRect t="-25000" b="-25000"/>
          <a:stretch/>
        </p:blipFill>
        <p:spPr>
          <a:xfrm>
            <a:off x="543154" y="5591556"/>
            <a:ext cx="133502" cy="267005"/>
          </a:xfrm>
          <a:prstGeom prst="rect">
            <a:avLst/>
          </a:prstGeom>
        </p:spPr>
      </p:pic>
      <p:sp>
        <p:nvSpPr>
          <p:cNvPr id="49" name="Text 31"/>
          <p:cNvSpPr txBox="1"/>
          <p:nvPr/>
        </p:nvSpPr>
        <p:spPr>
          <a:xfrm>
            <a:off x="828446" y="5554066"/>
            <a:ext cx="7191756" cy="228600"/>
          </a:xfrm>
          <a:prstGeom prst="rect">
            <a:avLst/>
          </a:prstGeom>
          <a:noFill/>
          <a:ln/>
        </p:spPr>
        <p:txBody>
          <a:bodyPr wrap="square" lIns="0" tIns="0" rIns="0" bIns="0" rtlCol="0" anchor="ctr"/>
          <a:lstStyle/>
          <a:p>
            <a:pPr marL="0" indent="0" algn="l">
              <a:buNone/>
            </a:pPr>
            <a:r>
              <a:rPr lang="en-US" sz="1200" b="1">
                <a:solidFill>
                  <a:srgbClr val="166534"/>
                </a:solidFill>
                <a:latin typeface="Montserrat" pitchFamily="34" charset="0"/>
                <a:ea typeface="Montserrat" pitchFamily="34" charset="-122"/>
                <a:cs typeface="Montserrat" pitchFamily="34" charset="-120"/>
              </a:rPr>
              <a:t>The Goal</a:t>
            </a:r>
            <a:endParaRPr lang="en-US" sz="1200"/>
          </a:p>
        </p:txBody>
      </p:sp>
      <p:sp>
        <p:nvSpPr>
          <p:cNvPr id="50" name="Text 32"/>
          <p:cNvSpPr txBox="1"/>
          <p:nvPr/>
        </p:nvSpPr>
        <p:spPr>
          <a:xfrm>
            <a:off x="828446" y="5806107"/>
            <a:ext cx="7877556" cy="219456"/>
          </a:xfrm>
          <a:prstGeom prst="rect">
            <a:avLst/>
          </a:prstGeom>
          <a:noFill/>
          <a:ln/>
        </p:spPr>
        <p:txBody>
          <a:bodyPr wrap="square" lIns="0" tIns="0" rIns="0" bIns="0" rtlCol="0" anchor="ctr"/>
          <a:lstStyle/>
          <a:p>
            <a:pPr marL="0" indent="0" algn="l">
              <a:buNone/>
            </a:pPr>
            <a:r>
              <a:rPr lang="en-US" sz="1000">
                <a:solidFill>
                  <a:srgbClr val="15803D"/>
                </a:solidFill>
                <a:latin typeface="Montserrat" pitchFamily="34" charset="0"/>
                <a:ea typeface="Montserrat" pitchFamily="34" charset="-122"/>
                <a:cs typeface="Montserrat" pitchFamily="34" charset="-120"/>
              </a:rPr>
              <a:t> Keep land </a:t>
            </a:r>
            <a:r>
              <a:rPr lang="en-US" sz="1000" b="1">
                <a:solidFill>
                  <a:srgbClr val="15803D"/>
                </a:solidFill>
                <a:latin typeface="Montserrat" pitchFamily="34" charset="0"/>
                <a:ea typeface="Montserrat" pitchFamily="34" charset="-122"/>
                <a:cs typeface="Montserrat" pitchFamily="34" charset="-120"/>
              </a:rPr>
              <a:t>productive and in family hands</a:t>
            </a:r>
            <a:r>
              <a:rPr lang="en-US" sz="1000">
                <a:solidFill>
                  <a:srgbClr val="15803D"/>
                </a:solidFill>
                <a:latin typeface="Montserrat" pitchFamily="34" charset="0"/>
                <a:ea typeface="Montserrat" pitchFamily="34" charset="-122"/>
                <a:cs typeface="Montserrat" pitchFamily="34" charset="-120"/>
              </a:rPr>
              <a:t> while making it </a:t>
            </a:r>
            <a:r>
              <a:rPr lang="en-US" sz="1000" b="1">
                <a:solidFill>
                  <a:srgbClr val="15803D"/>
                </a:solidFill>
                <a:latin typeface="Montserrat" pitchFamily="34" charset="0"/>
                <a:ea typeface="Montserrat" pitchFamily="34" charset="-122"/>
                <a:cs typeface="Montserrat" pitchFamily="34" charset="-120"/>
              </a:rPr>
              <a:t>pay its way</a:t>
            </a:r>
            <a:r>
              <a:rPr lang="en-US" sz="1000">
                <a:solidFill>
                  <a:srgbClr val="15803D"/>
                </a:solidFill>
                <a:latin typeface="Montserrat" pitchFamily="34" charset="0"/>
                <a:ea typeface="Montserrat" pitchFamily="34" charset="-122"/>
                <a:cs typeface="Montserrat" pitchFamily="34" charset="-120"/>
              </a:rPr>
              <a:t> through diversified revenue streams. </a:t>
            </a:r>
            <a:endParaRPr lang="en-US" sz="1000"/>
          </a:p>
        </p:txBody>
      </p:sp>
      <p:pic>
        <p:nvPicPr>
          <p:cNvPr id="51" name="Image 16" descr="preencoded.png"/>
          <p:cNvPicPr>
            <a:picLocks noChangeAspect="1"/>
          </p:cNvPicPr>
          <p:nvPr/>
        </p:nvPicPr>
        <p:blipFill>
          <a:blip r:embed="rId17"/>
          <a:srcRect t="-4" b="-4"/>
          <a:stretch/>
        </p:blipFill>
        <p:spPr>
          <a:xfrm>
            <a:off x="8191195" y="914400"/>
            <a:ext cx="3619195" cy="2400300"/>
          </a:xfrm>
          <a:prstGeom prst="rect">
            <a:avLst/>
          </a:prstGeom>
        </p:spPr>
      </p:pic>
      <p:sp>
        <p:nvSpPr>
          <p:cNvPr id="52" name="Text 33"/>
          <p:cNvSpPr txBox="1"/>
          <p:nvPr/>
        </p:nvSpPr>
        <p:spPr>
          <a:xfrm>
            <a:off x="8391449" y="1114654"/>
            <a:ext cx="3219602" cy="191110"/>
          </a:xfrm>
          <a:prstGeom prst="rect">
            <a:avLst/>
          </a:prstGeom>
          <a:noFill/>
          <a:ln/>
        </p:spPr>
        <p:txBody>
          <a:bodyPr wrap="square" lIns="0" tIns="0" rIns="0" bIns="0" rtlCol="0" anchor="ctr"/>
          <a:lstStyle/>
          <a:p>
            <a:pPr marL="0" indent="0" algn="l">
              <a:buNone/>
            </a:pPr>
            <a:r>
              <a:rPr lang="en-US" sz="1000" b="1" kern="0" spc="52">
                <a:solidFill>
                  <a:srgbClr val="1F2937"/>
                </a:solidFill>
                <a:latin typeface="Montserrat" pitchFamily="34" charset="0"/>
                <a:ea typeface="Montserrat" pitchFamily="34" charset="-122"/>
                <a:cs typeface="Montserrat" pitchFamily="34" charset="-120"/>
              </a:rPr>
              <a:t>Key Statistics</a:t>
            </a:r>
            <a:endParaRPr lang="en-US" sz="1000"/>
          </a:p>
        </p:txBody>
      </p:sp>
      <p:sp>
        <p:nvSpPr>
          <p:cNvPr id="53" name="Shape 34"/>
          <p:cNvSpPr/>
          <p:nvPr/>
        </p:nvSpPr>
        <p:spPr>
          <a:xfrm>
            <a:off x="8391449" y="1457554"/>
            <a:ext cx="1552651" cy="771754"/>
          </a:xfrm>
          <a:prstGeom prst="roundRect">
            <a:avLst>
              <a:gd name="adj" fmla="val 23404"/>
            </a:avLst>
          </a:prstGeom>
          <a:solidFill>
            <a:srgbClr val="4A7C59">
              <a:alpha val="10000"/>
            </a:srgbClr>
          </a:solidFill>
          <a:ln w="12700">
            <a:solidFill>
              <a:srgbClr val="4A7C59">
                <a:alpha val="30000"/>
              </a:srgbClr>
            </a:solidFill>
            <a:prstDash val="solid"/>
          </a:ln>
        </p:spPr>
        <p:txBody>
          <a:bodyPr/>
          <a:lstStyle/>
          <a:p>
            <a:endParaRPr lang="en-US"/>
          </a:p>
        </p:txBody>
      </p:sp>
      <p:sp>
        <p:nvSpPr>
          <p:cNvPr id="54" name="Text 35"/>
          <p:cNvSpPr txBox="1"/>
          <p:nvPr/>
        </p:nvSpPr>
        <p:spPr>
          <a:xfrm>
            <a:off x="8477402" y="1619402"/>
            <a:ext cx="1381658" cy="267005"/>
          </a:xfrm>
          <a:prstGeom prst="rect">
            <a:avLst/>
          </a:prstGeom>
          <a:noFill/>
          <a:ln/>
        </p:spPr>
        <p:txBody>
          <a:bodyPr wrap="square" lIns="0" tIns="0" rIns="0" bIns="0" rtlCol="0" anchor="ctr"/>
          <a:lstStyle/>
          <a:p>
            <a:pPr marL="0" indent="0" algn="ctr">
              <a:buNone/>
            </a:pPr>
            <a:r>
              <a:rPr lang="en-US" sz="1500" b="1">
                <a:solidFill>
                  <a:srgbClr val="16A34A"/>
                </a:solidFill>
                <a:latin typeface="Montserrat" pitchFamily="34" charset="0"/>
                <a:ea typeface="Montserrat" pitchFamily="34" charset="-122"/>
                <a:cs typeface="Montserrat" pitchFamily="34" charset="-120"/>
              </a:rPr>
              <a:t>40%</a:t>
            </a:r>
            <a:endParaRPr lang="en-US" sz="1500"/>
          </a:p>
        </p:txBody>
      </p:sp>
      <p:sp>
        <p:nvSpPr>
          <p:cNvPr id="55" name="Text 36"/>
          <p:cNvSpPr txBox="1"/>
          <p:nvPr/>
        </p:nvSpPr>
        <p:spPr>
          <a:xfrm>
            <a:off x="8477402" y="1923898"/>
            <a:ext cx="1381658" cy="143561"/>
          </a:xfrm>
          <a:prstGeom prst="rect">
            <a:avLst/>
          </a:prstGeom>
          <a:noFill/>
          <a:ln/>
        </p:spPr>
        <p:txBody>
          <a:bodyPr wrap="square" lIns="0" tIns="0" rIns="0" bIns="0" rtlCol="0" anchor="ctr"/>
          <a:lstStyle/>
          <a:p>
            <a:pPr marL="0" indent="0" algn="ctr">
              <a:buNone/>
            </a:pPr>
            <a:r>
              <a:rPr lang="en-US" sz="800">
                <a:solidFill>
                  <a:srgbClr val="4B5563"/>
                </a:solidFill>
                <a:latin typeface="Montserrat" pitchFamily="34" charset="0"/>
                <a:ea typeface="Montserrat" pitchFamily="34" charset="-122"/>
                <a:cs typeface="Montserrat" pitchFamily="34" charset="-120"/>
              </a:rPr>
              <a:t>Land Value Increase</a:t>
            </a:r>
            <a:endParaRPr lang="en-US" sz="800"/>
          </a:p>
        </p:txBody>
      </p:sp>
      <p:sp>
        <p:nvSpPr>
          <p:cNvPr id="56" name="Shape 37"/>
          <p:cNvSpPr/>
          <p:nvPr/>
        </p:nvSpPr>
        <p:spPr>
          <a:xfrm>
            <a:off x="10058400" y="1457554"/>
            <a:ext cx="1552651" cy="771754"/>
          </a:xfrm>
          <a:prstGeom prst="roundRect">
            <a:avLst>
              <a:gd name="adj" fmla="val 23404"/>
            </a:avLst>
          </a:prstGeom>
          <a:solidFill>
            <a:srgbClr val="4A7C59">
              <a:alpha val="10000"/>
            </a:srgbClr>
          </a:solidFill>
          <a:ln w="12700">
            <a:solidFill>
              <a:srgbClr val="4A7C59">
                <a:alpha val="30000"/>
              </a:srgbClr>
            </a:solidFill>
            <a:prstDash val="solid"/>
          </a:ln>
        </p:spPr>
        <p:txBody>
          <a:bodyPr/>
          <a:lstStyle/>
          <a:p>
            <a:endParaRPr lang="en-US"/>
          </a:p>
        </p:txBody>
      </p:sp>
      <p:sp>
        <p:nvSpPr>
          <p:cNvPr id="57" name="Text 38"/>
          <p:cNvSpPr txBox="1"/>
          <p:nvPr/>
        </p:nvSpPr>
        <p:spPr>
          <a:xfrm>
            <a:off x="10144354" y="1619402"/>
            <a:ext cx="1381658" cy="267005"/>
          </a:xfrm>
          <a:prstGeom prst="rect">
            <a:avLst/>
          </a:prstGeom>
          <a:noFill/>
          <a:ln/>
        </p:spPr>
        <p:txBody>
          <a:bodyPr wrap="square" lIns="0" tIns="0" rIns="0" bIns="0" rtlCol="0" anchor="ctr"/>
          <a:lstStyle/>
          <a:p>
            <a:pPr marL="0" indent="0" algn="ctr">
              <a:buNone/>
            </a:pPr>
            <a:r>
              <a:rPr lang="en-US" sz="1500" b="1">
                <a:solidFill>
                  <a:srgbClr val="2563EB"/>
                </a:solidFill>
                <a:latin typeface="Montserrat" pitchFamily="34" charset="0"/>
                <a:ea typeface="Montserrat" pitchFamily="34" charset="-122"/>
                <a:cs typeface="Montserrat" pitchFamily="34" charset="-120"/>
              </a:rPr>
              <a:t>$3M+</a:t>
            </a:r>
            <a:endParaRPr lang="en-US" sz="1500"/>
          </a:p>
        </p:txBody>
      </p:sp>
      <p:sp>
        <p:nvSpPr>
          <p:cNvPr id="58" name="Text 39"/>
          <p:cNvSpPr txBox="1"/>
          <p:nvPr/>
        </p:nvSpPr>
        <p:spPr>
          <a:xfrm>
            <a:off x="10144354" y="1923898"/>
            <a:ext cx="1381658" cy="143561"/>
          </a:xfrm>
          <a:prstGeom prst="rect">
            <a:avLst/>
          </a:prstGeom>
          <a:noFill/>
          <a:ln/>
        </p:spPr>
        <p:txBody>
          <a:bodyPr wrap="square" lIns="0" tIns="0" rIns="0" bIns="0" rtlCol="0" anchor="ctr"/>
          <a:lstStyle/>
          <a:p>
            <a:pPr marL="0" indent="0" algn="ctr">
              <a:buNone/>
            </a:pPr>
            <a:r>
              <a:rPr lang="en-US" sz="800">
                <a:solidFill>
                  <a:srgbClr val="4B5563"/>
                </a:solidFill>
                <a:latin typeface="Montserrat" pitchFamily="34" charset="0"/>
                <a:ea typeface="Montserrat" pitchFamily="34" charset="-122"/>
                <a:cs typeface="Montserrat" pitchFamily="34" charset="-120"/>
              </a:rPr>
              <a:t>Potential Revenue</a:t>
            </a:r>
            <a:endParaRPr lang="en-US" sz="800"/>
          </a:p>
        </p:txBody>
      </p:sp>
      <p:sp>
        <p:nvSpPr>
          <p:cNvPr id="59" name="Shape 40"/>
          <p:cNvSpPr/>
          <p:nvPr/>
        </p:nvSpPr>
        <p:spPr>
          <a:xfrm>
            <a:off x="8391449" y="2343607"/>
            <a:ext cx="1552651" cy="771754"/>
          </a:xfrm>
          <a:prstGeom prst="roundRect">
            <a:avLst>
              <a:gd name="adj" fmla="val 23404"/>
            </a:avLst>
          </a:prstGeom>
          <a:solidFill>
            <a:srgbClr val="4A7C59">
              <a:alpha val="10000"/>
            </a:srgbClr>
          </a:solidFill>
          <a:ln w="12700">
            <a:solidFill>
              <a:srgbClr val="4A7C59">
                <a:alpha val="30000"/>
              </a:srgbClr>
            </a:solidFill>
            <a:prstDash val="solid"/>
          </a:ln>
        </p:spPr>
        <p:txBody>
          <a:bodyPr/>
          <a:lstStyle/>
          <a:p>
            <a:endParaRPr lang="en-US"/>
          </a:p>
        </p:txBody>
      </p:sp>
      <p:sp>
        <p:nvSpPr>
          <p:cNvPr id="60" name="Text 41"/>
          <p:cNvSpPr txBox="1"/>
          <p:nvPr/>
        </p:nvSpPr>
        <p:spPr>
          <a:xfrm>
            <a:off x="8477402" y="2505456"/>
            <a:ext cx="1381658" cy="267005"/>
          </a:xfrm>
          <a:prstGeom prst="rect">
            <a:avLst/>
          </a:prstGeom>
          <a:noFill/>
          <a:ln/>
        </p:spPr>
        <p:txBody>
          <a:bodyPr wrap="square" lIns="0" tIns="0" rIns="0" bIns="0" rtlCol="0" anchor="ctr"/>
          <a:lstStyle/>
          <a:p>
            <a:pPr marL="0" indent="0" algn="ctr">
              <a:buNone/>
            </a:pPr>
            <a:r>
              <a:rPr lang="en-US" sz="1500" b="1">
                <a:solidFill>
                  <a:srgbClr val="9333EA"/>
                </a:solidFill>
                <a:latin typeface="Montserrat" pitchFamily="34" charset="0"/>
                <a:ea typeface="Montserrat" pitchFamily="34" charset="-122"/>
                <a:cs typeface="Montserrat" pitchFamily="34" charset="-120"/>
              </a:rPr>
              <a:t>65%</a:t>
            </a:r>
            <a:endParaRPr lang="en-US" sz="1500"/>
          </a:p>
        </p:txBody>
      </p:sp>
      <p:sp>
        <p:nvSpPr>
          <p:cNvPr id="61" name="Text 42"/>
          <p:cNvSpPr txBox="1"/>
          <p:nvPr/>
        </p:nvSpPr>
        <p:spPr>
          <a:xfrm>
            <a:off x="8477402" y="2809951"/>
            <a:ext cx="1381658" cy="143561"/>
          </a:xfrm>
          <a:prstGeom prst="rect">
            <a:avLst/>
          </a:prstGeom>
          <a:noFill/>
          <a:ln/>
        </p:spPr>
        <p:txBody>
          <a:bodyPr wrap="square" lIns="0" tIns="0" rIns="0" bIns="0" rtlCol="0" anchor="ctr"/>
          <a:lstStyle/>
          <a:p>
            <a:pPr marL="0" indent="0" algn="ctr">
              <a:buNone/>
            </a:pPr>
            <a:r>
              <a:rPr lang="en-US" sz="800">
                <a:solidFill>
                  <a:srgbClr val="4B5563"/>
                </a:solidFill>
                <a:latin typeface="Montserrat" pitchFamily="34" charset="0"/>
                <a:ea typeface="Montserrat" pitchFamily="34" charset="-122"/>
                <a:cs typeface="Montserrat" pitchFamily="34" charset="-120"/>
              </a:rPr>
              <a:t>Family-Owned Farms</a:t>
            </a:r>
            <a:endParaRPr lang="en-US" sz="800"/>
          </a:p>
        </p:txBody>
      </p:sp>
      <p:sp>
        <p:nvSpPr>
          <p:cNvPr id="62" name="Shape 43"/>
          <p:cNvSpPr/>
          <p:nvPr/>
        </p:nvSpPr>
        <p:spPr>
          <a:xfrm>
            <a:off x="10058400" y="2343607"/>
            <a:ext cx="1552651" cy="771754"/>
          </a:xfrm>
          <a:prstGeom prst="roundRect">
            <a:avLst>
              <a:gd name="adj" fmla="val 23404"/>
            </a:avLst>
          </a:prstGeom>
          <a:solidFill>
            <a:srgbClr val="4A7C59">
              <a:alpha val="10000"/>
            </a:srgbClr>
          </a:solidFill>
          <a:ln w="12700">
            <a:solidFill>
              <a:srgbClr val="4A7C59">
                <a:alpha val="30000"/>
              </a:srgbClr>
            </a:solidFill>
            <a:prstDash val="solid"/>
          </a:ln>
        </p:spPr>
        <p:txBody>
          <a:bodyPr/>
          <a:lstStyle/>
          <a:p>
            <a:endParaRPr lang="en-US"/>
          </a:p>
        </p:txBody>
      </p:sp>
      <p:sp>
        <p:nvSpPr>
          <p:cNvPr id="63" name="Text 44"/>
          <p:cNvSpPr txBox="1"/>
          <p:nvPr/>
        </p:nvSpPr>
        <p:spPr>
          <a:xfrm>
            <a:off x="10144354" y="2505456"/>
            <a:ext cx="1381658" cy="267005"/>
          </a:xfrm>
          <a:prstGeom prst="rect">
            <a:avLst/>
          </a:prstGeom>
          <a:noFill/>
          <a:ln/>
        </p:spPr>
        <p:txBody>
          <a:bodyPr wrap="square" lIns="0" tIns="0" rIns="0" bIns="0" rtlCol="0" anchor="ctr"/>
          <a:lstStyle/>
          <a:p>
            <a:pPr marL="0" indent="0" algn="ctr">
              <a:buNone/>
            </a:pPr>
            <a:r>
              <a:rPr lang="en-US" sz="1500" b="1">
                <a:solidFill>
                  <a:srgbClr val="EA580C"/>
                </a:solidFill>
                <a:latin typeface="Montserrat" pitchFamily="34" charset="0"/>
                <a:ea typeface="Montserrat" pitchFamily="34" charset="-122"/>
                <a:cs typeface="Montserrat" pitchFamily="34" charset="-120"/>
              </a:rPr>
              <a:t>25%</a:t>
            </a:r>
            <a:endParaRPr lang="en-US" sz="1500"/>
          </a:p>
        </p:txBody>
      </p:sp>
      <p:sp>
        <p:nvSpPr>
          <p:cNvPr id="64" name="Text 45"/>
          <p:cNvSpPr txBox="1"/>
          <p:nvPr/>
        </p:nvSpPr>
        <p:spPr>
          <a:xfrm>
            <a:off x="10144354" y="2809951"/>
            <a:ext cx="1381658" cy="143561"/>
          </a:xfrm>
          <a:prstGeom prst="rect">
            <a:avLst/>
          </a:prstGeom>
          <a:noFill/>
          <a:ln/>
        </p:spPr>
        <p:txBody>
          <a:bodyPr wrap="square" lIns="0" tIns="0" rIns="0" bIns="0" rtlCol="0" anchor="ctr"/>
          <a:lstStyle/>
          <a:p>
            <a:pPr marL="0" indent="0" algn="ctr">
              <a:buNone/>
            </a:pPr>
            <a:r>
              <a:rPr lang="en-US" sz="800">
                <a:solidFill>
                  <a:srgbClr val="4B5563"/>
                </a:solidFill>
                <a:latin typeface="Montserrat" pitchFamily="34" charset="0"/>
                <a:ea typeface="Montserrat" pitchFamily="34" charset="-122"/>
                <a:cs typeface="Montserrat" pitchFamily="34" charset="-120"/>
              </a:rPr>
              <a:t>Profit Margin</a:t>
            </a:r>
            <a:endParaRPr lang="en-US" sz="800"/>
          </a:p>
        </p:txBody>
      </p:sp>
      <p:pic>
        <p:nvPicPr>
          <p:cNvPr id="65" name="Image 17" descr="preencoded.png"/>
          <p:cNvPicPr>
            <a:picLocks noChangeAspect="1"/>
          </p:cNvPicPr>
          <p:nvPr/>
        </p:nvPicPr>
        <p:blipFill>
          <a:blip r:embed="rId18"/>
          <a:srcRect t="-9" b="-9"/>
          <a:stretch/>
        </p:blipFill>
        <p:spPr>
          <a:xfrm>
            <a:off x="8191195" y="3467405"/>
            <a:ext cx="3619195" cy="1619402"/>
          </a:xfrm>
          <a:prstGeom prst="rect">
            <a:avLst/>
          </a:prstGeom>
        </p:spPr>
      </p:pic>
      <p:sp>
        <p:nvSpPr>
          <p:cNvPr id="66" name="Text 46"/>
          <p:cNvSpPr txBox="1"/>
          <p:nvPr/>
        </p:nvSpPr>
        <p:spPr>
          <a:xfrm>
            <a:off x="8391449" y="3666744"/>
            <a:ext cx="3219602" cy="191110"/>
          </a:xfrm>
          <a:prstGeom prst="rect">
            <a:avLst/>
          </a:prstGeom>
          <a:noFill/>
          <a:ln/>
        </p:spPr>
        <p:txBody>
          <a:bodyPr wrap="square" lIns="0" tIns="0" rIns="0" bIns="0" rtlCol="0" anchor="ctr"/>
          <a:lstStyle/>
          <a:p>
            <a:pPr marL="0" indent="0" algn="l">
              <a:buNone/>
            </a:pPr>
            <a:r>
              <a:rPr lang="en-US" sz="1000" b="1">
                <a:solidFill>
                  <a:srgbClr val="1F2937"/>
                </a:solidFill>
                <a:latin typeface="Montserrat" pitchFamily="34" charset="0"/>
                <a:ea typeface="Montserrat" pitchFamily="34" charset="-122"/>
                <a:cs typeface="Montserrat" pitchFamily="34" charset="-120"/>
              </a:rPr>
              <a:t>Challenge Breakdown</a:t>
            </a:r>
            <a:endParaRPr lang="en-US" sz="1000"/>
          </a:p>
        </p:txBody>
      </p:sp>
      <p:sp>
        <p:nvSpPr>
          <p:cNvPr id="67" name="Shape 47"/>
          <p:cNvSpPr/>
          <p:nvPr/>
        </p:nvSpPr>
        <p:spPr>
          <a:xfrm>
            <a:off x="8391449" y="4058107"/>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68" name="Text 48"/>
          <p:cNvSpPr txBox="1"/>
          <p:nvPr/>
        </p:nvSpPr>
        <p:spPr>
          <a:xfrm>
            <a:off x="8563356" y="4009644"/>
            <a:ext cx="811987"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Financial</a:t>
            </a:r>
            <a:endParaRPr lang="en-US" sz="1000"/>
          </a:p>
        </p:txBody>
      </p:sp>
      <p:sp>
        <p:nvSpPr>
          <p:cNvPr id="69" name="Text 49"/>
          <p:cNvSpPr txBox="1"/>
          <p:nvPr/>
        </p:nvSpPr>
        <p:spPr>
          <a:xfrm>
            <a:off x="11333988" y="4009644"/>
            <a:ext cx="286207"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45%</a:t>
            </a:r>
            <a:endParaRPr lang="en-US" sz="1000"/>
          </a:p>
        </p:txBody>
      </p:sp>
      <p:sp>
        <p:nvSpPr>
          <p:cNvPr id="70" name="Shape 50"/>
          <p:cNvSpPr/>
          <p:nvPr/>
        </p:nvSpPr>
        <p:spPr>
          <a:xfrm>
            <a:off x="8391449" y="4401007"/>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71" name="Text 51"/>
          <p:cNvSpPr txBox="1"/>
          <p:nvPr/>
        </p:nvSpPr>
        <p:spPr>
          <a:xfrm>
            <a:off x="8563356" y="4352544"/>
            <a:ext cx="999439"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Operational</a:t>
            </a:r>
            <a:endParaRPr lang="en-US" sz="1000"/>
          </a:p>
        </p:txBody>
      </p:sp>
      <p:sp>
        <p:nvSpPr>
          <p:cNvPr id="72" name="Text 52"/>
          <p:cNvSpPr txBox="1"/>
          <p:nvPr/>
        </p:nvSpPr>
        <p:spPr>
          <a:xfrm>
            <a:off x="11348618" y="4352544"/>
            <a:ext cx="267005"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35%</a:t>
            </a:r>
            <a:endParaRPr lang="en-US" sz="1000"/>
          </a:p>
        </p:txBody>
      </p:sp>
      <p:sp>
        <p:nvSpPr>
          <p:cNvPr id="73" name="Shape 53"/>
          <p:cNvSpPr/>
          <p:nvPr/>
        </p:nvSpPr>
        <p:spPr>
          <a:xfrm>
            <a:off x="8391449" y="4743907"/>
            <a:ext cx="95098" cy="95098"/>
          </a:xfrm>
          <a:prstGeom prst="ellipse">
            <a:avLst/>
          </a:prstGeom>
          <a:solidFill>
            <a:srgbClr val="A855F7"/>
          </a:solidFill>
          <a:ln w="12700">
            <a:solidFill>
              <a:srgbClr val="FFFFFF">
                <a:alpha val="0"/>
              </a:srgbClr>
            </a:solidFill>
            <a:prstDash val="solid"/>
          </a:ln>
        </p:spPr>
        <p:txBody>
          <a:bodyPr/>
          <a:lstStyle/>
          <a:p>
            <a:endParaRPr lang="en-US"/>
          </a:p>
        </p:txBody>
      </p:sp>
      <p:sp>
        <p:nvSpPr>
          <p:cNvPr id="74" name="Text 54"/>
          <p:cNvSpPr txBox="1"/>
          <p:nvPr/>
        </p:nvSpPr>
        <p:spPr>
          <a:xfrm>
            <a:off x="8563356" y="4695444"/>
            <a:ext cx="911657" cy="191110"/>
          </a:xfrm>
          <a:prstGeom prst="rect">
            <a:avLst/>
          </a:prstGeom>
          <a:noFill/>
          <a:ln/>
        </p:spPr>
        <p:txBody>
          <a:bodyPr wrap="square" lIns="0" tIns="0" rIns="0" bIns="0" rtlCol="0" anchor="ctr"/>
          <a:lstStyle/>
          <a:p>
            <a:pPr marL="0" indent="0" algn="l">
              <a:buNone/>
            </a:pPr>
            <a:r>
              <a:rPr lang="en-US" sz="1000">
                <a:solidFill>
                  <a:srgbClr val="374151"/>
                </a:solidFill>
                <a:latin typeface="Montserrat" pitchFamily="34" charset="0"/>
                <a:ea typeface="Montserrat" pitchFamily="34" charset="-122"/>
                <a:cs typeface="Montserrat" pitchFamily="34" charset="-120"/>
              </a:rPr>
              <a:t>Succession</a:t>
            </a:r>
            <a:endParaRPr lang="en-US" sz="1000"/>
          </a:p>
        </p:txBody>
      </p:sp>
      <p:sp>
        <p:nvSpPr>
          <p:cNvPr id="75" name="Text 55"/>
          <p:cNvSpPr txBox="1"/>
          <p:nvPr/>
        </p:nvSpPr>
        <p:spPr>
          <a:xfrm>
            <a:off x="11333074" y="4695444"/>
            <a:ext cx="286207" cy="191110"/>
          </a:xfrm>
          <a:prstGeom prst="rect">
            <a:avLst/>
          </a:prstGeom>
          <a:noFill/>
          <a:ln/>
        </p:spPr>
        <p:txBody>
          <a:bodyPr wrap="square" lIns="0" tIns="0" rIns="0" bIns="0" rtlCol="0" anchor="ctr"/>
          <a:lstStyle/>
          <a:p>
            <a:pPr marL="0" indent="0" algn="l">
              <a:buNone/>
            </a:pPr>
            <a:r>
              <a:rPr lang="en-US" sz="1000">
                <a:solidFill>
                  <a:srgbClr val="4B5563"/>
                </a:solidFill>
                <a:latin typeface="Montserrat" pitchFamily="34" charset="0"/>
                <a:ea typeface="Montserrat" pitchFamily="34" charset="-122"/>
                <a:cs typeface="Montserrat" pitchFamily="34" charset="-120"/>
              </a:rPr>
              <a:t>20%</a:t>
            </a:r>
            <a:endParaRPr lang="en-US" sz="1000"/>
          </a:p>
        </p:txBody>
      </p:sp>
      <p:sp>
        <p:nvSpPr>
          <p:cNvPr id="76" name="Shape 56"/>
          <p:cNvSpPr/>
          <p:nvPr/>
        </p:nvSpPr>
        <p:spPr>
          <a:xfrm>
            <a:off x="8191195" y="5238598"/>
            <a:ext cx="3619195" cy="923544"/>
          </a:xfrm>
          <a:prstGeom prst="roundRect">
            <a:avLst>
              <a:gd name="adj" fmla="val 16332"/>
            </a:avLst>
          </a:prstGeom>
          <a:solidFill>
            <a:srgbClr val="EFF6FF"/>
          </a:solidFill>
          <a:ln w="12700">
            <a:solidFill>
              <a:srgbClr val="BFDBFE"/>
            </a:solidFill>
            <a:prstDash val="solid"/>
          </a:ln>
        </p:spPr>
        <p:txBody>
          <a:bodyPr/>
          <a:lstStyle/>
          <a:p>
            <a:endParaRPr lang="en-US"/>
          </a:p>
        </p:txBody>
      </p:sp>
      <p:sp>
        <p:nvSpPr>
          <p:cNvPr id="77" name="Text 57"/>
          <p:cNvSpPr txBox="1"/>
          <p:nvPr/>
        </p:nvSpPr>
        <p:spPr>
          <a:xfrm>
            <a:off x="8353044" y="5400446"/>
            <a:ext cx="3296412" cy="152705"/>
          </a:xfrm>
          <a:prstGeom prst="rect">
            <a:avLst/>
          </a:prstGeom>
          <a:noFill/>
          <a:ln/>
        </p:spPr>
        <p:txBody>
          <a:bodyPr wrap="square" lIns="0" tIns="0" rIns="0" bIns="0" rtlCol="0" anchor="ctr"/>
          <a:lstStyle/>
          <a:p>
            <a:pPr marL="0" indent="0" algn="l">
              <a:buNone/>
            </a:pPr>
            <a:r>
              <a:rPr lang="en-US" sz="900" b="1" kern="0" spc="22">
                <a:solidFill>
                  <a:srgbClr val="1E40AF"/>
                </a:solidFill>
                <a:latin typeface="Montserrat" pitchFamily="34" charset="0"/>
                <a:ea typeface="Montserrat" pitchFamily="34" charset="-122"/>
                <a:cs typeface="Montserrat" pitchFamily="34" charset="-120"/>
              </a:rPr>
              <a:t>Critical Insight</a:t>
            </a:r>
            <a:endParaRPr lang="en-US" sz="900"/>
          </a:p>
        </p:txBody>
      </p:sp>
      <p:sp>
        <p:nvSpPr>
          <p:cNvPr id="78" name="Text 58"/>
          <p:cNvSpPr txBox="1"/>
          <p:nvPr/>
        </p:nvSpPr>
        <p:spPr>
          <a:xfrm>
            <a:off x="8353044" y="5629046"/>
            <a:ext cx="3296412" cy="372161"/>
          </a:xfrm>
          <a:prstGeom prst="rect">
            <a:avLst/>
          </a:prstGeom>
          <a:noFill/>
          <a:ln/>
        </p:spPr>
        <p:txBody>
          <a:bodyPr wrap="square" lIns="0" tIns="0" rIns="0" bIns="0" rtlCol="0" anchor="ctr"/>
          <a:lstStyle/>
          <a:p>
            <a:pPr marL="0" indent="0" algn="l">
              <a:buNone/>
            </a:pPr>
            <a:r>
              <a:rPr lang="en-US" sz="900">
                <a:solidFill>
                  <a:srgbClr val="1D4ED8"/>
                </a:solidFill>
                <a:latin typeface="Montserrat" pitchFamily="34" charset="0"/>
                <a:ea typeface="Montserrat" pitchFamily="34" charset="-122"/>
                <a:cs typeface="Montserrat" pitchFamily="34" charset="-120"/>
              </a:rPr>
              <a:t>The question isn't whether to preserve farmland—it's how to preserve it while ensuring financial resilience.</a:t>
            </a:r>
            <a:endParaRPr lang="en-US" sz="900"/>
          </a:p>
        </p:txBody>
      </p:sp>
      <p:pic>
        <p:nvPicPr>
          <p:cNvPr id="79" name="Image 18" descr="preencoded.png"/>
          <p:cNvPicPr>
            <a:picLocks noChangeAspect="1"/>
          </p:cNvPicPr>
          <p:nvPr/>
        </p:nvPicPr>
        <p:blipFill>
          <a:blip r:embed="rId19"/>
          <a:srcRect l="-19" r="-19"/>
          <a:stretch/>
        </p:blipFill>
        <p:spPr>
          <a:xfrm>
            <a:off x="0" y="0"/>
            <a:ext cx="12191695" cy="761695"/>
          </a:xfrm>
          <a:prstGeom prst="rect">
            <a:avLst/>
          </a:prstGeom>
        </p:spPr>
      </p:pic>
      <p:pic>
        <p:nvPicPr>
          <p:cNvPr id="80" name="Image 19" descr="preencoded.png"/>
          <p:cNvPicPr>
            <a:picLocks noChangeAspect="1"/>
          </p:cNvPicPr>
          <p:nvPr/>
        </p:nvPicPr>
        <p:blipFill>
          <a:blip r:embed="rId20"/>
          <a:srcRect/>
          <a:stretch/>
        </p:blipFill>
        <p:spPr>
          <a:xfrm>
            <a:off x="381305" y="152705"/>
            <a:ext cx="457200" cy="457200"/>
          </a:xfrm>
          <a:prstGeom prst="rect">
            <a:avLst/>
          </a:prstGeom>
        </p:spPr>
      </p:pic>
      <p:pic>
        <p:nvPicPr>
          <p:cNvPr id="81" name="Image 20" descr="preencoded.png"/>
          <p:cNvPicPr>
            <a:picLocks noChangeAspect="1"/>
          </p:cNvPicPr>
          <p:nvPr/>
        </p:nvPicPr>
        <p:blipFill>
          <a:blip r:embed="rId21"/>
          <a:srcRect t="-20192" b="-20192"/>
          <a:stretch/>
        </p:blipFill>
        <p:spPr>
          <a:xfrm>
            <a:off x="514807" y="247802"/>
            <a:ext cx="190195" cy="267005"/>
          </a:xfrm>
          <a:prstGeom prst="rect">
            <a:avLst/>
          </a:prstGeom>
        </p:spPr>
      </p:pic>
      <p:sp>
        <p:nvSpPr>
          <p:cNvPr id="82" name="Text 59"/>
          <p:cNvSpPr txBox="1"/>
          <p:nvPr/>
        </p:nvSpPr>
        <p:spPr>
          <a:xfrm>
            <a:off x="990295" y="152705"/>
            <a:ext cx="2210105" cy="267005"/>
          </a:xfrm>
          <a:prstGeom prst="rect">
            <a:avLst/>
          </a:prstGeom>
          <a:noFill/>
          <a:ln/>
        </p:spPr>
        <p:txBody>
          <a:bodyPr wrap="square" lIns="0" tIns="0" rIns="0" bIns="0" rtlCol="0" anchor="ctr"/>
          <a:lstStyle/>
          <a:p>
            <a:pPr marL="0" indent="0" algn="l">
              <a:buNone/>
            </a:pPr>
            <a:r>
              <a:rPr lang="en-US" sz="1500" b="1" kern="0" spc="-37">
                <a:solidFill>
                  <a:srgbClr val="FFFFFF"/>
                </a:solidFill>
                <a:latin typeface="Montserrat" pitchFamily="34" charset="0"/>
                <a:ea typeface="Montserrat" pitchFamily="34" charset="-122"/>
                <a:cs typeface="Montserrat" pitchFamily="34" charset="-120"/>
              </a:rPr>
              <a:t>The Core Challenge</a:t>
            </a:r>
            <a:endParaRPr lang="en-US" sz="1500"/>
          </a:p>
        </p:txBody>
      </p:sp>
      <p:sp>
        <p:nvSpPr>
          <p:cNvPr id="83" name="Text 60"/>
          <p:cNvSpPr txBox="1"/>
          <p:nvPr/>
        </p:nvSpPr>
        <p:spPr>
          <a:xfrm>
            <a:off x="990295" y="418795"/>
            <a:ext cx="2210105" cy="191110"/>
          </a:xfrm>
          <a:prstGeom prst="rect">
            <a:avLst/>
          </a:prstGeom>
          <a:noFill/>
          <a:ln/>
        </p:spPr>
        <p:txBody>
          <a:bodyPr wrap="square" lIns="0" tIns="0" rIns="0" bIns="0" rtlCol="0" anchor="ctr"/>
          <a:lstStyle/>
          <a:p>
            <a:pPr marL="0" indent="0" algn="l">
              <a:buNone/>
            </a:pPr>
            <a:r>
              <a:rPr lang="en-US" sz="1000">
                <a:solidFill>
                  <a:srgbClr val="D1D5DB"/>
                </a:solidFill>
                <a:latin typeface="Montserrat" pitchFamily="34" charset="0"/>
                <a:ea typeface="Montserrat" pitchFamily="34" charset="-122"/>
                <a:cs typeface="Montserrat" pitchFamily="34" charset="-120"/>
              </a:rPr>
              <a:t>Land-Rich, Cash-Poor Farms</a:t>
            </a:r>
            <a:endParaRPr lang="en-US" sz="1000"/>
          </a:p>
        </p:txBody>
      </p:sp>
      <p:sp>
        <p:nvSpPr>
          <p:cNvPr id="84" name="Text 61"/>
          <p:cNvSpPr txBox="1"/>
          <p:nvPr/>
        </p:nvSpPr>
        <p:spPr>
          <a:xfrm>
            <a:off x="9832543" y="152705"/>
            <a:ext cx="1986077" cy="267005"/>
          </a:xfrm>
          <a:prstGeom prst="rect">
            <a:avLst/>
          </a:prstGeom>
          <a:noFill/>
          <a:ln/>
        </p:spPr>
        <p:txBody>
          <a:bodyPr wrap="square" lIns="0" tIns="0" rIns="0" bIns="0" rtlCol="0" anchor="ctr"/>
          <a:lstStyle/>
          <a:p>
            <a:pPr marL="0" indent="0" algn="r">
              <a:buNone/>
            </a:pPr>
            <a:r>
              <a:rPr lang="en-US" sz="1300" b="1">
                <a:solidFill>
                  <a:srgbClr val="FFFFFF"/>
                </a:solidFill>
                <a:latin typeface="Montserrat" pitchFamily="34" charset="0"/>
                <a:ea typeface="Montserrat" pitchFamily="34" charset="-122"/>
                <a:cs typeface="Montserrat" pitchFamily="34" charset="-120"/>
              </a:rPr>
              <a:t>Northwest Michigan</a:t>
            </a:r>
            <a:endParaRPr lang="en-US" sz="1300"/>
          </a:p>
        </p:txBody>
      </p:sp>
      <p:sp>
        <p:nvSpPr>
          <p:cNvPr id="85" name="Text 62"/>
          <p:cNvSpPr txBox="1"/>
          <p:nvPr/>
        </p:nvSpPr>
        <p:spPr>
          <a:xfrm>
            <a:off x="10009022" y="418795"/>
            <a:ext cx="1810512" cy="191110"/>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Agricultural Context</a:t>
            </a:r>
            <a:endParaRPr lang="en-US" sz="1000"/>
          </a:p>
        </p:txBody>
      </p:sp>
      <p:sp>
        <p:nvSpPr>
          <p:cNvPr id="86" name="Shape 63"/>
          <p:cNvSpPr/>
          <p:nvPr/>
        </p:nvSpPr>
        <p:spPr>
          <a:xfrm>
            <a:off x="0" y="6324905"/>
            <a:ext cx="12191695" cy="533095"/>
          </a:xfrm>
          <a:prstGeom prst="rect">
            <a:avLst/>
          </a:prstGeom>
          <a:solidFill>
            <a:srgbClr val="FFFFFF">
              <a:alpha val="95000"/>
            </a:srgbClr>
          </a:solidFill>
          <a:ln/>
        </p:spPr>
        <p:txBody>
          <a:bodyPr/>
          <a:lstStyle/>
          <a:p>
            <a:endParaRPr lang="en-US"/>
          </a:p>
        </p:txBody>
      </p:sp>
      <p:sp>
        <p:nvSpPr>
          <p:cNvPr id="87" name="Shape 64"/>
          <p:cNvSpPr/>
          <p:nvPr/>
        </p:nvSpPr>
        <p:spPr>
          <a:xfrm>
            <a:off x="0" y="6324905"/>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88" name="Text 65"/>
          <p:cNvSpPr txBox="1"/>
          <p:nvPr/>
        </p:nvSpPr>
        <p:spPr>
          <a:xfrm>
            <a:off x="381305" y="6519672"/>
            <a:ext cx="4572000"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Challenge:</a:t>
            </a:r>
            <a:r>
              <a:rPr lang="en-US" sz="900">
                <a:solidFill>
                  <a:srgbClr val="4B5563"/>
                </a:solidFill>
                <a:latin typeface="Montserrat" pitchFamily="34" charset="0"/>
                <a:ea typeface="Montserrat" pitchFamily="34" charset="-122"/>
                <a:cs typeface="Montserrat" pitchFamily="34" charset="-120"/>
              </a:rPr>
              <a:t> Rising land values, thin margins, and seasonal volatility </a:t>
            </a:r>
            <a:endParaRPr lang="en-US" sz="900"/>
          </a:p>
        </p:txBody>
      </p:sp>
      <p:sp>
        <p:nvSpPr>
          <p:cNvPr id="89" name="Text 66"/>
          <p:cNvSpPr txBox="1"/>
          <p:nvPr/>
        </p:nvSpPr>
        <p:spPr>
          <a:xfrm>
            <a:off x="9424721" y="6519672"/>
            <a:ext cx="2845613" cy="152705"/>
          </a:xfrm>
          <a:prstGeom prst="rect">
            <a:avLst/>
          </a:prstGeom>
          <a:noFill/>
          <a:ln/>
        </p:spPr>
        <p:txBody>
          <a:bodyPr wrap="square" lIns="0" tIns="0" rIns="0" bIns="0" rtlCol="0" anchor="ctr"/>
          <a:lstStyle/>
          <a:p>
            <a:pPr marL="0" indent="0" algn="l">
              <a:buNone/>
            </a:pPr>
            <a:r>
              <a:rPr lang="en-US" sz="900" b="1">
                <a:solidFill>
                  <a:srgbClr val="6B7280"/>
                </a:solidFill>
                <a:latin typeface="Montserrat" pitchFamily="34" charset="0"/>
                <a:ea typeface="Montserrat" pitchFamily="34" charset="-122"/>
                <a:cs typeface="Montserrat" pitchFamily="34" charset="-120"/>
              </a:rPr>
              <a:t>Source:</a:t>
            </a:r>
            <a:r>
              <a:rPr lang="en-US" sz="900">
                <a:solidFill>
                  <a:srgbClr val="6B7280"/>
                </a:solidFill>
                <a:latin typeface="Montserrat" pitchFamily="34" charset="0"/>
                <a:ea typeface="Montserrat" pitchFamily="34" charset="-122"/>
                <a:cs typeface="Montserrat" pitchFamily="34" charset="-120"/>
              </a:rPr>
              <a:t> Regional Agricultural Survey 2025 </a:t>
            </a:r>
            <a:endParaRPr lang="en-US" sz="9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5F5F0"/>
          </a:solidFill>
          <a:ln w="12700">
            <a:solidFill>
              <a:srgbClr val="FFFFFF">
                <a:alpha val="0"/>
              </a:srgbClr>
            </a:solidFill>
            <a:prstDash val="solid"/>
          </a:ln>
        </p:spPr>
        <p:txBody>
          <a:bodyPr/>
          <a:lstStyle/>
          <a:p>
            <a:endParaRPr lang="en-US"/>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304495" y="914400"/>
            <a:ext cx="8762695" cy="5333695"/>
          </a:xfrm>
          <a:prstGeom prst="roundRect">
            <a:avLst>
              <a:gd name="adj" fmla="val 490"/>
            </a:avLst>
          </a:prstGeom>
          <a:noFill/>
          <a:ln w="25400">
            <a:solidFill>
              <a:srgbClr val="E5E7EB"/>
            </a:solidFill>
            <a:prstDash val="solid"/>
          </a:ln>
        </p:spPr>
        <p:txBody>
          <a:bodyPr/>
          <a:lstStyle/>
          <a:p>
            <a:endParaRPr lang="en-US"/>
          </a:p>
        </p:txBody>
      </p:sp>
      <p:pic>
        <p:nvPicPr>
          <p:cNvPr id="5" name="Image 1" descr="preencoded.png"/>
          <p:cNvPicPr>
            <a:picLocks noChangeAspect="1"/>
          </p:cNvPicPr>
          <p:nvPr/>
        </p:nvPicPr>
        <p:blipFill>
          <a:blip r:embed="rId4"/>
          <a:srcRect t="8571" b="8571"/>
          <a:stretch/>
        </p:blipFill>
        <p:spPr>
          <a:xfrm>
            <a:off x="323698" y="933602"/>
            <a:ext cx="8725205" cy="5296205"/>
          </a:xfrm>
          <a:prstGeom prst="rect">
            <a:avLst/>
          </a:prstGeom>
        </p:spPr>
      </p:pic>
      <p:pic>
        <p:nvPicPr>
          <p:cNvPr id="6" name="Image 2" descr="preencoded.png"/>
          <p:cNvPicPr>
            <a:picLocks noChangeAspect="1"/>
          </p:cNvPicPr>
          <p:nvPr/>
        </p:nvPicPr>
        <p:blipFill>
          <a:blip r:embed="rId5"/>
          <a:srcRect t="-10" b="-10"/>
          <a:stretch/>
        </p:blipFill>
        <p:spPr>
          <a:xfrm>
            <a:off x="476402" y="1086307"/>
            <a:ext cx="1410005" cy="457200"/>
          </a:xfrm>
          <a:prstGeom prst="rect">
            <a:avLst/>
          </a:prstGeom>
        </p:spPr>
      </p:pic>
      <p:sp>
        <p:nvSpPr>
          <p:cNvPr id="7" name="Text 2"/>
          <p:cNvSpPr txBox="1"/>
          <p:nvPr/>
        </p:nvSpPr>
        <p:spPr>
          <a:xfrm>
            <a:off x="590702" y="1162202"/>
            <a:ext cx="1191463" cy="152705"/>
          </a:xfrm>
          <a:prstGeom prst="rect">
            <a:avLst/>
          </a:prstGeom>
          <a:noFill/>
          <a:ln/>
        </p:spPr>
        <p:txBody>
          <a:bodyPr wrap="square" lIns="0" tIns="0" rIns="0" bIns="0" rtlCol="0" anchor="ctr"/>
          <a:lstStyle/>
          <a:p>
            <a:pPr marL="0" indent="0" algn="l">
              <a:buNone/>
            </a:pPr>
            <a:r>
              <a:rPr lang="en-US" sz="900" b="1">
                <a:solidFill>
                  <a:srgbClr val="1F2937"/>
                </a:solidFill>
                <a:latin typeface="Montserrat" pitchFamily="34" charset="0"/>
                <a:ea typeface="Montserrat" pitchFamily="34" charset="-122"/>
                <a:cs typeface="Montserrat" pitchFamily="34" charset="-120"/>
              </a:rPr>
              <a:t>40 Acres</a:t>
            </a:r>
            <a:endParaRPr lang="en-US" sz="900"/>
          </a:p>
        </p:txBody>
      </p:sp>
      <p:sp>
        <p:nvSpPr>
          <p:cNvPr id="8" name="Text 3"/>
          <p:cNvSpPr txBox="1"/>
          <p:nvPr/>
        </p:nvSpPr>
        <p:spPr>
          <a:xfrm>
            <a:off x="590702" y="1314907"/>
            <a:ext cx="141732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Approx. 1,320' × 1,320'</a:t>
            </a:r>
            <a:endParaRPr lang="en-US" sz="900"/>
          </a:p>
        </p:txBody>
      </p:sp>
      <p:sp>
        <p:nvSpPr>
          <p:cNvPr id="9" name="Shape 4"/>
          <p:cNvSpPr/>
          <p:nvPr/>
        </p:nvSpPr>
        <p:spPr>
          <a:xfrm>
            <a:off x="527522" y="1601115"/>
            <a:ext cx="2521090" cy="4628692"/>
          </a:xfrm>
          <a:prstGeom prst="roundRect">
            <a:avLst>
              <a:gd name="adj" fmla="val 853"/>
            </a:avLst>
          </a:prstGeom>
          <a:noFill/>
          <a:ln w="76200">
            <a:solidFill>
              <a:srgbClr val="22C55E">
                <a:alpha val="30000"/>
              </a:srgbClr>
            </a:solidFill>
            <a:prstDash val="solid"/>
          </a:ln>
        </p:spPr>
        <p:txBody>
          <a:bodyPr/>
          <a:lstStyle/>
          <a:p>
            <a:endParaRPr lang="en-US"/>
          </a:p>
        </p:txBody>
      </p:sp>
      <p:grpSp>
        <p:nvGrpSpPr>
          <p:cNvPr id="74" name="Group 73">
            <a:extLst>
              <a:ext uri="{FF2B5EF4-FFF2-40B4-BE49-F238E27FC236}">
                <a16:creationId xmlns:a16="http://schemas.microsoft.com/office/drawing/2014/main" id="{83CB8A2E-9469-9A14-C9D8-409E14420E4E}"/>
              </a:ext>
            </a:extLst>
          </p:cNvPr>
          <p:cNvGrpSpPr/>
          <p:nvPr/>
        </p:nvGrpSpPr>
        <p:grpSpPr>
          <a:xfrm>
            <a:off x="1307963" y="1975104"/>
            <a:ext cx="1095451" cy="229515"/>
            <a:chOff x="1181405" y="1790395"/>
            <a:chExt cx="1095451" cy="229515"/>
          </a:xfrm>
        </p:grpSpPr>
        <p:sp>
          <p:nvSpPr>
            <p:cNvPr id="10" name="Shape 5"/>
            <p:cNvSpPr/>
            <p:nvPr/>
          </p:nvSpPr>
          <p:spPr>
            <a:xfrm>
              <a:off x="1181405" y="1790395"/>
              <a:ext cx="1095451" cy="181051"/>
            </a:xfrm>
            <a:prstGeom prst="roundRect">
              <a:avLst>
                <a:gd name="adj" fmla="val 212653"/>
              </a:avLst>
            </a:prstGeom>
            <a:solidFill>
              <a:srgbClr val="16A34A">
                <a:alpha val="80000"/>
              </a:srgbClr>
            </a:solidFill>
            <a:ln w="12700">
              <a:solidFill>
                <a:srgbClr val="FFFFFF">
                  <a:alpha val="0"/>
                </a:srgbClr>
              </a:solidFill>
              <a:prstDash val="solid"/>
            </a:ln>
          </p:spPr>
          <p:txBody>
            <a:bodyPr/>
            <a:lstStyle/>
            <a:p>
              <a:endParaRPr lang="en-US"/>
            </a:p>
          </p:txBody>
        </p:sp>
        <p:sp>
          <p:nvSpPr>
            <p:cNvPr id="11" name="Text 6"/>
            <p:cNvSpPr txBox="1"/>
            <p:nvPr/>
          </p:nvSpPr>
          <p:spPr>
            <a:xfrm>
              <a:off x="1181405" y="1790395"/>
              <a:ext cx="990295" cy="229515"/>
            </a:xfrm>
            <a:prstGeom prst="rect">
              <a:avLst/>
            </a:prstGeom>
            <a:solidFill>
              <a:srgbClr val="FFFFFF">
                <a:alpha val="0"/>
              </a:srgbClr>
            </a:solidFill>
            <a:ln>
              <a:solidFill>
                <a:srgbClr val="FFFFFF">
                  <a:alpha val="0"/>
                </a:srgbClr>
              </a:solidFill>
            </a:ln>
          </p:spPr>
          <p:txBody>
            <a:bodyPr wrap="square" lIns="76200" tIns="25400" rIns="76200" bIns="25400" rtlCol="0" anchor="ctr"/>
            <a:lstStyle/>
            <a:p>
              <a:pPr marL="0" indent="0" algn="l">
                <a:buNone/>
              </a:pPr>
              <a:r>
                <a:rPr lang="en-US" sz="800" kern="0" spc="38">
                  <a:solidFill>
                    <a:srgbClr val="FFFFFF"/>
                  </a:solidFill>
                  <a:latin typeface="Montserrat" pitchFamily="34" charset="0"/>
                  <a:ea typeface="Montserrat" pitchFamily="34" charset="-122"/>
                  <a:cs typeface="Montserrat" pitchFamily="34" charset="-120"/>
                </a:rPr>
                <a:t>Orchard Block</a:t>
              </a:r>
              <a:endParaRPr lang="en-US" sz="800"/>
            </a:p>
          </p:txBody>
        </p:sp>
      </p:grpSp>
      <p:grpSp>
        <p:nvGrpSpPr>
          <p:cNvPr id="75" name="Group 74">
            <a:extLst>
              <a:ext uri="{FF2B5EF4-FFF2-40B4-BE49-F238E27FC236}">
                <a16:creationId xmlns:a16="http://schemas.microsoft.com/office/drawing/2014/main" id="{19502F9C-5606-6645-82B4-CA838AD057B6}"/>
              </a:ext>
            </a:extLst>
          </p:cNvPr>
          <p:cNvGrpSpPr/>
          <p:nvPr/>
        </p:nvGrpSpPr>
        <p:grpSpPr>
          <a:xfrm>
            <a:off x="374817" y="4257447"/>
            <a:ext cx="1866291" cy="452628"/>
            <a:chOff x="161849" y="4058107"/>
            <a:chExt cx="1866291" cy="452628"/>
          </a:xfrm>
        </p:grpSpPr>
        <p:pic>
          <p:nvPicPr>
            <p:cNvPr id="12" name="Image 3" descr="preencoded.png"/>
            <p:cNvPicPr>
              <a:picLocks noChangeAspect="1"/>
            </p:cNvPicPr>
            <p:nvPr/>
          </p:nvPicPr>
          <p:blipFill>
            <a:blip r:embed="rId6"/>
            <a:srcRect t="-21" b="-21"/>
            <a:stretch/>
          </p:blipFill>
          <p:spPr>
            <a:xfrm>
              <a:off x="161849" y="4058107"/>
              <a:ext cx="1828800" cy="452628"/>
            </a:xfrm>
            <a:prstGeom prst="rect">
              <a:avLst/>
            </a:prstGeom>
          </p:spPr>
        </p:pic>
        <p:pic>
          <p:nvPicPr>
            <p:cNvPr id="13" name="Image 4" descr="preencoded.png"/>
            <p:cNvPicPr>
              <a:picLocks noChangeAspect="1"/>
            </p:cNvPicPr>
            <p:nvPr/>
          </p:nvPicPr>
          <p:blipFill>
            <a:blip r:embed="rId7"/>
            <a:srcRect t="-20060" b="-20060"/>
            <a:stretch/>
          </p:blipFill>
          <p:spPr>
            <a:xfrm>
              <a:off x="314554" y="4188866"/>
              <a:ext cx="152705" cy="190195"/>
            </a:xfrm>
            <a:prstGeom prst="rect">
              <a:avLst/>
            </a:prstGeom>
          </p:spPr>
        </p:pic>
        <p:sp>
          <p:nvSpPr>
            <p:cNvPr id="14" name="Text 7"/>
            <p:cNvSpPr txBox="1"/>
            <p:nvPr/>
          </p:nvSpPr>
          <p:spPr>
            <a:xfrm>
              <a:off x="543154" y="4134002"/>
              <a:ext cx="1484986"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County Road Frontage</a:t>
              </a:r>
              <a:endParaRPr lang="en-US" sz="800"/>
            </a:p>
          </p:txBody>
        </p:sp>
        <p:sp>
          <p:nvSpPr>
            <p:cNvPr id="15" name="Text 8"/>
            <p:cNvSpPr txBox="1"/>
            <p:nvPr/>
          </p:nvSpPr>
          <p:spPr>
            <a:xfrm>
              <a:off x="543154" y="4291279"/>
              <a:ext cx="1474013"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Public access &amp; visibility</a:t>
              </a:r>
              <a:endParaRPr lang="en-US" sz="800"/>
            </a:p>
          </p:txBody>
        </p:sp>
      </p:grpSp>
      <p:sp>
        <p:nvSpPr>
          <p:cNvPr id="17" name="Shape 10"/>
          <p:cNvSpPr/>
          <p:nvPr/>
        </p:nvSpPr>
        <p:spPr>
          <a:xfrm>
            <a:off x="466788" y="1087975"/>
            <a:ext cx="38405" cy="457200"/>
          </a:xfrm>
          <a:prstGeom prst="roundRect">
            <a:avLst>
              <a:gd name="adj" fmla="val 793647"/>
            </a:avLst>
          </a:prstGeom>
          <a:solidFill>
            <a:srgbClr val="4A7C59"/>
          </a:solidFill>
          <a:ln w="12700">
            <a:solidFill>
              <a:srgbClr val="4A7C59">
                <a:alpha val="0"/>
              </a:srgbClr>
            </a:solidFill>
            <a:prstDash val="solid"/>
          </a:ln>
        </p:spPr>
        <p:txBody>
          <a:bodyPr/>
          <a:lstStyle/>
          <a:p>
            <a:endParaRPr lang="en-US"/>
          </a:p>
        </p:txBody>
      </p:sp>
      <p:grpSp>
        <p:nvGrpSpPr>
          <p:cNvPr id="73" name="Group 72">
            <a:extLst>
              <a:ext uri="{FF2B5EF4-FFF2-40B4-BE49-F238E27FC236}">
                <a16:creationId xmlns:a16="http://schemas.microsoft.com/office/drawing/2014/main" id="{D5022125-3C59-ACE4-7EF7-BEB571EC04BB}"/>
              </a:ext>
            </a:extLst>
          </p:cNvPr>
          <p:cNvGrpSpPr/>
          <p:nvPr/>
        </p:nvGrpSpPr>
        <p:grpSpPr>
          <a:xfrm>
            <a:off x="448056" y="2848356"/>
            <a:ext cx="1676095" cy="457200"/>
            <a:chOff x="448056" y="2848356"/>
            <a:chExt cx="1676095" cy="457200"/>
          </a:xfrm>
        </p:grpSpPr>
        <p:sp>
          <p:nvSpPr>
            <p:cNvPr id="16" name="Shape 9"/>
            <p:cNvSpPr/>
            <p:nvPr/>
          </p:nvSpPr>
          <p:spPr>
            <a:xfrm>
              <a:off x="448056" y="2848356"/>
              <a:ext cx="167609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18" name="Image 5" descr="preencoded.png"/>
            <p:cNvPicPr>
              <a:picLocks noChangeAspect="1"/>
            </p:cNvPicPr>
            <p:nvPr/>
          </p:nvPicPr>
          <p:blipFill>
            <a:blip r:embed="rId8"/>
            <a:srcRect t="-22800" b="-22800"/>
            <a:stretch/>
          </p:blipFill>
          <p:spPr>
            <a:xfrm>
              <a:off x="599846" y="2979116"/>
              <a:ext cx="114300" cy="190195"/>
            </a:xfrm>
            <a:prstGeom prst="rect">
              <a:avLst/>
            </a:prstGeom>
          </p:spPr>
        </p:pic>
        <p:sp>
          <p:nvSpPr>
            <p:cNvPr id="19" name="Text 11"/>
            <p:cNvSpPr txBox="1"/>
            <p:nvPr/>
          </p:nvSpPr>
          <p:spPr>
            <a:xfrm>
              <a:off x="790956" y="2924252"/>
              <a:ext cx="1107338"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Power Available</a:t>
              </a:r>
              <a:endParaRPr lang="en-US" sz="800"/>
            </a:p>
          </p:txBody>
        </p:sp>
        <p:sp>
          <p:nvSpPr>
            <p:cNvPr id="20" name="Text 12"/>
            <p:cNvSpPr txBox="1"/>
            <p:nvPr/>
          </p:nvSpPr>
          <p:spPr>
            <a:xfrm>
              <a:off x="790956" y="3081528"/>
              <a:ext cx="886054"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From roadway</a:t>
              </a:r>
              <a:endParaRPr lang="en-US" sz="800"/>
            </a:p>
          </p:txBody>
        </p:sp>
      </p:grpSp>
      <p:grpSp>
        <p:nvGrpSpPr>
          <p:cNvPr id="78" name="Group 77">
            <a:extLst>
              <a:ext uri="{FF2B5EF4-FFF2-40B4-BE49-F238E27FC236}">
                <a16:creationId xmlns:a16="http://schemas.microsoft.com/office/drawing/2014/main" id="{E9609353-7F5E-D0B7-7D9C-00C0A5126991}"/>
              </a:ext>
            </a:extLst>
          </p:cNvPr>
          <p:cNvGrpSpPr/>
          <p:nvPr/>
        </p:nvGrpSpPr>
        <p:grpSpPr>
          <a:xfrm>
            <a:off x="3125420" y="2009851"/>
            <a:ext cx="1790395" cy="457200"/>
            <a:chOff x="6801306" y="2152498"/>
            <a:chExt cx="1790395" cy="457200"/>
          </a:xfrm>
        </p:grpSpPr>
        <p:sp>
          <p:nvSpPr>
            <p:cNvPr id="21" name="Shape 13"/>
            <p:cNvSpPr/>
            <p:nvPr/>
          </p:nvSpPr>
          <p:spPr>
            <a:xfrm>
              <a:off x="6801306" y="2152498"/>
              <a:ext cx="1790395" cy="457200"/>
            </a:xfrm>
            <a:prstGeom prst="roundRect">
              <a:avLst>
                <a:gd name="adj" fmla="val 50000"/>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23" name="Image 6" descr="preencoded.png"/>
            <p:cNvPicPr>
              <a:picLocks noChangeAspect="1"/>
            </p:cNvPicPr>
            <p:nvPr/>
          </p:nvPicPr>
          <p:blipFill>
            <a:blip r:embed="rId9"/>
            <a:srcRect t="-21233" b="-21233"/>
            <a:stretch/>
          </p:blipFill>
          <p:spPr>
            <a:xfrm>
              <a:off x="6915607" y="2283257"/>
              <a:ext cx="133502" cy="190195"/>
            </a:xfrm>
            <a:prstGeom prst="rect">
              <a:avLst/>
            </a:prstGeom>
          </p:spPr>
        </p:pic>
        <p:sp>
          <p:nvSpPr>
            <p:cNvPr id="24" name="Text 15"/>
            <p:cNvSpPr txBox="1"/>
            <p:nvPr/>
          </p:nvSpPr>
          <p:spPr>
            <a:xfrm>
              <a:off x="7125005" y="2229307"/>
              <a:ext cx="790956"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Open Field</a:t>
              </a:r>
              <a:endParaRPr lang="en-US" sz="800"/>
            </a:p>
          </p:txBody>
        </p:sp>
        <p:sp>
          <p:nvSpPr>
            <p:cNvPr id="25" name="Text 16"/>
            <p:cNvSpPr txBox="1"/>
            <p:nvPr/>
          </p:nvSpPr>
          <p:spPr>
            <a:xfrm>
              <a:off x="7125005" y="2385670"/>
              <a:ext cx="1090879"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Flexible use area</a:t>
              </a:r>
              <a:endParaRPr lang="en-US" sz="800"/>
            </a:p>
          </p:txBody>
        </p:sp>
      </p:grpSp>
      <p:sp>
        <p:nvSpPr>
          <p:cNvPr id="26" name="Shape 17"/>
          <p:cNvSpPr/>
          <p:nvPr/>
        </p:nvSpPr>
        <p:spPr>
          <a:xfrm>
            <a:off x="6762902" y="5224882"/>
            <a:ext cx="1828800"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28" name="Image 7" descr="preencoded.png"/>
          <p:cNvPicPr>
            <a:picLocks noChangeAspect="1"/>
          </p:cNvPicPr>
          <p:nvPr/>
        </p:nvPicPr>
        <p:blipFill>
          <a:blip r:embed="rId10"/>
          <a:srcRect t="-22800" b="-22800"/>
          <a:stretch/>
        </p:blipFill>
        <p:spPr>
          <a:xfrm>
            <a:off x="6915607" y="5355641"/>
            <a:ext cx="114300" cy="190195"/>
          </a:xfrm>
          <a:prstGeom prst="rect">
            <a:avLst/>
          </a:prstGeom>
        </p:spPr>
      </p:pic>
      <p:sp>
        <p:nvSpPr>
          <p:cNvPr id="29" name="Text 19"/>
          <p:cNvSpPr txBox="1"/>
          <p:nvPr/>
        </p:nvSpPr>
        <p:spPr>
          <a:xfrm>
            <a:off x="7105802" y="5300777"/>
            <a:ext cx="1010412"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Wooded Habitat</a:t>
            </a:r>
            <a:endParaRPr lang="en-US" sz="800"/>
          </a:p>
        </p:txBody>
      </p:sp>
      <p:sp>
        <p:nvSpPr>
          <p:cNvPr id="30" name="Text 20"/>
          <p:cNvSpPr txBox="1"/>
          <p:nvPr/>
        </p:nvSpPr>
        <p:spPr>
          <a:xfrm>
            <a:off x="7105802" y="5458054"/>
            <a:ext cx="1201522"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16 acres conservation</a:t>
            </a:r>
            <a:endParaRPr lang="en-US" sz="800"/>
          </a:p>
        </p:txBody>
      </p:sp>
      <p:grpSp>
        <p:nvGrpSpPr>
          <p:cNvPr id="77" name="Group 76">
            <a:extLst>
              <a:ext uri="{FF2B5EF4-FFF2-40B4-BE49-F238E27FC236}">
                <a16:creationId xmlns:a16="http://schemas.microsoft.com/office/drawing/2014/main" id="{8FA9B5AD-B6A3-F973-1DA7-217447010A34}"/>
              </a:ext>
            </a:extLst>
          </p:cNvPr>
          <p:cNvGrpSpPr/>
          <p:nvPr/>
        </p:nvGrpSpPr>
        <p:grpSpPr>
          <a:xfrm>
            <a:off x="3433844" y="5277917"/>
            <a:ext cx="1524305" cy="457200"/>
            <a:chOff x="2018995" y="5128870"/>
            <a:chExt cx="1524305" cy="457200"/>
          </a:xfrm>
        </p:grpSpPr>
        <p:sp>
          <p:nvSpPr>
            <p:cNvPr id="36" name="Shape 25"/>
            <p:cNvSpPr/>
            <p:nvPr/>
          </p:nvSpPr>
          <p:spPr>
            <a:xfrm>
              <a:off x="2018995" y="5128870"/>
              <a:ext cx="152430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38" name="Image 9" descr="preencoded.png"/>
            <p:cNvPicPr>
              <a:picLocks noChangeAspect="1"/>
            </p:cNvPicPr>
            <p:nvPr/>
          </p:nvPicPr>
          <p:blipFill>
            <a:blip r:embed="rId11"/>
            <a:srcRect t="-21233" b="-21233"/>
            <a:stretch/>
          </p:blipFill>
          <p:spPr>
            <a:xfrm>
              <a:off x="2171700" y="5260543"/>
              <a:ext cx="133502" cy="190195"/>
            </a:xfrm>
            <a:prstGeom prst="rect">
              <a:avLst/>
            </a:prstGeom>
          </p:spPr>
        </p:pic>
        <p:sp>
          <p:nvSpPr>
            <p:cNvPr id="39" name="Text 27"/>
            <p:cNvSpPr txBox="1"/>
            <p:nvPr/>
          </p:nvSpPr>
          <p:spPr>
            <a:xfrm>
              <a:off x="2381098" y="5205679"/>
              <a:ext cx="886054"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Gentle Slope</a:t>
              </a:r>
              <a:endParaRPr lang="en-US" sz="800"/>
            </a:p>
          </p:txBody>
        </p:sp>
        <p:sp>
          <p:nvSpPr>
            <p:cNvPr id="40" name="Text 28"/>
            <p:cNvSpPr txBox="1"/>
            <p:nvPr/>
          </p:nvSpPr>
          <p:spPr>
            <a:xfrm>
              <a:off x="2381098" y="5362956"/>
              <a:ext cx="849478"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Eastward fall</a:t>
              </a:r>
              <a:endParaRPr lang="en-US" sz="800"/>
            </a:p>
          </p:txBody>
        </p:sp>
      </p:grpSp>
      <p:pic>
        <p:nvPicPr>
          <p:cNvPr id="41" name="Image 10" descr="preencoded.png"/>
          <p:cNvPicPr>
            <a:picLocks noChangeAspect="1"/>
          </p:cNvPicPr>
          <p:nvPr/>
        </p:nvPicPr>
        <p:blipFill>
          <a:blip r:embed="rId12"/>
          <a:srcRect l="-6" r="-6"/>
          <a:stretch/>
        </p:blipFill>
        <p:spPr>
          <a:xfrm>
            <a:off x="9448495" y="914400"/>
            <a:ext cx="2438705" cy="1828800"/>
          </a:xfrm>
          <a:prstGeom prst="rect">
            <a:avLst/>
          </a:prstGeom>
        </p:spPr>
      </p:pic>
      <p:sp>
        <p:nvSpPr>
          <p:cNvPr id="42" name="Text 29"/>
          <p:cNvSpPr txBox="1"/>
          <p:nvPr/>
        </p:nvSpPr>
        <p:spPr>
          <a:xfrm>
            <a:off x="9677095" y="11045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Site Overview</a:t>
            </a:r>
            <a:endParaRPr lang="en-US" sz="1000"/>
          </a:p>
        </p:txBody>
      </p:sp>
      <p:sp>
        <p:nvSpPr>
          <p:cNvPr id="43" name="Shape 30"/>
          <p:cNvSpPr/>
          <p:nvPr/>
        </p:nvSpPr>
        <p:spPr>
          <a:xfrm>
            <a:off x="9677095" y="1601114"/>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4" name="Text 31"/>
          <p:cNvSpPr txBox="1"/>
          <p:nvPr/>
        </p:nvSpPr>
        <p:spPr>
          <a:xfrm>
            <a:off x="9677095" y="1410005"/>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Total: 40 acres</a:t>
            </a:r>
            <a:endParaRPr lang="en-US" sz="900"/>
          </a:p>
        </p:txBody>
      </p:sp>
      <p:sp>
        <p:nvSpPr>
          <p:cNvPr id="45" name="Shape 32"/>
          <p:cNvSpPr/>
          <p:nvPr/>
        </p:nvSpPr>
        <p:spPr>
          <a:xfrm>
            <a:off x="9677095" y="1877263"/>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6" name="Text 33"/>
          <p:cNvSpPr txBox="1"/>
          <p:nvPr/>
        </p:nvSpPr>
        <p:spPr>
          <a:xfrm>
            <a:off x="9677095" y="1686154"/>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Orchard: 11 acres</a:t>
            </a:r>
            <a:endParaRPr lang="en-US" sz="900"/>
          </a:p>
        </p:txBody>
      </p:sp>
      <p:sp>
        <p:nvSpPr>
          <p:cNvPr id="47" name="Shape 34"/>
          <p:cNvSpPr/>
          <p:nvPr/>
        </p:nvSpPr>
        <p:spPr>
          <a:xfrm>
            <a:off x="9677095" y="2153412"/>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48" name="Text 35"/>
          <p:cNvSpPr txBox="1"/>
          <p:nvPr/>
        </p:nvSpPr>
        <p:spPr>
          <a:xfrm>
            <a:off x="9677095" y="1962302"/>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Open: 11 acres</a:t>
            </a:r>
            <a:endParaRPr lang="en-US" sz="900"/>
          </a:p>
        </p:txBody>
      </p:sp>
      <p:sp>
        <p:nvSpPr>
          <p:cNvPr id="49" name="Shape 36"/>
          <p:cNvSpPr/>
          <p:nvPr/>
        </p:nvSpPr>
        <p:spPr>
          <a:xfrm>
            <a:off x="9677095" y="2429561"/>
            <a:ext cx="2018995" cy="9144"/>
          </a:xfrm>
          <a:prstGeom prst="rect">
            <a:avLst/>
          </a:prstGeom>
          <a:solidFill>
            <a:srgbClr val="F3F4F6"/>
          </a:solidFill>
          <a:ln w="12700">
            <a:solidFill>
              <a:srgbClr val="F3F4F6">
                <a:alpha val="0"/>
              </a:srgbClr>
            </a:solidFill>
            <a:prstDash val="solid"/>
          </a:ln>
        </p:spPr>
        <p:txBody>
          <a:bodyPr/>
          <a:lstStyle/>
          <a:p>
            <a:endParaRPr lang="en-US"/>
          </a:p>
        </p:txBody>
      </p:sp>
      <p:sp>
        <p:nvSpPr>
          <p:cNvPr id="50" name="Text 37"/>
          <p:cNvSpPr txBox="1"/>
          <p:nvPr/>
        </p:nvSpPr>
        <p:spPr>
          <a:xfrm>
            <a:off x="9677095" y="2238451"/>
            <a:ext cx="2019910" cy="1527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Woods: 16 acres</a:t>
            </a:r>
            <a:endParaRPr lang="en-US" sz="900"/>
          </a:p>
        </p:txBody>
      </p:sp>
      <p:sp>
        <p:nvSpPr>
          <p:cNvPr id="51" name="Text 38"/>
          <p:cNvSpPr txBox="1"/>
          <p:nvPr/>
        </p:nvSpPr>
        <p:spPr>
          <a:xfrm>
            <a:off x="9677095" y="2514600"/>
            <a:ext cx="201991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Road: 2 acres</a:t>
            </a:r>
            <a:endParaRPr lang="en-US" sz="900"/>
          </a:p>
        </p:txBody>
      </p:sp>
      <p:pic>
        <p:nvPicPr>
          <p:cNvPr id="52" name="Image 11" descr="preencoded.png"/>
          <p:cNvPicPr>
            <a:picLocks noChangeAspect="1"/>
          </p:cNvPicPr>
          <p:nvPr/>
        </p:nvPicPr>
        <p:blipFill>
          <a:blip r:embed="rId13"/>
          <a:srcRect t="-10" b="-10"/>
          <a:stretch/>
        </p:blipFill>
        <p:spPr>
          <a:xfrm>
            <a:off x="9448495" y="2857500"/>
            <a:ext cx="2438705" cy="1429207"/>
          </a:xfrm>
          <a:prstGeom prst="rect">
            <a:avLst/>
          </a:prstGeom>
        </p:spPr>
      </p:pic>
      <p:sp>
        <p:nvSpPr>
          <p:cNvPr id="53" name="Text 39"/>
          <p:cNvSpPr txBox="1"/>
          <p:nvPr/>
        </p:nvSpPr>
        <p:spPr>
          <a:xfrm>
            <a:off x="9677095" y="3047695"/>
            <a:ext cx="2019910" cy="191110"/>
          </a:xfrm>
          <a:prstGeom prst="rect">
            <a:avLst/>
          </a:prstGeom>
          <a:noFill/>
          <a:ln/>
        </p:spPr>
        <p:txBody>
          <a:bodyPr wrap="square" lIns="0" tIns="0" rIns="0" bIns="0" rtlCol="0" anchor="ctr"/>
          <a:lstStyle/>
          <a:p>
            <a:pPr marL="0" indent="0" algn="l">
              <a:buNone/>
            </a:pPr>
            <a:r>
              <a:rPr lang="en-US" sz="1000" b="1" kern="0" spc="-26">
                <a:solidFill>
                  <a:srgbClr val="1F2937"/>
                </a:solidFill>
                <a:latin typeface="Montserrat" pitchFamily="34" charset="0"/>
                <a:ea typeface="Montserrat" pitchFamily="34" charset="-122"/>
                <a:cs typeface="Montserrat" pitchFamily="34" charset="-120"/>
              </a:rPr>
              <a:t>Development Zones</a:t>
            </a:r>
            <a:endParaRPr lang="en-US" sz="1000"/>
          </a:p>
        </p:txBody>
      </p:sp>
      <p:sp>
        <p:nvSpPr>
          <p:cNvPr id="54" name="Shape 40"/>
          <p:cNvSpPr/>
          <p:nvPr/>
        </p:nvSpPr>
        <p:spPr>
          <a:xfrm>
            <a:off x="9677095" y="3381451"/>
            <a:ext cx="95098" cy="95098"/>
          </a:xfrm>
          <a:prstGeom prst="ellipse">
            <a:avLst/>
          </a:prstGeom>
          <a:solidFill>
            <a:srgbClr val="22C55E"/>
          </a:solidFill>
          <a:ln w="12700">
            <a:solidFill>
              <a:srgbClr val="FFFFFF">
                <a:alpha val="0"/>
              </a:srgbClr>
            </a:solidFill>
            <a:prstDash val="solid"/>
          </a:ln>
        </p:spPr>
        <p:txBody>
          <a:bodyPr/>
          <a:lstStyle/>
          <a:p>
            <a:endParaRPr lang="en-US"/>
          </a:p>
        </p:txBody>
      </p:sp>
      <p:sp>
        <p:nvSpPr>
          <p:cNvPr id="55" name="Text 41"/>
          <p:cNvSpPr txBox="1"/>
          <p:nvPr/>
        </p:nvSpPr>
        <p:spPr>
          <a:xfrm>
            <a:off x="9887407" y="3353105"/>
            <a:ext cx="1388059"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Active agriculture</a:t>
            </a:r>
            <a:endParaRPr lang="en-US" sz="900"/>
          </a:p>
        </p:txBody>
      </p:sp>
      <p:sp>
        <p:nvSpPr>
          <p:cNvPr id="56" name="Shape 42"/>
          <p:cNvSpPr/>
          <p:nvPr/>
        </p:nvSpPr>
        <p:spPr>
          <a:xfrm>
            <a:off x="9677095" y="3648456"/>
            <a:ext cx="95098" cy="95098"/>
          </a:xfrm>
          <a:prstGeom prst="ellipse">
            <a:avLst/>
          </a:prstGeom>
          <a:solidFill>
            <a:srgbClr val="EAB308"/>
          </a:solidFill>
          <a:ln w="12700">
            <a:solidFill>
              <a:srgbClr val="FFFFFF">
                <a:alpha val="0"/>
              </a:srgbClr>
            </a:solidFill>
            <a:prstDash val="solid"/>
          </a:ln>
        </p:spPr>
        <p:txBody>
          <a:bodyPr/>
          <a:lstStyle/>
          <a:p>
            <a:endParaRPr lang="en-US"/>
          </a:p>
        </p:txBody>
      </p:sp>
      <p:sp>
        <p:nvSpPr>
          <p:cNvPr id="57" name="Text 43"/>
          <p:cNvSpPr txBox="1"/>
          <p:nvPr/>
        </p:nvSpPr>
        <p:spPr>
          <a:xfrm>
            <a:off x="9887407" y="3619195"/>
            <a:ext cx="924458"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Flexible use</a:t>
            </a:r>
            <a:endParaRPr lang="en-US" sz="900"/>
          </a:p>
        </p:txBody>
      </p:sp>
      <p:sp>
        <p:nvSpPr>
          <p:cNvPr id="58" name="Shape 44"/>
          <p:cNvSpPr/>
          <p:nvPr/>
        </p:nvSpPr>
        <p:spPr>
          <a:xfrm>
            <a:off x="9677095" y="3914546"/>
            <a:ext cx="95098" cy="95098"/>
          </a:xfrm>
          <a:prstGeom prst="ellipse">
            <a:avLst/>
          </a:prstGeom>
          <a:solidFill>
            <a:srgbClr val="3B82F6"/>
          </a:solidFill>
          <a:ln w="12700">
            <a:solidFill>
              <a:srgbClr val="FFFFFF">
                <a:alpha val="0"/>
              </a:srgbClr>
            </a:solidFill>
            <a:prstDash val="solid"/>
          </a:ln>
        </p:spPr>
        <p:txBody>
          <a:bodyPr/>
          <a:lstStyle/>
          <a:p>
            <a:endParaRPr lang="en-US"/>
          </a:p>
        </p:txBody>
      </p:sp>
      <p:sp>
        <p:nvSpPr>
          <p:cNvPr id="59" name="Text 45"/>
          <p:cNvSpPr txBox="1"/>
          <p:nvPr/>
        </p:nvSpPr>
        <p:spPr>
          <a:xfrm>
            <a:off x="9887407" y="3886200"/>
            <a:ext cx="937260" cy="152705"/>
          </a:xfrm>
          <a:prstGeom prst="rect">
            <a:avLst/>
          </a:prstGeom>
          <a:noFill/>
          <a:ln/>
        </p:spPr>
        <p:txBody>
          <a:bodyPr wrap="square" lIns="0" tIns="0" rIns="0" bIns="0" rtlCol="0" anchor="ctr"/>
          <a:lstStyle/>
          <a:p>
            <a:pPr marL="0" indent="0" algn="l">
              <a:buNone/>
            </a:pPr>
            <a:r>
              <a:rPr lang="en-US" sz="900">
                <a:solidFill>
                  <a:srgbClr val="4B5563"/>
                </a:solidFill>
                <a:latin typeface="Montserrat" pitchFamily="34" charset="0"/>
                <a:ea typeface="Montserrat" pitchFamily="34" charset="-122"/>
                <a:cs typeface="Montserrat" pitchFamily="34" charset="-120"/>
              </a:rPr>
              <a:t>Conservation</a:t>
            </a:r>
            <a:endParaRPr lang="en-US" sz="900"/>
          </a:p>
        </p:txBody>
      </p:sp>
      <p:pic>
        <p:nvPicPr>
          <p:cNvPr id="64" name="Image 14" descr="preencoded.png"/>
          <p:cNvPicPr>
            <a:picLocks noChangeAspect="1"/>
          </p:cNvPicPr>
          <p:nvPr/>
        </p:nvPicPr>
        <p:blipFill>
          <a:blip r:embed="rId14"/>
          <a:srcRect t="-26" b="-26"/>
          <a:stretch/>
        </p:blipFill>
        <p:spPr>
          <a:xfrm>
            <a:off x="0" y="0"/>
            <a:ext cx="12191695" cy="609905"/>
          </a:xfrm>
          <a:prstGeom prst="rect">
            <a:avLst/>
          </a:prstGeom>
        </p:spPr>
      </p:pic>
      <p:pic>
        <p:nvPicPr>
          <p:cNvPr id="65" name="Image 15" descr="preencoded.png"/>
          <p:cNvPicPr>
            <a:picLocks noChangeAspect="1"/>
          </p:cNvPicPr>
          <p:nvPr/>
        </p:nvPicPr>
        <p:blipFill>
          <a:blip r:embed="rId15"/>
          <a:srcRect t="-18437" b="-18437"/>
          <a:stretch/>
        </p:blipFill>
        <p:spPr>
          <a:xfrm>
            <a:off x="304495" y="171907"/>
            <a:ext cx="219456" cy="267005"/>
          </a:xfrm>
          <a:prstGeom prst="rect">
            <a:avLst/>
          </a:prstGeom>
        </p:spPr>
      </p:pic>
      <p:sp>
        <p:nvSpPr>
          <p:cNvPr id="66" name="Text 48"/>
          <p:cNvSpPr txBox="1"/>
          <p:nvPr/>
        </p:nvSpPr>
        <p:spPr>
          <a:xfrm>
            <a:off x="638251" y="95098"/>
            <a:ext cx="3196742" cy="267005"/>
          </a:xfrm>
          <a:prstGeom prst="rect">
            <a:avLst/>
          </a:prstGeom>
          <a:noFill/>
          <a:ln/>
        </p:spPr>
        <p:txBody>
          <a:bodyPr wrap="square" lIns="0" tIns="0" rIns="0" bIns="0" rtlCol="0" anchor="ctr"/>
          <a:lstStyle/>
          <a:p>
            <a:pPr marL="0" indent="0" algn="l">
              <a:buNone/>
            </a:pPr>
            <a:r>
              <a:rPr lang="en-US" sz="1300" b="1">
                <a:solidFill>
                  <a:srgbClr val="FFFFFF"/>
                </a:solidFill>
                <a:latin typeface="Montserrat" pitchFamily="34" charset="0"/>
                <a:ea typeface="Montserrat" pitchFamily="34" charset="-122"/>
                <a:cs typeface="Montserrat" pitchFamily="34" charset="-120"/>
              </a:rPr>
              <a:t>Hypothetical 40-Acre Base Map</a:t>
            </a:r>
            <a:endParaRPr lang="en-US" sz="1300"/>
          </a:p>
        </p:txBody>
      </p:sp>
      <p:sp>
        <p:nvSpPr>
          <p:cNvPr id="67" name="Text 49"/>
          <p:cNvSpPr txBox="1"/>
          <p:nvPr/>
        </p:nvSpPr>
        <p:spPr>
          <a:xfrm>
            <a:off x="638251" y="362102"/>
            <a:ext cx="3200400" cy="152705"/>
          </a:xfrm>
          <a:prstGeom prst="rect">
            <a:avLst/>
          </a:prstGeom>
          <a:noFill/>
          <a:ln/>
        </p:spPr>
        <p:txBody>
          <a:bodyPr wrap="square" lIns="0" tIns="0" rIns="0" bIns="0" rtlCol="0" anchor="ctr"/>
          <a:lstStyle/>
          <a:p>
            <a:pPr marL="0" indent="0" algn="l">
              <a:buNone/>
            </a:pPr>
            <a:r>
              <a:rPr lang="en-US" sz="900">
                <a:solidFill>
                  <a:srgbClr val="D1D5DB"/>
                </a:solidFill>
                <a:latin typeface="Montserrat" pitchFamily="34" charset="0"/>
                <a:ea typeface="Montserrat" pitchFamily="34" charset="-122"/>
                <a:cs typeface="Montserrat" pitchFamily="34" charset="-120"/>
              </a:rPr>
              <a:t>Existing Conditions &amp; Site Structure Analysis</a:t>
            </a:r>
            <a:endParaRPr lang="en-US" sz="900"/>
          </a:p>
        </p:txBody>
      </p:sp>
      <p:sp>
        <p:nvSpPr>
          <p:cNvPr id="68" name="Text 50"/>
          <p:cNvSpPr txBox="1"/>
          <p:nvPr/>
        </p:nvSpPr>
        <p:spPr>
          <a:xfrm>
            <a:off x="8680399" y="209398"/>
            <a:ext cx="3206801" cy="219456"/>
          </a:xfrm>
          <a:prstGeom prst="rect">
            <a:avLst/>
          </a:prstGeom>
          <a:noFill/>
          <a:ln/>
        </p:spPr>
        <p:txBody>
          <a:bodyPr wrap="square" lIns="0" tIns="0" rIns="0" bIns="0" rtlCol="0" anchor="ctr"/>
          <a:lstStyle/>
          <a:p>
            <a:pPr marL="0" indent="0" algn="r">
              <a:buNone/>
            </a:pPr>
            <a:r>
              <a:rPr lang="en-US" sz="1000">
                <a:solidFill>
                  <a:srgbClr val="D1D5DB"/>
                </a:solidFill>
                <a:latin typeface="Montserrat" pitchFamily="34" charset="0"/>
                <a:ea typeface="Montserrat" pitchFamily="34" charset="-122"/>
                <a:cs typeface="Montserrat" pitchFamily="34" charset="-120"/>
              </a:rPr>
              <a:t>Location:</a:t>
            </a:r>
            <a:r>
              <a:rPr lang="en-US" sz="1000">
                <a:solidFill>
                  <a:srgbClr val="FFFFFF"/>
                </a:solidFill>
                <a:latin typeface="Montserrat" pitchFamily="34" charset="0"/>
                <a:ea typeface="Montserrat" pitchFamily="34" charset="-122"/>
                <a:cs typeface="Montserrat" pitchFamily="34" charset="-120"/>
              </a:rPr>
              <a:t> Northwest Michigan</a:t>
            </a:r>
            <a:endParaRPr lang="en-US" sz="1000"/>
          </a:p>
        </p:txBody>
      </p:sp>
      <p:sp>
        <p:nvSpPr>
          <p:cNvPr id="69" name="Shape 51"/>
          <p:cNvSpPr/>
          <p:nvPr/>
        </p:nvSpPr>
        <p:spPr>
          <a:xfrm>
            <a:off x="0" y="6400800"/>
            <a:ext cx="12191695" cy="457200"/>
          </a:xfrm>
          <a:prstGeom prst="rect">
            <a:avLst/>
          </a:prstGeom>
          <a:solidFill>
            <a:srgbClr val="FFFFFF">
              <a:alpha val="80000"/>
            </a:srgbClr>
          </a:solidFill>
          <a:ln/>
        </p:spPr>
        <p:txBody>
          <a:bodyPr/>
          <a:lstStyle/>
          <a:p>
            <a:endParaRPr lang="en-US"/>
          </a:p>
        </p:txBody>
      </p:sp>
      <p:sp>
        <p:nvSpPr>
          <p:cNvPr id="70" name="Shape 52"/>
          <p:cNvSpPr/>
          <p:nvPr/>
        </p:nvSpPr>
        <p:spPr>
          <a:xfrm>
            <a:off x="0" y="6400800"/>
            <a:ext cx="12191695" cy="9144"/>
          </a:xfrm>
          <a:prstGeom prst="rect">
            <a:avLst/>
          </a:prstGeom>
          <a:solidFill>
            <a:srgbClr val="E5E7EB"/>
          </a:solidFill>
          <a:ln w="12700">
            <a:solidFill>
              <a:srgbClr val="E5E7EB">
                <a:alpha val="0"/>
              </a:srgbClr>
            </a:solidFill>
            <a:prstDash val="solid"/>
          </a:ln>
        </p:spPr>
        <p:txBody>
          <a:bodyPr/>
          <a:lstStyle/>
          <a:p>
            <a:endParaRPr lang="en-US"/>
          </a:p>
        </p:txBody>
      </p:sp>
      <p:sp>
        <p:nvSpPr>
          <p:cNvPr id="71" name="Text 53"/>
          <p:cNvSpPr txBox="1"/>
          <p:nvPr/>
        </p:nvSpPr>
        <p:spPr>
          <a:xfrm>
            <a:off x="304495" y="6555334"/>
            <a:ext cx="5858561"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Note:</a:t>
            </a:r>
            <a:r>
              <a:rPr lang="en-US" sz="800">
                <a:solidFill>
                  <a:srgbClr val="4B5563"/>
                </a:solidFill>
                <a:latin typeface="Montserrat" pitchFamily="34" charset="0"/>
                <a:ea typeface="Montserrat" pitchFamily="34" charset="-122"/>
                <a:cs typeface="Montserrat" pitchFamily="34" charset="-120"/>
              </a:rPr>
              <a:t> Conceptual planning diagram — hypothetical 40-acre site, not based on surveyed conditions </a:t>
            </a:r>
            <a:endParaRPr lang="en-US" sz="800"/>
          </a:p>
        </p:txBody>
      </p:sp>
      <p:sp>
        <p:nvSpPr>
          <p:cNvPr id="72" name="Text 54"/>
          <p:cNvSpPr txBox="1"/>
          <p:nvPr/>
        </p:nvSpPr>
        <p:spPr>
          <a:xfrm>
            <a:off x="8970265" y="6555334"/>
            <a:ext cx="2916936" cy="173736"/>
          </a:xfrm>
          <a:prstGeom prst="rect">
            <a:avLst/>
          </a:prstGeom>
          <a:noFill/>
          <a:ln/>
        </p:spPr>
        <p:txBody>
          <a:bodyPr wrap="square" lIns="0" tIns="0" rIns="0" bIns="0" rtlCol="0" anchor="ctr"/>
          <a:lstStyle/>
          <a:p>
            <a:pPr marL="0" indent="0" algn="r">
              <a:buNone/>
            </a:pPr>
            <a:r>
              <a:rPr lang="en-US" sz="800" b="1">
                <a:solidFill>
                  <a:srgbClr val="6B7280"/>
                </a:solidFill>
                <a:latin typeface="Montserrat" pitchFamily="34" charset="0"/>
                <a:ea typeface="Montserrat" pitchFamily="34" charset="-122"/>
                <a:cs typeface="Montserrat" pitchFamily="34" charset="-120"/>
              </a:rPr>
              <a:t>Cultivating Capital   </a:t>
            </a:r>
            <a:fld id="{1950735B-4B15-412A-B268-E86E069FF48F}" type="slidenum">
              <a:rPr lang="en-US" sz="800" b="1" smtClean="0">
                <a:solidFill>
                  <a:srgbClr val="6B7280"/>
                </a:solidFill>
                <a:latin typeface="Montserrat" pitchFamily="34" charset="0"/>
                <a:ea typeface="Montserrat" pitchFamily="34" charset="-122"/>
                <a:cs typeface="Montserrat" pitchFamily="34" charset="-120"/>
              </a:rPr>
              <a:pPr marL="0" indent="0" algn="r">
                <a:buNone/>
              </a:pPr>
              <a:t>9</a:t>
            </a:fld>
            <a:endParaRPr lang="en-US" sz="800"/>
          </a:p>
        </p:txBody>
      </p:sp>
      <p:grpSp>
        <p:nvGrpSpPr>
          <p:cNvPr id="79" name="Group 78">
            <a:extLst>
              <a:ext uri="{FF2B5EF4-FFF2-40B4-BE49-F238E27FC236}">
                <a16:creationId xmlns:a16="http://schemas.microsoft.com/office/drawing/2014/main" id="{5EFF15CA-F243-69B4-10B8-40713942D559}"/>
              </a:ext>
            </a:extLst>
          </p:cNvPr>
          <p:cNvGrpSpPr/>
          <p:nvPr/>
        </p:nvGrpSpPr>
        <p:grpSpPr>
          <a:xfrm>
            <a:off x="7157009" y="3400654"/>
            <a:ext cx="1676095" cy="457200"/>
            <a:chOff x="3187260" y="5016028"/>
            <a:chExt cx="1676095" cy="457200"/>
          </a:xfrm>
        </p:grpSpPr>
        <p:sp>
          <p:nvSpPr>
            <p:cNvPr id="80" name="Shape 21">
              <a:extLst>
                <a:ext uri="{FF2B5EF4-FFF2-40B4-BE49-F238E27FC236}">
                  <a16:creationId xmlns:a16="http://schemas.microsoft.com/office/drawing/2014/main" id="{BBD755F3-79AA-E447-6B38-1382D2801904}"/>
                </a:ext>
              </a:extLst>
            </p:cNvPr>
            <p:cNvSpPr/>
            <p:nvPr/>
          </p:nvSpPr>
          <p:spPr>
            <a:xfrm>
              <a:off x="3187260" y="5016028"/>
              <a:ext cx="1676095" cy="457200"/>
            </a:xfrm>
            <a:prstGeom prst="roundRect">
              <a:avLst>
                <a:gd name="adj" fmla="val 66667"/>
              </a:avLst>
            </a:prstGeom>
            <a:solidFill>
              <a:srgbClr val="FFFFFF">
                <a:alpha val="98000"/>
              </a:srgbClr>
            </a:solidFill>
            <a:ln/>
            <a:effectLst>
              <a:outerShdw blurRad="114300" dist="38100" dir="16200000" algn="bl" rotWithShape="0">
                <a:srgbClr val="000000">
                  <a:alpha val="15000"/>
                </a:srgbClr>
              </a:outerShdw>
            </a:effectLst>
          </p:spPr>
          <p:txBody>
            <a:bodyPr/>
            <a:lstStyle/>
            <a:p>
              <a:endParaRPr lang="en-US"/>
            </a:p>
          </p:txBody>
        </p:sp>
        <p:pic>
          <p:nvPicPr>
            <p:cNvPr id="81" name="Image 8" descr="preencoded.png">
              <a:extLst>
                <a:ext uri="{FF2B5EF4-FFF2-40B4-BE49-F238E27FC236}">
                  <a16:creationId xmlns:a16="http://schemas.microsoft.com/office/drawing/2014/main" id="{4EDA4350-756F-3EDC-12E3-3DF17488DD32}"/>
                </a:ext>
              </a:extLst>
            </p:cNvPr>
            <p:cNvPicPr>
              <a:picLocks noChangeAspect="1"/>
            </p:cNvPicPr>
            <p:nvPr/>
          </p:nvPicPr>
          <p:blipFill>
            <a:blip r:embed="rId16"/>
            <a:srcRect t="-20060" b="-20060"/>
            <a:stretch/>
          </p:blipFill>
          <p:spPr>
            <a:xfrm>
              <a:off x="3339965" y="5146787"/>
              <a:ext cx="152705" cy="190195"/>
            </a:xfrm>
            <a:prstGeom prst="rect">
              <a:avLst/>
            </a:prstGeom>
          </p:spPr>
        </p:pic>
        <p:sp>
          <p:nvSpPr>
            <p:cNvPr id="82" name="Text 23">
              <a:extLst>
                <a:ext uri="{FF2B5EF4-FFF2-40B4-BE49-F238E27FC236}">
                  <a16:creationId xmlns:a16="http://schemas.microsoft.com/office/drawing/2014/main" id="{339E4DA5-F2F5-45B4-B924-0E84343C9D2B}"/>
                </a:ext>
              </a:extLst>
            </p:cNvPr>
            <p:cNvSpPr txBox="1"/>
            <p:nvPr/>
          </p:nvSpPr>
          <p:spPr>
            <a:xfrm>
              <a:off x="3568565" y="5092838"/>
              <a:ext cx="1044245" cy="162763"/>
            </a:xfrm>
            <a:prstGeom prst="rect">
              <a:avLst/>
            </a:prstGeom>
            <a:noFill/>
            <a:ln/>
          </p:spPr>
          <p:txBody>
            <a:bodyPr wrap="square" lIns="0" tIns="0" rIns="0" bIns="0" rtlCol="0" anchor="ctr"/>
            <a:lstStyle/>
            <a:p>
              <a:pPr marL="0" indent="0" algn="l">
                <a:buNone/>
              </a:pPr>
              <a:r>
                <a:rPr lang="en-US" sz="800" b="1">
                  <a:solidFill>
                    <a:srgbClr val="1F2937"/>
                  </a:solidFill>
                  <a:latin typeface="Montserrat" pitchFamily="34" charset="0"/>
                  <a:ea typeface="Montserrat" pitchFamily="34" charset="-122"/>
                  <a:cs typeface="Montserrat" pitchFamily="34" charset="-120"/>
                </a:rPr>
                <a:t>Creek/Floodway</a:t>
              </a:r>
              <a:endParaRPr lang="en-US" sz="800"/>
            </a:p>
          </p:txBody>
        </p:sp>
        <p:sp>
          <p:nvSpPr>
            <p:cNvPr id="83" name="Text 24">
              <a:extLst>
                <a:ext uri="{FF2B5EF4-FFF2-40B4-BE49-F238E27FC236}">
                  <a16:creationId xmlns:a16="http://schemas.microsoft.com/office/drawing/2014/main" id="{143CEB75-05B8-B6B8-9DBB-D7A566EBD981}"/>
                </a:ext>
              </a:extLst>
            </p:cNvPr>
            <p:cNvSpPr txBox="1"/>
            <p:nvPr/>
          </p:nvSpPr>
          <p:spPr>
            <a:xfrm>
              <a:off x="3568565" y="5249200"/>
              <a:ext cx="1106424" cy="143561"/>
            </a:xfrm>
            <a:prstGeom prst="rect">
              <a:avLst/>
            </a:prstGeom>
            <a:noFill/>
            <a:ln/>
          </p:spPr>
          <p:txBody>
            <a:bodyPr wrap="square" lIns="0" tIns="0" rIns="0" bIns="0" rtlCol="0" anchor="ctr"/>
            <a:lstStyle/>
            <a:p>
              <a:pPr marL="0" indent="0" algn="l">
                <a:buNone/>
              </a:pPr>
              <a:r>
                <a:rPr lang="en-US" sz="800">
                  <a:solidFill>
                    <a:srgbClr val="4B5563"/>
                  </a:solidFill>
                  <a:latin typeface="Montserrat" pitchFamily="34" charset="0"/>
                  <a:ea typeface="Montserrat" pitchFamily="34" charset="-122"/>
                  <a:cs typeface="Montserrat" pitchFamily="34" charset="-120"/>
                </a:rPr>
                <a:t>Seasonal drainage</a:t>
              </a:r>
              <a:endParaRPr lang="en-US" sz="800"/>
            </a:p>
          </p:txBody>
        </p:sp>
      </p:grpSp>
      <p:grpSp>
        <p:nvGrpSpPr>
          <p:cNvPr id="84" name="Group 83">
            <a:extLst>
              <a:ext uri="{FF2B5EF4-FFF2-40B4-BE49-F238E27FC236}">
                <a16:creationId xmlns:a16="http://schemas.microsoft.com/office/drawing/2014/main" id="{1149F038-2004-4A29-B25F-DE98F88D14E9}"/>
              </a:ext>
            </a:extLst>
          </p:cNvPr>
          <p:cNvGrpSpPr/>
          <p:nvPr/>
        </p:nvGrpSpPr>
        <p:grpSpPr>
          <a:xfrm>
            <a:off x="6048632" y="932935"/>
            <a:ext cx="2143903" cy="5270157"/>
            <a:chOff x="6048632" y="932935"/>
            <a:chExt cx="2143903" cy="5270157"/>
          </a:xfrm>
        </p:grpSpPr>
        <p:sp>
          <p:nvSpPr>
            <p:cNvPr id="85" name="Freeform: Shape 84">
              <a:extLst>
                <a:ext uri="{FF2B5EF4-FFF2-40B4-BE49-F238E27FC236}">
                  <a16:creationId xmlns:a16="http://schemas.microsoft.com/office/drawing/2014/main" id="{2D70AC86-C85F-2DC7-2416-3E58D476450D}"/>
                </a:ext>
              </a:extLst>
            </p:cNvPr>
            <p:cNvSpPr/>
            <p:nvPr/>
          </p:nvSpPr>
          <p:spPr>
            <a:xfrm>
              <a:off x="6048632" y="932935"/>
              <a:ext cx="2143903" cy="5270157"/>
            </a:xfrm>
            <a:custGeom>
              <a:avLst/>
              <a:gdLst>
                <a:gd name="csX0" fmla="*/ 0 w 2143903"/>
                <a:gd name="csY0" fmla="*/ 5270157 h 5270157"/>
                <a:gd name="csX1" fmla="*/ 24714 w 2143903"/>
                <a:gd name="csY1" fmla="*/ 5239265 h 5270157"/>
                <a:gd name="csX2" fmla="*/ 43249 w 2143903"/>
                <a:gd name="csY2" fmla="*/ 5208373 h 5270157"/>
                <a:gd name="csX3" fmla="*/ 67963 w 2143903"/>
                <a:gd name="csY3" fmla="*/ 5183660 h 5270157"/>
                <a:gd name="csX4" fmla="*/ 92676 w 2143903"/>
                <a:gd name="csY4" fmla="*/ 5115697 h 5270157"/>
                <a:gd name="csX5" fmla="*/ 129746 w 2143903"/>
                <a:gd name="csY5" fmla="*/ 5053914 h 5270157"/>
                <a:gd name="csX6" fmla="*/ 154460 w 2143903"/>
                <a:gd name="csY6" fmla="*/ 5029200 h 5270157"/>
                <a:gd name="csX7" fmla="*/ 185352 w 2143903"/>
                <a:gd name="csY7" fmla="*/ 4967416 h 5270157"/>
                <a:gd name="csX8" fmla="*/ 191530 w 2143903"/>
                <a:gd name="csY8" fmla="*/ 4948881 h 5270157"/>
                <a:gd name="csX9" fmla="*/ 210065 w 2143903"/>
                <a:gd name="csY9" fmla="*/ 4936524 h 5270157"/>
                <a:gd name="csX10" fmla="*/ 278027 w 2143903"/>
                <a:gd name="csY10" fmla="*/ 4874741 h 5270157"/>
                <a:gd name="csX11" fmla="*/ 290384 w 2143903"/>
                <a:gd name="csY11" fmla="*/ 4856206 h 5270157"/>
                <a:gd name="csX12" fmla="*/ 327454 w 2143903"/>
                <a:gd name="csY12" fmla="*/ 4831492 h 5270157"/>
                <a:gd name="csX13" fmla="*/ 389238 w 2143903"/>
                <a:gd name="csY13" fmla="*/ 4800600 h 5270157"/>
                <a:gd name="csX14" fmla="*/ 426309 w 2143903"/>
                <a:gd name="csY14" fmla="*/ 4757351 h 5270157"/>
                <a:gd name="csX15" fmla="*/ 463379 w 2143903"/>
                <a:gd name="csY15" fmla="*/ 4695568 h 5270157"/>
                <a:gd name="csX16" fmla="*/ 469557 w 2143903"/>
                <a:gd name="csY16" fmla="*/ 4652319 h 5270157"/>
                <a:gd name="csX17" fmla="*/ 488092 w 2143903"/>
                <a:gd name="csY17" fmla="*/ 4615249 h 5270157"/>
                <a:gd name="csX18" fmla="*/ 518984 w 2143903"/>
                <a:gd name="csY18" fmla="*/ 4547287 h 5270157"/>
                <a:gd name="csX19" fmla="*/ 543698 w 2143903"/>
                <a:gd name="csY19" fmla="*/ 4516395 h 5270157"/>
                <a:gd name="csX20" fmla="*/ 586946 w 2143903"/>
                <a:gd name="csY20" fmla="*/ 4442254 h 5270157"/>
                <a:gd name="csX21" fmla="*/ 605482 w 2143903"/>
                <a:gd name="csY21" fmla="*/ 4374292 h 5270157"/>
                <a:gd name="csX22" fmla="*/ 611660 w 2143903"/>
                <a:gd name="csY22" fmla="*/ 4312508 h 5270157"/>
                <a:gd name="csX23" fmla="*/ 617838 w 2143903"/>
                <a:gd name="csY23" fmla="*/ 4275438 h 5270157"/>
                <a:gd name="csX24" fmla="*/ 630195 w 2143903"/>
                <a:gd name="csY24" fmla="*/ 4195119 h 5270157"/>
                <a:gd name="csX25" fmla="*/ 642552 w 2143903"/>
                <a:gd name="csY25" fmla="*/ 4158049 h 5270157"/>
                <a:gd name="csX26" fmla="*/ 654909 w 2143903"/>
                <a:gd name="csY26" fmla="*/ 4083908 h 5270157"/>
                <a:gd name="csX27" fmla="*/ 685800 w 2143903"/>
                <a:gd name="csY27" fmla="*/ 3985054 h 5270157"/>
                <a:gd name="csX28" fmla="*/ 704336 w 2143903"/>
                <a:gd name="csY28" fmla="*/ 3886200 h 5270157"/>
                <a:gd name="csX29" fmla="*/ 729049 w 2143903"/>
                <a:gd name="csY29" fmla="*/ 3805881 h 5270157"/>
                <a:gd name="csX30" fmla="*/ 735227 w 2143903"/>
                <a:gd name="csY30" fmla="*/ 3781168 h 5270157"/>
                <a:gd name="csX31" fmla="*/ 766119 w 2143903"/>
                <a:gd name="csY31" fmla="*/ 3713206 h 5270157"/>
                <a:gd name="csX32" fmla="*/ 772298 w 2143903"/>
                <a:gd name="csY32" fmla="*/ 3688492 h 5270157"/>
                <a:gd name="csX33" fmla="*/ 790833 w 2143903"/>
                <a:gd name="csY33" fmla="*/ 3657600 h 5270157"/>
                <a:gd name="csX34" fmla="*/ 821725 w 2143903"/>
                <a:gd name="csY34" fmla="*/ 3577281 h 5270157"/>
                <a:gd name="csX35" fmla="*/ 858795 w 2143903"/>
                <a:gd name="csY35" fmla="*/ 3521676 h 5270157"/>
                <a:gd name="csX36" fmla="*/ 883509 w 2143903"/>
                <a:gd name="csY36" fmla="*/ 3472249 h 5270157"/>
                <a:gd name="csX37" fmla="*/ 914400 w 2143903"/>
                <a:gd name="csY37" fmla="*/ 3385751 h 5270157"/>
                <a:gd name="csX38" fmla="*/ 951471 w 2143903"/>
                <a:gd name="csY38" fmla="*/ 3268362 h 5270157"/>
                <a:gd name="csX39" fmla="*/ 963827 w 2143903"/>
                <a:gd name="csY39" fmla="*/ 3157151 h 5270157"/>
                <a:gd name="csX40" fmla="*/ 926757 w 2143903"/>
                <a:gd name="csY40" fmla="*/ 3008870 h 5270157"/>
                <a:gd name="csX41" fmla="*/ 889687 w 2143903"/>
                <a:gd name="csY41" fmla="*/ 2953265 h 5270157"/>
                <a:gd name="csX42" fmla="*/ 877330 w 2143903"/>
                <a:gd name="csY42" fmla="*/ 2928551 h 5270157"/>
                <a:gd name="csX43" fmla="*/ 858795 w 2143903"/>
                <a:gd name="csY43" fmla="*/ 2903838 h 5270157"/>
                <a:gd name="csX44" fmla="*/ 809368 w 2143903"/>
                <a:gd name="csY44" fmla="*/ 2798806 h 5270157"/>
                <a:gd name="csX45" fmla="*/ 803190 w 2143903"/>
                <a:gd name="csY45" fmla="*/ 2774092 h 5270157"/>
                <a:gd name="csX46" fmla="*/ 797011 w 2143903"/>
                <a:gd name="csY46" fmla="*/ 2724665 h 5270157"/>
                <a:gd name="csX47" fmla="*/ 803190 w 2143903"/>
                <a:gd name="csY47" fmla="*/ 2588741 h 5270157"/>
                <a:gd name="csX48" fmla="*/ 815546 w 2143903"/>
                <a:gd name="csY48" fmla="*/ 2551670 h 5270157"/>
                <a:gd name="csX49" fmla="*/ 846438 w 2143903"/>
                <a:gd name="csY49" fmla="*/ 2483708 h 5270157"/>
                <a:gd name="csX50" fmla="*/ 877330 w 2143903"/>
                <a:gd name="csY50" fmla="*/ 2452816 h 5270157"/>
                <a:gd name="csX51" fmla="*/ 926757 w 2143903"/>
                <a:gd name="csY51" fmla="*/ 2384854 h 5270157"/>
                <a:gd name="csX52" fmla="*/ 988541 w 2143903"/>
                <a:gd name="csY52" fmla="*/ 2323070 h 5270157"/>
                <a:gd name="csX53" fmla="*/ 1037968 w 2143903"/>
                <a:gd name="csY53" fmla="*/ 2242751 h 5270157"/>
                <a:gd name="csX54" fmla="*/ 1068860 w 2143903"/>
                <a:gd name="csY54" fmla="*/ 2205681 h 5270157"/>
                <a:gd name="csX55" fmla="*/ 1087395 w 2143903"/>
                <a:gd name="csY55" fmla="*/ 2168611 h 5270157"/>
                <a:gd name="csX56" fmla="*/ 1112109 w 2143903"/>
                <a:gd name="csY56" fmla="*/ 2150076 h 5270157"/>
                <a:gd name="csX57" fmla="*/ 1241854 w 2143903"/>
                <a:gd name="csY57" fmla="*/ 2007973 h 5270157"/>
                <a:gd name="csX58" fmla="*/ 1266568 w 2143903"/>
                <a:gd name="csY58" fmla="*/ 1970903 h 5270157"/>
                <a:gd name="csX59" fmla="*/ 1285103 w 2143903"/>
                <a:gd name="csY59" fmla="*/ 1940011 h 5270157"/>
                <a:gd name="csX60" fmla="*/ 1309817 w 2143903"/>
                <a:gd name="csY60" fmla="*/ 1909119 h 5270157"/>
                <a:gd name="csX61" fmla="*/ 1340709 w 2143903"/>
                <a:gd name="csY61" fmla="*/ 1865870 h 5270157"/>
                <a:gd name="csX62" fmla="*/ 1396314 w 2143903"/>
                <a:gd name="csY62" fmla="*/ 1797908 h 5270157"/>
                <a:gd name="csX63" fmla="*/ 1427206 w 2143903"/>
                <a:gd name="csY63" fmla="*/ 1742303 h 5270157"/>
                <a:gd name="csX64" fmla="*/ 1433384 w 2143903"/>
                <a:gd name="csY64" fmla="*/ 1705233 h 5270157"/>
                <a:gd name="csX65" fmla="*/ 1439563 w 2143903"/>
                <a:gd name="csY65" fmla="*/ 1674341 h 5270157"/>
                <a:gd name="csX66" fmla="*/ 1451919 w 2143903"/>
                <a:gd name="csY66" fmla="*/ 1563130 h 5270157"/>
                <a:gd name="csX67" fmla="*/ 1458098 w 2143903"/>
                <a:gd name="csY67" fmla="*/ 1526060 h 5270157"/>
                <a:gd name="csX68" fmla="*/ 1464276 w 2143903"/>
                <a:gd name="csY68" fmla="*/ 1470454 h 5270157"/>
                <a:gd name="csX69" fmla="*/ 1501346 w 2143903"/>
                <a:gd name="csY69" fmla="*/ 1383957 h 5270157"/>
                <a:gd name="csX70" fmla="*/ 1532238 w 2143903"/>
                <a:gd name="csY70" fmla="*/ 1278924 h 5270157"/>
                <a:gd name="csX71" fmla="*/ 1569309 w 2143903"/>
                <a:gd name="csY71" fmla="*/ 1167714 h 5270157"/>
                <a:gd name="csX72" fmla="*/ 1587844 w 2143903"/>
                <a:gd name="csY72" fmla="*/ 1130643 h 5270157"/>
                <a:gd name="csX73" fmla="*/ 1618736 w 2143903"/>
                <a:gd name="csY73" fmla="*/ 1056503 h 5270157"/>
                <a:gd name="csX74" fmla="*/ 1661984 w 2143903"/>
                <a:gd name="csY74" fmla="*/ 1019433 h 5270157"/>
                <a:gd name="csX75" fmla="*/ 1686698 w 2143903"/>
                <a:gd name="csY75" fmla="*/ 982362 h 5270157"/>
                <a:gd name="csX76" fmla="*/ 1711411 w 2143903"/>
                <a:gd name="csY76" fmla="*/ 932935 h 5270157"/>
                <a:gd name="csX77" fmla="*/ 1723768 w 2143903"/>
                <a:gd name="csY77" fmla="*/ 821724 h 5270157"/>
                <a:gd name="csX78" fmla="*/ 1729946 w 2143903"/>
                <a:gd name="csY78" fmla="*/ 531341 h 5270157"/>
                <a:gd name="csX79" fmla="*/ 1767017 w 2143903"/>
                <a:gd name="csY79" fmla="*/ 481914 h 5270157"/>
                <a:gd name="csX80" fmla="*/ 1797909 w 2143903"/>
                <a:gd name="csY80" fmla="*/ 444843 h 5270157"/>
                <a:gd name="csX81" fmla="*/ 1884406 w 2143903"/>
                <a:gd name="csY81" fmla="*/ 376881 h 5270157"/>
                <a:gd name="csX82" fmla="*/ 1933833 w 2143903"/>
                <a:gd name="csY82" fmla="*/ 333633 h 5270157"/>
                <a:gd name="csX83" fmla="*/ 1977082 w 2143903"/>
                <a:gd name="csY83" fmla="*/ 278027 h 5270157"/>
                <a:gd name="csX84" fmla="*/ 2026509 w 2143903"/>
                <a:gd name="csY84" fmla="*/ 216243 h 5270157"/>
                <a:gd name="csX85" fmla="*/ 2100649 w 2143903"/>
                <a:gd name="csY85" fmla="*/ 135924 h 5270157"/>
                <a:gd name="csX86" fmla="*/ 2106827 w 2143903"/>
                <a:gd name="csY86" fmla="*/ 117389 h 5270157"/>
                <a:gd name="csX87" fmla="*/ 2119184 w 2143903"/>
                <a:gd name="csY87" fmla="*/ 74141 h 5270157"/>
                <a:gd name="csX88" fmla="*/ 2131541 w 2143903"/>
                <a:gd name="csY88" fmla="*/ 43249 h 5270157"/>
                <a:gd name="csX89" fmla="*/ 2143898 w 2143903"/>
                <a:gd name="csY89" fmla="*/ 0 h 52701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Lst>
              <a:rect l="l" t="t" r="r" b="b"/>
              <a:pathLst>
                <a:path w="2143903" h="5270157">
                  <a:moveTo>
                    <a:pt x="0" y="5270157"/>
                  </a:moveTo>
                  <a:cubicBezTo>
                    <a:pt x="8238" y="5259860"/>
                    <a:pt x="17152" y="5250068"/>
                    <a:pt x="24714" y="5239265"/>
                  </a:cubicBezTo>
                  <a:cubicBezTo>
                    <a:pt x="31601" y="5229427"/>
                    <a:pt x="35876" y="5217852"/>
                    <a:pt x="43249" y="5208373"/>
                  </a:cubicBezTo>
                  <a:cubicBezTo>
                    <a:pt x="50402" y="5199177"/>
                    <a:pt x="59725" y="5191898"/>
                    <a:pt x="67963" y="5183660"/>
                  </a:cubicBezTo>
                  <a:cubicBezTo>
                    <a:pt x="72610" y="5169718"/>
                    <a:pt x="85031" y="5130031"/>
                    <a:pt x="92676" y="5115697"/>
                  </a:cubicBezTo>
                  <a:cubicBezTo>
                    <a:pt x="103978" y="5094506"/>
                    <a:pt x="112763" y="5070897"/>
                    <a:pt x="129746" y="5053914"/>
                  </a:cubicBezTo>
                  <a:cubicBezTo>
                    <a:pt x="137984" y="5045676"/>
                    <a:pt x="147307" y="5038396"/>
                    <a:pt x="154460" y="5029200"/>
                  </a:cubicBezTo>
                  <a:cubicBezTo>
                    <a:pt x="169815" y="5009457"/>
                    <a:pt x="176742" y="4990377"/>
                    <a:pt x="185352" y="4967416"/>
                  </a:cubicBezTo>
                  <a:cubicBezTo>
                    <a:pt x="187639" y="4961318"/>
                    <a:pt x="187462" y="4953966"/>
                    <a:pt x="191530" y="4948881"/>
                  </a:cubicBezTo>
                  <a:cubicBezTo>
                    <a:pt x="196169" y="4943083"/>
                    <a:pt x="204571" y="4941519"/>
                    <a:pt x="210065" y="4936524"/>
                  </a:cubicBezTo>
                  <a:cubicBezTo>
                    <a:pt x="285242" y="4868181"/>
                    <a:pt x="233572" y="4904376"/>
                    <a:pt x="278027" y="4874741"/>
                  </a:cubicBezTo>
                  <a:cubicBezTo>
                    <a:pt x="282146" y="4868563"/>
                    <a:pt x="284796" y="4861096"/>
                    <a:pt x="290384" y="4856206"/>
                  </a:cubicBezTo>
                  <a:cubicBezTo>
                    <a:pt x="301560" y="4846427"/>
                    <a:pt x="314925" y="4839465"/>
                    <a:pt x="327454" y="4831492"/>
                  </a:cubicBezTo>
                  <a:cubicBezTo>
                    <a:pt x="361638" y="4809738"/>
                    <a:pt x="352939" y="4815120"/>
                    <a:pt x="389238" y="4800600"/>
                  </a:cubicBezTo>
                  <a:cubicBezTo>
                    <a:pt x="406983" y="4782855"/>
                    <a:pt x="412043" y="4779543"/>
                    <a:pt x="426309" y="4757351"/>
                  </a:cubicBezTo>
                  <a:cubicBezTo>
                    <a:pt x="439296" y="4737149"/>
                    <a:pt x="463379" y="4695568"/>
                    <a:pt x="463379" y="4695568"/>
                  </a:cubicBezTo>
                  <a:cubicBezTo>
                    <a:pt x="465438" y="4681152"/>
                    <a:pt x="465274" y="4666238"/>
                    <a:pt x="469557" y="4652319"/>
                  </a:cubicBezTo>
                  <a:cubicBezTo>
                    <a:pt x="473620" y="4639115"/>
                    <a:pt x="482375" y="4627826"/>
                    <a:pt x="488092" y="4615249"/>
                  </a:cubicBezTo>
                  <a:cubicBezTo>
                    <a:pt x="501065" y="4586708"/>
                    <a:pt x="501113" y="4575370"/>
                    <a:pt x="518984" y="4547287"/>
                  </a:cubicBezTo>
                  <a:cubicBezTo>
                    <a:pt x="526064" y="4536162"/>
                    <a:pt x="536534" y="4527467"/>
                    <a:pt x="543698" y="4516395"/>
                  </a:cubicBezTo>
                  <a:cubicBezTo>
                    <a:pt x="559241" y="4492374"/>
                    <a:pt x="586946" y="4442254"/>
                    <a:pt x="586946" y="4442254"/>
                  </a:cubicBezTo>
                  <a:cubicBezTo>
                    <a:pt x="593125" y="4419600"/>
                    <a:pt x="601088" y="4397359"/>
                    <a:pt x="605482" y="4374292"/>
                  </a:cubicBezTo>
                  <a:cubicBezTo>
                    <a:pt x="609355" y="4353960"/>
                    <a:pt x="609093" y="4333046"/>
                    <a:pt x="611660" y="4312508"/>
                  </a:cubicBezTo>
                  <a:cubicBezTo>
                    <a:pt x="613214" y="4300078"/>
                    <a:pt x="616066" y="4287839"/>
                    <a:pt x="617838" y="4275438"/>
                  </a:cubicBezTo>
                  <a:cubicBezTo>
                    <a:pt x="621594" y="4249143"/>
                    <a:pt x="623117" y="4221072"/>
                    <a:pt x="630195" y="4195119"/>
                  </a:cubicBezTo>
                  <a:cubicBezTo>
                    <a:pt x="633622" y="4182553"/>
                    <a:pt x="638433" y="4170406"/>
                    <a:pt x="642552" y="4158049"/>
                  </a:cubicBezTo>
                  <a:cubicBezTo>
                    <a:pt x="646671" y="4133335"/>
                    <a:pt x="649106" y="4108281"/>
                    <a:pt x="654909" y="4083908"/>
                  </a:cubicBezTo>
                  <a:cubicBezTo>
                    <a:pt x="684516" y="3959557"/>
                    <a:pt x="663218" y="4088929"/>
                    <a:pt x="685800" y="3985054"/>
                  </a:cubicBezTo>
                  <a:cubicBezTo>
                    <a:pt x="692922" y="3952294"/>
                    <a:pt x="693735" y="3918005"/>
                    <a:pt x="704336" y="3886200"/>
                  </a:cubicBezTo>
                  <a:cubicBezTo>
                    <a:pt x="717970" y="3845295"/>
                    <a:pt x="717100" y="3849695"/>
                    <a:pt x="729049" y="3805881"/>
                  </a:cubicBezTo>
                  <a:cubicBezTo>
                    <a:pt x="731283" y="3797689"/>
                    <a:pt x="732542" y="3789223"/>
                    <a:pt x="735227" y="3781168"/>
                  </a:cubicBezTo>
                  <a:cubicBezTo>
                    <a:pt x="754085" y="3724593"/>
                    <a:pt x="740917" y="3776210"/>
                    <a:pt x="766119" y="3713206"/>
                  </a:cubicBezTo>
                  <a:cubicBezTo>
                    <a:pt x="769273" y="3705322"/>
                    <a:pt x="768849" y="3696252"/>
                    <a:pt x="772298" y="3688492"/>
                  </a:cubicBezTo>
                  <a:cubicBezTo>
                    <a:pt x="777175" y="3677518"/>
                    <a:pt x="785864" y="3668532"/>
                    <a:pt x="790833" y="3657600"/>
                  </a:cubicBezTo>
                  <a:cubicBezTo>
                    <a:pt x="844663" y="3539174"/>
                    <a:pt x="754091" y="3712551"/>
                    <a:pt x="821725" y="3577281"/>
                  </a:cubicBezTo>
                  <a:cubicBezTo>
                    <a:pt x="857774" y="3505183"/>
                    <a:pt x="822580" y="3583758"/>
                    <a:pt x="858795" y="3521676"/>
                  </a:cubicBezTo>
                  <a:cubicBezTo>
                    <a:pt x="868077" y="3505765"/>
                    <a:pt x="875719" y="3488941"/>
                    <a:pt x="883509" y="3472249"/>
                  </a:cubicBezTo>
                  <a:cubicBezTo>
                    <a:pt x="912691" y="3409715"/>
                    <a:pt x="893203" y="3449342"/>
                    <a:pt x="914400" y="3385751"/>
                  </a:cubicBezTo>
                  <a:cubicBezTo>
                    <a:pt x="927594" y="3346168"/>
                    <a:pt x="946010" y="3310230"/>
                    <a:pt x="951471" y="3268362"/>
                  </a:cubicBezTo>
                  <a:cubicBezTo>
                    <a:pt x="956295" y="3231377"/>
                    <a:pt x="963827" y="3157151"/>
                    <a:pt x="963827" y="3157151"/>
                  </a:cubicBezTo>
                  <a:cubicBezTo>
                    <a:pt x="951167" y="3089630"/>
                    <a:pt x="952278" y="3064165"/>
                    <a:pt x="926757" y="3008870"/>
                  </a:cubicBezTo>
                  <a:cubicBezTo>
                    <a:pt x="909830" y="2972194"/>
                    <a:pt x="909505" y="2984974"/>
                    <a:pt x="889687" y="2953265"/>
                  </a:cubicBezTo>
                  <a:cubicBezTo>
                    <a:pt x="884806" y="2945455"/>
                    <a:pt x="882211" y="2936361"/>
                    <a:pt x="877330" y="2928551"/>
                  </a:cubicBezTo>
                  <a:cubicBezTo>
                    <a:pt x="871873" y="2919819"/>
                    <a:pt x="863843" y="2912813"/>
                    <a:pt x="858795" y="2903838"/>
                  </a:cubicBezTo>
                  <a:cubicBezTo>
                    <a:pt x="847467" y="2883700"/>
                    <a:pt x="819664" y="2829694"/>
                    <a:pt x="809368" y="2798806"/>
                  </a:cubicBezTo>
                  <a:cubicBezTo>
                    <a:pt x="806683" y="2790750"/>
                    <a:pt x="804586" y="2782468"/>
                    <a:pt x="803190" y="2774092"/>
                  </a:cubicBezTo>
                  <a:cubicBezTo>
                    <a:pt x="800460" y="2757714"/>
                    <a:pt x="799071" y="2741141"/>
                    <a:pt x="797011" y="2724665"/>
                  </a:cubicBezTo>
                  <a:cubicBezTo>
                    <a:pt x="799071" y="2679357"/>
                    <a:pt x="798358" y="2633838"/>
                    <a:pt x="803190" y="2588741"/>
                  </a:cubicBezTo>
                  <a:cubicBezTo>
                    <a:pt x="804578" y="2575790"/>
                    <a:pt x="811095" y="2563911"/>
                    <a:pt x="815546" y="2551670"/>
                  </a:cubicBezTo>
                  <a:cubicBezTo>
                    <a:pt x="821279" y="2535903"/>
                    <a:pt x="837587" y="2495879"/>
                    <a:pt x="846438" y="2483708"/>
                  </a:cubicBezTo>
                  <a:cubicBezTo>
                    <a:pt x="855003" y="2471931"/>
                    <a:pt x="868108" y="2464087"/>
                    <a:pt x="877330" y="2452816"/>
                  </a:cubicBezTo>
                  <a:cubicBezTo>
                    <a:pt x="906322" y="2417382"/>
                    <a:pt x="895464" y="2416147"/>
                    <a:pt x="926757" y="2384854"/>
                  </a:cubicBezTo>
                  <a:cubicBezTo>
                    <a:pt x="983384" y="2328227"/>
                    <a:pt x="933137" y="2396943"/>
                    <a:pt x="988541" y="2323070"/>
                  </a:cubicBezTo>
                  <a:cubicBezTo>
                    <a:pt x="1050495" y="2240464"/>
                    <a:pt x="974546" y="2334360"/>
                    <a:pt x="1037968" y="2242751"/>
                  </a:cubicBezTo>
                  <a:cubicBezTo>
                    <a:pt x="1047124" y="2229526"/>
                    <a:pt x="1059938" y="2219064"/>
                    <a:pt x="1068860" y="2205681"/>
                  </a:cubicBezTo>
                  <a:cubicBezTo>
                    <a:pt x="1076523" y="2194186"/>
                    <a:pt x="1078913" y="2179516"/>
                    <a:pt x="1087395" y="2168611"/>
                  </a:cubicBezTo>
                  <a:cubicBezTo>
                    <a:pt x="1093717" y="2160483"/>
                    <a:pt x="1104542" y="2157061"/>
                    <a:pt x="1112109" y="2150076"/>
                  </a:cubicBezTo>
                  <a:cubicBezTo>
                    <a:pt x="1147198" y="2117686"/>
                    <a:pt x="1219276" y="2041839"/>
                    <a:pt x="1241854" y="2007973"/>
                  </a:cubicBezTo>
                  <a:cubicBezTo>
                    <a:pt x="1250092" y="1995616"/>
                    <a:pt x="1258595" y="1983432"/>
                    <a:pt x="1266568" y="1970903"/>
                  </a:cubicBezTo>
                  <a:cubicBezTo>
                    <a:pt x="1273015" y="1960772"/>
                    <a:pt x="1278216" y="1949849"/>
                    <a:pt x="1285103" y="1940011"/>
                  </a:cubicBezTo>
                  <a:cubicBezTo>
                    <a:pt x="1292665" y="1929208"/>
                    <a:pt x="1301905" y="1919669"/>
                    <a:pt x="1309817" y="1909119"/>
                  </a:cubicBezTo>
                  <a:cubicBezTo>
                    <a:pt x="1320447" y="1894946"/>
                    <a:pt x="1329764" y="1879801"/>
                    <a:pt x="1340709" y="1865870"/>
                  </a:cubicBezTo>
                  <a:cubicBezTo>
                    <a:pt x="1344450" y="1861108"/>
                    <a:pt x="1388097" y="1812699"/>
                    <a:pt x="1396314" y="1797908"/>
                  </a:cubicBezTo>
                  <a:cubicBezTo>
                    <a:pt x="1436764" y="1725098"/>
                    <a:pt x="1379484" y="1805931"/>
                    <a:pt x="1427206" y="1742303"/>
                  </a:cubicBezTo>
                  <a:cubicBezTo>
                    <a:pt x="1429265" y="1729946"/>
                    <a:pt x="1431143" y="1717558"/>
                    <a:pt x="1433384" y="1705233"/>
                  </a:cubicBezTo>
                  <a:cubicBezTo>
                    <a:pt x="1435263" y="1694901"/>
                    <a:pt x="1437966" y="1684720"/>
                    <a:pt x="1439563" y="1674341"/>
                  </a:cubicBezTo>
                  <a:cubicBezTo>
                    <a:pt x="1447938" y="1619904"/>
                    <a:pt x="1444550" y="1622080"/>
                    <a:pt x="1451919" y="1563130"/>
                  </a:cubicBezTo>
                  <a:cubicBezTo>
                    <a:pt x="1453473" y="1550700"/>
                    <a:pt x="1456442" y="1538477"/>
                    <a:pt x="1458098" y="1526060"/>
                  </a:cubicBezTo>
                  <a:cubicBezTo>
                    <a:pt x="1460563" y="1507574"/>
                    <a:pt x="1458846" y="1488295"/>
                    <a:pt x="1464276" y="1470454"/>
                  </a:cubicBezTo>
                  <a:cubicBezTo>
                    <a:pt x="1473409" y="1440444"/>
                    <a:pt x="1494541" y="1414579"/>
                    <a:pt x="1501346" y="1383957"/>
                  </a:cubicBezTo>
                  <a:cubicBezTo>
                    <a:pt x="1535649" y="1229594"/>
                    <a:pt x="1490236" y="1421731"/>
                    <a:pt x="1532238" y="1278924"/>
                  </a:cubicBezTo>
                  <a:cubicBezTo>
                    <a:pt x="1561071" y="1180893"/>
                    <a:pt x="1523983" y="1264840"/>
                    <a:pt x="1569309" y="1167714"/>
                  </a:cubicBezTo>
                  <a:cubicBezTo>
                    <a:pt x="1575151" y="1155195"/>
                    <a:pt x="1582531" y="1143396"/>
                    <a:pt x="1587844" y="1130643"/>
                  </a:cubicBezTo>
                  <a:cubicBezTo>
                    <a:pt x="1597623" y="1107174"/>
                    <a:pt x="1601742" y="1076895"/>
                    <a:pt x="1618736" y="1056503"/>
                  </a:cubicBezTo>
                  <a:cubicBezTo>
                    <a:pt x="1630891" y="1041917"/>
                    <a:pt x="1649154" y="1033429"/>
                    <a:pt x="1661984" y="1019433"/>
                  </a:cubicBezTo>
                  <a:cubicBezTo>
                    <a:pt x="1672019" y="1008485"/>
                    <a:pt x="1679330" y="995257"/>
                    <a:pt x="1686698" y="982362"/>
                  </a:cubicBezTo>
                  <a:cubicBezTo>
                    <a:pt x="1695837" y="966369"/>
                    <a:pt x="1711411" y="932935"/>
                    <a:pt x="1711411" y="932935"/>
                  </a:cubicBezTo>
                  <a:cubicBezTo>
                    <a:pt x="1716881" y="894648"/>
                    <a:pt x="1722405" y="861264"/>
                    <a:pt x="1723768" y="821724"/>
                  </a:cubicBezTo>
                  <a:cubicBezTo>
                    <a:pt x="1727104" y="724965"/>
                    <a:pt x="1724261" y="627990"/>
                    <a:pt x="1729946" y="531341"/>
                  </a:cubicBezTo>
                  <a:cubicBezTo>
                    <a:pt x="1731101" y="511698"/>
                    <a:pt x="1756549" y="493545"/>
                    <a:pt x="1767017" y="481914"/>
                  </a:cubicBezTo>
                  <a:cubicBezTo>
                    <a:pt x="1777777" y="469958"/>
                    <a:pt x="1786535" y="456217"/>
                    <a:pt x="1797909" y="444843"/>
                  </a:cubicBezTo>
                  <a:cubicBezTo>
                    <a:pt x="1846006" y="396746"/>
                    <a:pt x="1833733" y="418340"/>
                    <a:pt x="1884406" y="376881"/>
                  </a:cubicBezTo>
                  <a:cubicBezTo>
                    <a:pt x="2001700" y="280913"/>
                    <a:pt x="1824402" y="415704"/>
                    <a:pt x="1933833" y="333633"/>
                  </a:cubicBezTo>
                  <a:cubicBezTo>
                    <a:pt x="1957004" y="287291"/>
                    <a:pt x="1932876" y="329034"/>
                    <a:pt x="1977082" y="278027"/>
                  </a:cubicBezTo>
                  <a:cubicBezTo>
                    <a:pt x="1994355" y="258096"/>
                    <a:pt x="2008987" y="235955"/>
                    <a:pt x="2026509" y="216243"/>
                  </a:cubicBezTo>
                  <a:cubicBezTo>
                    <a:pt x="2144000" y="84065"/>
                    <a:pt x="2028137" y="226567"/>
                    <a:pt x="2100649" y="135924"/>
                  </a:cubicBezTo>
                  <a:cubicBezTo>
                    <a:pt x="2102708" y="129746"/>
                    <a:pt x="2104956" y="123627"/>
                    <a:pt x="2106827" y="117389"/>
                  </a:cubicBezTo>
                  <a:cubicBezTo>
                    <a:pt x="2111135" y="103028"/>
                    <a:pt x="2114443" y="88364"/>
                    <a:pt x="2119184" y="74141"/>
                  </a:cubicBezTo>
                  <a:cubicBezTo>
                    <a:pt x="2122691" y="63620"/>
                    <a:pt x="2127751" y="53672"/>
                    <a:pt x="2131541" y="43249"/>
                  </a:cubicBezTo>
                  <a:cubicBezTo>
                    <a:pt x="2144549" y="7477"/>
                    <a:pt x="2143898" y="18690"/>
                    <a:pt x="2143898" y="0"/>
                  </a:cubicBezTo>
                </a:path>
              </a:pathLst>
            </a:custGeom>
            <a:noFill/>
            <a:ln w="76200">
              <a:solidFill>
                <a:srgbClr val="4472C4">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4B4561B0-C5A7-BB69-B9CA-127143CE82BE}"/>
                </a:ext>
              </a:extLst>
            </p:cNvPr>
            <p:cNvSpPr/>
            <p:nvPr/>
          </p:nvSpPr>
          <p:spPr>
            <a:xfrm>
              <a:off x="6635176" y="5356654"/>
              <a:ext cx="704738" cy="834081"/>
            </a:xfrm>
            <a:custGeom>
              <a:avLst/>
              <a:gdLst>
                <a:gd name="csX0" fmla="*/ 704738 w 704738"/>
                <a:gd name="csY0" fmla="*/ 834081 h 834081"/>
                <a:gd name="csX1" fmla="*/ 642954 w 704738"/>
                <a:gd name="csY1" fmla="*/ 766119 h 834081"/>
                <a:gd name="csX2" fmla="*/ 612062 w 704738"/>
                <a:gd name="csY2" fmla="*/ 729049 h 834081"/>
                <a:gd name="csX3" fmla="*/ 581170 w 704738"/>
                <a:gd name="csY3" fmla="*/ 685800 h 834081"/>
                <a:gd name="csX4" fmla="*/ 537921 w 704738"/>
                <a:gd name="csY4" fmla="*/ 654908 h 834081"/>
                <a:gd name="csX5" fmla="*/ 525565 w 704738"/>
                <a:gd name="csY5" fmla="*/ 636373 h 834081"/>
                <a:gd name="csX6" fmla="*/ 500851 w 704738"/>
                <a:gd name="csY6" fmla="*/ 617838 h 834081"/>
                <a:gd name="csX7" fmla="*/ 494673 w 704738"/>
                <a:gd name="csY7" fmla="*/ 599303 h 834081"/>
                <a:gd name="csX8" fmla="*/ 476138 w 704738"/>
                <a:gd name="csY8" fmla="*/ 580768 h 834081"/>
                <a:gd name="csX9" fmla="*/ 463781 w 704738"/>
                <a:gd name="csY9" fmla="*/ 562232 h 834081"/>
                <a:gd name="csX10" fmla="*/ 451424 w 704738"/>
                <a:gd name="csY10" fmla="*/ 531341 h 834081"/>
                <a:gd name="csX11" fmla="*/ 426710 w 704738"/>
                <a:gd name="csY11" fmla="*/ 512805 h 834081"/>
                <a:gd name="csX12" fmla="*/ 414354 w 704738"/>
                <a:gd name="csY12" fmla="*/ 488092 h 834081"/>
                <a:gd name="csX13" fmla="*/ 377283 w 704738"/>
                <a:gd name="csY13" fmla="*/ 457200 h 834081"/>
                <a:gd name="csX14" fmla="*/ 358748 w 704738"/>
                <a:gd name="csY14" fmla="*/ 451022 h 834081"/>
                <a:gd name="csX15" fmla="*/ 266073 w 704738"/>
                <a:gd name="csY15" fmla="*/ 426308 h 834081"/>
                <a:gd name="csX16" fmla="*/ 216646 w 704738"/>
                <a:gd name="csY16" fmla="*/ 413951 h 834081"/>
                <a:gd name="csX17" fmla="*/ 185754 w 704738"/>
                <a:gd name="csY17" fmla="*/ 407773 h 834081"/>
                <a:gd name="csX18" fmla="*/ 167219 w 704738"/>
                <a:gd name="csY18" fmla="*/ 389238 h 834081"/>
                <a:gd name="csX19" fmla="*/ 148683 w 704738"/>
                <a:gd name="csY19" fmla="*/ 376881 h 834081"/>
                <a:gd name="csX20" fmla="*/ 136327 w 704738"/>
                <a:gd name="csY20" fmla="*/ 358346 h 834081"/>
                <a:gd name="csX21" fmla="*/ 105435 w 704738"/>
                <a:gd name="csY21" fmla="*/ 333632 h 834081"/>
                <a:gd name="csX22" fmla="*/ 74543 w 704738"/>
                <a:gd name="csY22" fmla="*/ 290384 h 834081"/>
                <a:gd name="csX23" fmla="*/ 62186 w 704738"/>
                <a:gd name="csY23" fmla="*/ 265670 h 834081"/>
                <a:gd name="csX24" fmla="*/ 31294 w 704738"/>
                <a:gd name="csY24" fmla="*/ 216243 h 834081"/>
                <a:gd name="csX25" fmla="*/ 6581 w 704738"/>
                <a:gd name="csY25" fmla="*/ 172995 h 834081"/>
                <a:gd name="csX26" fmla="*/ 6581 w 704738"/>
                <a:gd name="csY26" fmla="*/ 74141 h 834081"/>
                <a:gd name="csX27" fmla="*/ 12759 w 704738"/>
                <a:gd name="csY27" fmla="*/ 43249 h 834081"/>
                <a:gd name="csX28" fmla="*/ 18938 w 704738"/>
                <a:gd name="csY28" fmla="*/ 18535 h 834081"/>
                <a:gd name="csX29" fmla="*/ 18938 w 704738"/>
                <a:gd name="csY29" fmla="*/ 0 h 8340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704738" h="834081">
                  <a:moveTo>
                    <a:pt x="704738" y="834081"/>
                  </a:moveTo>
                  <a:cubicBezTo>
                    <a:pt x="649101" y="764535"/>
                    <a:pt x="715861" y="845653"/>
                    <a:pt x="642954" y="766119"/>
                  </a:cubicBezTo>
                  <a:cubicBezTo>
                    <a:pt x="632085" y="754262"/>
                    <a:pt x="621869" y="741798"/>
                    <a:pt x="612062" y="729049"/>
                  </a:cubicBezTo>
                  <a:cubicBezTo>
                    <a:pt x="601260" y="715007"/>
                    <a:pt x="593022" y="698968"/>
                    <a:pt x="581170" y="685800"/>
                  </a:cubicBezTo>
                  <a:cubicBezTo>
                    <a:pt x="575425" y="679416"/>
                    <a:pt x="547062" y="661002"/>
                    <a:pt x="537921" y="654908"/>
                  </a:cubicBezTo>
                  <a:cubicBezTo>
                    <a:pt x="533802" y="648730"/>
                    <a:pt x="530815" y="641623"/>
                    <a:pt x="525565" y="636373"/>
                  </a:cubicBezTo>
                  <a:cubicBezTo>
                    <a:pt x="518284" y="629092"/>
                    <a:pt x="507443" y="625749"/>
                    <a:pt x="500851" y="617838"/>
                  </a:cubicBezTo>
                  <a:cubicBezTo>
                    <a:pt x="496682" y="612835"/>
                    <a:pt x="498285" y="604722"/>
                    <a:pt x="494673" y="599303"/>
                  </a:cubicBezTo>
                  <a:cubicBezTo>
                    <a:pt x="489826" y="592033"/>
                    <a:pt x="481732" y="587480"/>
                    <a:pt x="476138" y="580768"/>
                  </a:cubicBezTo>
                  <a:cubicBezTo>
                    <a:pt x="471384" y="575063"/>
                    <a:pt x="467102" y="568874"/>
                    <a:pt x="463781" y="562232"/>
                  </a:cubicBezTo>
                  <a:cubicBezTo>
                    <a:pt x="458821" y="552313"/>
                    <a:pt x="458078" y="540213"/>
                    <a:pt x="451424" y="531341"/>
                  </a:cubicBezTo>
                  <a:cubicBezTo>
                    <a:pt x="445245" y="523103"/>
                    <a:pt x="434948" y="518984"/>
                    <a:pt x="426710" y="512805"/>
                  </a:cubicBezTo>
                  <a:cubicBezTo>
                    <a:pt x="422591" y="504567"/>
                    <a:pt x="419707" y="495586"/>
                    <a:pt x="414354" y="488092"/>
                  </a:cubicBezTo>
                  <a:cubicBezTo>
                    <a:pt x="406762" y="477464"/>
                    <a:pt x="389326" y="463221"/>
                    <a:pt x="377283" y="457200"/>
                  </a:cubicBezTo>
                  <a:cubicBezTo>
                    <a:pt x="371458" y="454288"/>
                    <a:pt x="364926" y="453081"/>
                    <a:pt x="358748" y="451022"/>
                  </a:cubicBezTo>
                  <a:cubicBezTo>
                    <a:pt x="320388" y="412662"/>
                    <a:pt x="355418" y="439710"/>
                    <a:pt x="266073" y="426308"/>
                  </a:cubicBezTo>
                  <a:cubicBezTo>
                    <a:pt x="249278" y="423789"/>
                    <a:pt x="233194" y="417770"/>
                    <a:pt x="216646" y="413951"/>
                  </a:cubicBezTo>
                  <a:cubicBezTo>
                    <a:pt x="206414" y="411590"/>
                    <a:pt x="196051" y="409832"/>
                    <a:pt x="185754" y="407773"/>
                  </a:cubicBezTo>
                  <a:cubicBezTo>
                    <a:pt x="179576" y="401595"/>
                    <a:pt x="173931" y="394832"/>
                    <a:pt x="167219" y="389238"/>
                  </a:cubicBezTo>
                  <a:cubicBezTo>
                    <a:pt x="161514" y="384484"/>
                    <a:pt x="153934" y="382132"/>
                    <a:pt x="148683" y="376881"/>
                  </a:cubicBezTo>
                  <a:cubicBezTo>
                    <a:pt x="143433" y="371631"/>
                    <a:pt x="141577" y="363597"/>
                    <a:pt x="136327" y="358346"/>
                  </a:cubicBezTo>
                  <a:cubicBezTo>
                    <a:pt x="127002" y="349021"/>
                    <a:pt x="115732" y="341870"/>
                    <a:pt x="105435" y="333632"/>
                  </a:cubicBezTo>
                  <a:cubicBezTo>
                    <a:pt x="71566" y="265897"/>
                    <a:pt x="116292" y="348832"/>
                    <a:pt x="74543" y="290384"/>
                  </a:cubicBezTo>
                  <a:cubicBezTo>
                    <a:pt x="69190" y="282889"/>
                    <a:pt x="66659" y="273721"/>
                    <a:pt x="62186" y="265670"/>
                  </a:cubicBezTo>
                  <a:cubicBezTo>
                    <a:pt x="23735" y="196457"/>
                    <a:pt x="60265" y="264528"/>
                    <a:pt x="31294" y="216243"/>
                  </a:cubicBezTo>
                  <a:cubicBezTo>
                    <a:pt x="22751" y="202006"/>
                    <a:pt x="14819" y="187411"/>
                    <a:pt x="6581" y="172995"/>
                  </a:cubicBezTo>
                  <a:cubicBezTo>
                    <a:pt x="-2169" y="120501"/>
                    <a:pt x="-2219" y="140142"/>
                    <a:pt x="6581" y="74141"/>
                  </a:cubicBezTo>
                  <a:cubicBezTo>
                    <a:pt x="7969" y="63732"/>
                    <a:pt x="10481" y="53500"/>
                    <a:pt x="12759" y="43249"/>
                  </a:cubicBezTo>
                  <a:cubicBezTo>
                    <a:pt x="14601" y="34960"/>
                    <a:pt x="17737" y="26941"/>
                    <a:pt x="18938" y="18535"/>
                  </a:cubicBezTo>
                  <a:cubicBezTo>
                    <a:pt x="19812" y="12419"/>
                    <a:pt x="18938" y="6178"/>
                    <a:pt x="18938" y="0"/>
                  </a:cubicBezTo>
                </a:path>
              </a:pathLst>
            </a:custGeom>
            <a:noFill/>
            <a:ln w="76200">
              <a:solidFill>
                <a:srgbClr val="4472C4">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31F45698-9A83-B18D-1367-16A9CB618558}"/>
              </a:ext>
            </a:extLst>
          </p:cNvPr>
          <p:cNvGrpSpPr/>
          <p:nvPr/>
        </p:nvGrpSpPr>
        <p:grpSpPr>
          <a:xfrm>
            <a:off x="9448495" y="4843578"/>
            <a:ext cx="2438705" cy="1411832"/>
            <a:chOff x="9448495" y="5171847"/>
            <a:chExt cx="2438705" cy="1411832"/>
          </a:xfrm>
        </p:grpSpPr>
        <p:pic>
          <p:nvPicPr>
            <p:cNvPr id="27" name="Image 12" descr="preencoded.png">
              <a:extLst>
                <a:ext uri="{FF2B5EF4-FFF2-40B4-BE49-F238E27FC236}">
                  <a16:creationId xmlns:a16="http://schemas.microsoft.com/office/drawing/2014/main" id="{E6F57D79-B78A-AC4D-9B18-BC98519F3211}"/>
                </a:ext>
              </a:extLst>
            </p:cNvPr>
            <p:cNvPicPr>
              <a:picLocks noChangeAspect="1"/>
            </p:cNvPicPr>
            <p:nvPr/>
          </p:nvPicPr>
          <p:blipFill>
            <a:blip r:embed="rId17"/>
            <a:srcRect t="-1" b="-1"/>
            <a:stretch/>
          </p:blipFill>
          <p:spPr>
            <a:xfrm>
              <a:off x="9448495" y="5171847"/>
              <a:ext cx="2438705" cy="1411832"/>
            </a:xfrm>
            <a:prstGeom prst="rect">
              <a:avLst/>
            </a:prstGeom>
          </p:spPr>
        </p:pic>
        <p:sp>
          <p:nvSpPr>
            <p:cNvPr id="31" name="Text 46">
              <a:extLst>
                <a:ext uri="{FF2B5EF4-FFF2-40B4-BE49-F238E27FC236}">
                  <a16:creationId xmlns:a16="http://schemas.microsoft.com/office/drawing/2014/main" id="{C614706F-58C9-CA68-1FA0-F2165C3F13B1}"/>
                </a:ext>
              </a:extLst>
            </p:cNvPr>
            <p:cNvSpPr txBox="1"/>
            <p:nvPr/>
          </p:nvSpPr>
          <p:spPr>
            <a:xfrm>
              <a:off x="9838944" y="5371186"/>
              <a:ext cx="1848917" cy="152705"/>
            </a:xfrm>
            <a:prstGeom prst="rect">
              <a:avLst/>
            </a:prstGeom>
            <a:noFill/>
            <a:ln/>
          </p:spPr>
          <p:txBody>
            <a:bodyPr wrap="square" lIns="0" tIns="0" rIns="0" bIns="0" rtlCol="0" anchor="ctr"/>
            <a:lstStyle/>
            <a:p>
              <a:pPr marL="0" indent="0" algn="l">
                <a:buNone/>
              </a:pPr>
              <a:r>
                <a:rPr lang="en-US" sz="900" b="1">
                  <a:solidFill>
                    <a:srgbClr val="166534"/>
                  </a:solidFill>
                  <a:latin typeface="Montserrat" pitchFamily="34" charset="0"/>
                  <a:ea typeface="Montserrat" pitchFamily="34" charset="-122"/>
                  <a:cs typeface="Montserrat" pitchFamily="34" charset="-120"/>
                </a:rPr>
                <a:t> CONSERVATION </a:t>
              </a:r>
              <a:endParaRPr lang="en-US" sz="900"/>
            </a:p>
          </p:txBody>
        </p:sp>
        <p:pic>
          <p:nvPicPr>
            <p:cNvPr id="32" name="Image 13" descr="preencoded.png">
              <a:extLst>
                <a:ext uri="{FF2B5EF4-FFF2-40B4-BE49-F238E27FC236}">
                  <a16:creationId xmlns:a16="http://schemas.microsoft.com/office/drawing/2014/main" id="{0550C9C1-6406-AEE0-2A15-54827F26A2AE}"/>
                </a:ext>
              </a:extLst>
            </p:cNvPr>
            <p:cNvPicPr>
              <a:picLocks noChangeAspect="1"/>
            </p:cNvPicPr>
            <p:nvPr/>
          </p:nvPicPr>
          <p:blipFill>
            <a:blip r:embed="rId18"/>
            <a:srcRect/>
            <a:stretch/>
          </p:blipFill>
          <p:spPr>
            <a:xfrm>
              <a:off x="9648749" y="5390389"/>
              <a:ext cx="114300" cy="114300"/>
            </a:xfrm>
            <a:prstGeom prst="rect">
              <a:avLst/>
            </a:prstGeom>
          </p:spPr>
        </p:pic>
        <p:sp>
          <p:nvSpPr>
            <p:cNvPr id="33" name="Text 47">
              <a:extLst>
                <a:ext uri="{FF2B5EF4-FFF2-40B4-BE49-F238E27FC236}">
                  <a16:creationId xmlns:a16="http://schemas.microsoft.com/office/drawing/2014/main" id="{9A6D1B5D-0FC9-C72B-1A87-4D408DCF7B47}"/>
                </a:ext>
              </a:extLst>
            </p:cNvPr>
            <p:cNvSpPr txBox="1"/>
            <p:nvPr/>
          </p:nvSpPr>
          <p:spPr>
            <a:xfrm>
              <a:off x="9648749" y="5599786"/>
              <a:ext cx="2039112" cy="916685"/>
            </a:xfrm>
            <a:prstGeom prst="rect">
              <a:avLst/>
            </a:prstGeom>
            <a:noFill/>
            <a:ln/>
          </p:spPr>
          <p:txBody>
            <a:bodyPr wrap="square" lIns="0" tIns="0" rIns="0" bIns="0" rtlCol="0" anchor="ctr"/>
            <a:lstStyle/>
            <a:p>
              <a:pPr marL="0" indent="0" algn="l">
                <a:buNone/>
              </a:pPr>
              <a:r>
                <a:rPr lang="en-US" sz="900">
                  <a:solidFill>
                    <a:srgbClr val="15803D"/>
                  </a:solidFill>
                  <a:latin typeface="Montserrat" pitchFamily="34" charset="0"/>
                  <a:ea typeface="Montserrat" pitchFamily="34" charset="-122"/>
                  <a:cs typeface="Montserrat" pitchFamily="34" charset="-120"/>
                </a:rPr>
                <a:t>16 acres of wooded habitat with seasonal creek protection area.</a:t>
              </a:r>
            </a:p>
            <a:p>
              <a:pPr marL="0" indent="0" algn="l">
                <a:buNone/>
              </a:pPr>
              <a:endParaRPr lang="en-US" sz="900">
                <a:solidFill>
                  <a:srgbClr val="15803D"/>
                </a:solidFill>
                <a:latin typeface="Montserrat" pitchFamily="34" charset="0"/>
              </a:endParaRPr>
            </a:p>
            <a:p>
              <a:pPr marL="0" indent="0" algn="l">
                <a:buNone/>
              </a:pPr>
              <a:r>
                <a:rPr lang="en-US" sz="900">
                  <a:solidFill>
                    <a:srgbClr val="15803D"/>
                  </a:solidFill>
                  <a:latin typeface="Montserrat" pitchFamily="34" charset="0"/>
                </a:rPr>
                <a:t>AND</a:t>
              </a:r>
            </a:p>
            <a:p>
              <a:pPr marL="0" indent="0" algn="l">
                <a:buNone/>
              </a:pPr>
              <a:endParaRPr lang="en-US" sz="900">
                <a:solidFill>
                  <a:srgbClr val="15803D"/>
                </a:solidFill>
                <a:latin typeface="Montserrat" pitchFamily="34" charset="0"/>
              </a:endParaRPr>
            </a:p>
            <a:p>
              <a:pPr marL="0" indent="0" algn="l">
                <a:buNone/>
              </a:pPr>
              <a:r>
                <a:rPr lang="en-US" sz="900">
                  <a:solidFill>
                    <a:srgbClr val="15803D"/>
                  </a:solidFill>
                  <a:latin typeface="Montserrat" pitchFamily="34" charset="0"/>
                </a:rPr>
                <a:t>11 acres of farm orchards for active farming</a:t>
              </a:r>
              <a:endParaRPr lang="en-US" sz="90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1">
    <wetp:webextensionref xmlns:r="http://schemas.openxmlformats.org/officeDocument/2006/relationships" r:id="rId1"/>
  </wetp:taskpane>
  <wetp:taskpane dockstate="right" visibility="0" width="350" row="7">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000DFAD-B6DC-4E6E-A70F-2DB7D92D778A}">
  <we:reference id="wa200003220" version="1.0.0.0" store="en-US" storeType="OMEX"/>
  <we:alternateReferences>
    <we:reference id="WA200003220" version="1.0.0.0" store="WA200003220"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B885A077-54A2-49A9-AAD7-9AEBD246E972}">
  <we:reference id="wa200002492" version="1.0.0.3" store="en-US" storeType="OMEX"/>
  <we:alternateReferences>
    <we:reference id="WA200002492" version="1.0.0.3" store="WA200002492"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cba5f73-7cb8-4bcc-8551-ec2d2a841f0f">
      <Terms xmlns="http://schemas.microsoft.com/office/infopath/2007/PartnerControls"/>
    </lcf76f155ced4ddcb4097134ff3c332f>
    <TaxCatchAll xmlns="b57626a8-ded0-4d13-8b0f-291c997b030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3424F94BDCCC34A9CC503F617D280BE" ma:contentTypeVersion="18" ma:contentTypeDescription="Create a new document." ma:contentTypeScope="" ma:versionID="369bd4c9235e97901126cdfef864afd7">
  <xsd:schema xmlns:xsd="http://www.w3.org/2001/XMLSchema" xmlns:xs="http://www.w3.org/2001/XMLSchema" xmlns:p="http://schemas.microsoft.com/office/2006/metadata/properties" xmlns:ns2="ecba5f73-7cb8-4bcc-8551-ec2d2a841f0f" xmlns:ns3="b57626a8-ded0-4d13-8b0f-291c997b030b" targetNamespace="http://schemas.microsoft.com/office/2006/metadata/properties" ma:root="true" ma:fieldsID="d3de0756cccfdfa618fb65f71d946e89" ns2:_="" ns3:_="">
    <xsd:import namespace="ecba5f73-7cb8-4bcc-8551-ec2d2a841f0f"/>
    <xsd:import namespace="b57626a8-ded0-4d13-8b0f-291c997b030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ba5f73-7cb8-4bcc-8551-ec2d2a841f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2f40d83-f3ef-40d4-bccb-ea655b03fc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7626a8-ded0-4d13-8b0f-291c997b030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d450ff8-6fe0-4362-98be-229a238b55bf}" ma:internalName="TaxCatchAll" ma:showField="CatchAllData" ma:web="b57626a8-ded0-4d13-8b0f-291c997b03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F9145F-BBDE-44F3-916D-24283980673B}">
  <ds:schemaRefs>
    <ds:schemaRef ds:uri="b57626a8-ded0-4d13-8b0f-291c997b030b"/>
    <ds:schemaRef ds:uri="ecba5f73-7cb8-4bcc-8551-ec2d2a841f0f"/>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D53392C-DE96-4DAA-8D98-3C3BA03AD276}">
  <ds:schemaRefs>
    <ds:schemaRef ds:uri="b57626a8-ded0-4d13-8b0f-291c997b030b"/>
    <ds:schemaRef ds:uri="ecba5f73-7cb8-4bcc-8551-ec2d2a841f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055C6DF-40EE-4F42-920A-780F573759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501</TotalTime>
  <Words>4005</Words>
  <Application>Microsoft Office PowerPoint</Application>
  <PresentationFormat>Widescreen</PresentationFormat>
  <Paragraphs>886</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Generated by Gen-Spark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Multi-page HTML Content</dc:title>
  <dc:subject>PptxGenJS Presentation</dc:subject>
  <dc:creator>Visual Extract to PPTX Converter</dc:creator>
  <cp:lastModifiedBy>Dragovich, Veronica</cp:lastModifiedBy>
  <cp:revision>5</cp:revision>
  <dcterms:created xsi:type="dcterms:W3CDTF">2026-04-21T22:05:23Z</dcterms:created>
  <dcterms:modified xsi:type="dcterms:W3CDTF">2026-05-12T14:01:33Z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0x010100D3424F94BDCCC34A9CC503F617D280BE</vt:lpwstr>
  </property>
</Properties>
</file>