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13.jpg" ContentType="image/jpg"/>
  <Override PartName="/ppt/media/image14.jpg" ContentType="image/jpg"/>
  <Override PartName="/ppt/media/image15.jpg" ContentType="image/jpg"/>
  <Override PartName="/ppt/media/image16.jpg" ContentType="image/jpg"/>
  <Override PartName="/ppt/media/image17.jpg" ContentType="image/jpg"/>
  <Override PartName="/ppt/media/image18.jpg" ContentType="image/jpg"/>
  <Override PartName="/ppt/media/image19.jpg" ContentType="image/jpg"/>
  <Override PartName="/ppt/media/image20.jpg" ContentType="image/jpg"/>
  <Override PartName="/ppt/media/image21.jpg" ContentType="image/jpg"/>
  <Override PartName="/ppt/media/image22.jpg" ContentType="image/jpg"/>
  <Override PartName="/ppt/media/image23.jpg" ContentType="image/jpg"/>
  <Override PartName="/ppt/media/image24.jpg" ContentType="image/jpg"/>
  <Override PartName="/ppt/media/image25.jpg" ContentType="image/jpg"/>
  <Override PartName="/ppt/media/image26.jpg" ContentType="image/jpg"/>
  <Override PartName="/ppt/media/image28.jpg" ContentType="image/jpg"/>
  <Override PartName="/ppt/media/image29.jpg" ContentType="image/jpg"/>
  <Override PartName="/ppt/media/image30.jpg" ContentType="image/jpg"/>
  <Override PartName="/ppt/media/image31.jpg" ContentType="image/jpg"/>
  <Override PartName="/ppt/media/image32.jpg" ContentType="image/jpg"/>
  <Override PartName="/ppt/media/image33.jpg" ContentType="image/jpg"/>
  <Override PartName="/ppt/media/image34.jpg" ContentType="image/jpg"/>
  <Override PartName="/ppt/media/image35.jpg" ContentType="image/jpg"/>
  <Override PartName="/ppt/media/image36.jpg" ContentType="image/jpg"/>
  <Override PartName="/ppt/media/image37.jpg" ContentType="image/jp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1"/>
  </p:notesMasterIdLst>
  <p:sldIdLst>
    <p:sldId id="272" r:id="rId2"/>
    <p:sldId id="273" r:id="rId3"/>
    <p:sldId id="274" r:id="rId4"/>
    <p:sldId id="275" r:id="rId5"/>
    <p:sldId id="276" r:id="rId6"/>
    <p:sldId id="277" r:id="rId7"/>
    <p:sldId id="278" r:id="rId8"/>
    <p:sldId id="279" r:id="rId9"/>
    <p:sldId id="280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3C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799B23B-EC83-4686-B30A-512413B5E67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3826" autoAdjust="0"/>
  </p:normalViewPr>
  <p:slideViewPr>
    <p:cSldViewPr snapToGrid="0">
      <p:cViewPr>
        <p:scale>
          <a:sx n="100" d="100"/>
          <a:sy n="100" d="100"/>
        </p:scale>
        <p:origin x="798" y="13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BD4573-58E7-4156-A133-2731F5F8D1A6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3B0CF2-7F87-4E02-A248-870047730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981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B0CF2-7F87-4E02-A248-870047730F9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1338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Subsection Agricultural Resources</a:t>
            </a:r>
          </a:p>
          <a:p>
            <a:pPr marL="0" indent="0">
              <a:buNone/>
            </a:pPr>
            <a:r>
              <a:rPr lang="en-US" dirty="0"/>
              <a:t>Goal:  Encourage the retention of prime agricultural lands within the Township in recognition of the agricultural industry’s direct impact on the region’s economy and quality of life.</a:t>
            </a:r>
          </a:p>
          <a:p>
            <a:r>
              <a:rPr lang="en-US" dirty="0"/>
              <a:t>Objective #1: </a:t>
            </a:r>
            <a:r>
              <a:rPr lang="en-US" u="sng" dirty="0"/>
              <a:t>Provide for entrepreneurial agricultural </a:t>
            </a:r>
            <a:r>
              <a:rPr lang="en-US" dirty="0"/>
              <a:t>and limited rural development that </a:t>
            </a:r>
            <a:r>
              <a:rPr lang="en-US" u="sng" dirty="0">
                <a:solidFill>
                  <a:srgbClr val="FFFF00"/>
                </a:solidFill>
              </a:rPr>
              <a:t>preserves large agricultural </a:t>
            </a:r>
            <a:r>
              <a:rPr lang="en-US" u="sng" dirty="0"/>
              <a:t>and forested areas</a:t>
            </a:r>
            <a:r>
              <a:rPr lang="en-US" dirty="0"/>
              <a:t>.</a:t>
            </a:r>
          </a:p>
          <a:p>
            <a:r>
              <a:rPr lang="en-US" dirty="0"/>
              <a:t>Strategy #1: Ensure that land development codes allow for activities that might reduce costs or </a:t>
            </a:r>
            <a:r>
              <a:rPr lang="en-US" u="sng" dirty="0">
                <a:solidFill>
                  <a:srgbClr val="FFFF00"/>
                </a:solidFill>
              </a:rPr>
              <a:t>provide supplementary income for local farmers</a:t>
            </a:r>
            <a:r>
              <a:rPr lang="en-US" dirty="0"/>
              <a:t>, such as wineries, farm stands </a:t>
            </a:r>
            <a:r>
              <a:rPr lang="en-US" u="sng" dirty="0"/>
              <a:t>and agritourism activities, consistent with community character.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Subsection Tourism: Strategies</a:t>
            </a:r>
            <a:endParaRPr lang="en-US" dirty="0"/>
          </a:p>
          <a:p>
            <a:r>
              <a:rPr lang="en-US" dirty="0"/>
              <a:t>#2: Develop special use standards for </a:t>
            </a:r>
            <a:r>
              <a:rPr lang="en-US" u="sng" dirty="0">
                <a:solidFill>
                  <a:srgbClr val="FFFF00"/>
                </a:solidFill>
              </a:rPr>
              <a:t>considering proposals for lodging </a:t>
            </a:r>
            <a:r>
              <a:rPr lang="en-US" dirty="0"/>
              <a:t>and dining facilities which, by their size, character, architectural design, location, and established need are appropriate for the area and are compatible with adjacent properties.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3B0CF2-7F87-4E02-A248-870047730F9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3213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B8EA97-7B8C-51FD-5A8F-6664F3BA7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EF7230-8170-01BD-D131-D0EA4FC4B0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1899D55-F13E-E62F-D396-5D6745DF6D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E36A0F-05B1-01BC-C2AD-51F602C87F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B0CF2-7F87-4E02-A248-870047730F9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8122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6208894"/>
            <a:ext cx="12192000" cy="649106"/>
            <a:chOff x="0" y="6208894"/>
            <a:chExt cx="12192000" cy="649106"/>
          </a:xfrm>
        </p:grpSpPr>
        <p:sp>
          <p:nvSpPr>
            <p:cNvPr id="2" name="Rectangle 1"/>
            <p:cNvSpPr/>
            <p:nvPr/>
          </p:nvSpPr>
          <p:spPr>
            <a:xfrm>
              <a:off x="3048" y="6220178"/>
              <a:ext cx="12188952" cy="637822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Connector 6"/>
            <p:cNvCxnSpPr/>
            <p:nvPr/>
          </p:nvCxnSpPr>
          <p:spPr>
            <a:xfrm>
              <a:off x="0" y="6208894"/>
              <a:ext cx="12192000" cy="0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Straight Connector 4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A1D30-C0A0-4124-A783-34D9F15FA0FE}" type="datetime1">
              <a:rPr lang="en-US" smtClean="0"/>
              <a:t>5/12/2026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820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D5871-AB0F-4B3D-8861-97E78CB7B47E}" type="datetime1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77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18406-4C3F-4F3E-80BD-A22568EA37EB}" type="datetime1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75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28077-7188-48C5-8679-2287FAC952E9}" type="datetime1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68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CB740-6776-4EE9-99FD-96D592FA5A23}" type="datetime1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9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BD99-6FFD-46C5-B5E2-43A34BDA2566}" type="datetime1">
              <a:rPr lang="en-US" smtClean="0"/>
              <a:t>5/12/2026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1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2678E-214C-4CF8-97C7-95015FB02960}" type="datetime1">
              <a:rPr lang="en-US" smtClean="0"/>
              <a:t>5/12/2026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18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660E0-FA77-4473-A859-74127B089143}" type="datetime1">
              <a:rPr lang="en-US" smtClean="0"/>
              <a:t>5/12/2026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814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8D7B8-9F07-4899-827D-5F3CFDDEB574}" type="datetime1">
              <a:rPr lang="en-US" smtClean="0"/>
              <a:t>5/12/2026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8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97C5C-1CD1-417D-A89C-14747F5222C7}" type="datetime1">
              <a:rPr lang="en-US" smtClean="0"/>
              <a:t>5/12/2026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92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9EFBB-CFA1-4AA8-9123-F0B52DBD84FE}" type="datetime1">
              <a:rPr lang="en-US" smtClean="0"/>
              <a:t>5/12/2026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962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-29028" y="-7144"/>
            <a:ext cx="12240731" cy="6879658"/>
            <a:chOff x="0" y="-21658"/>
            <a:chExt cx="12240731" cy="6879658"/>
          </a:xfrm>
        </p:grpSpPr>
        <p:sp>
          <p:nvSpPr>
            <p:cNvPr id="26" name="Rectangle 25"/>
            <p:cNvSpPr/>
            <p:nvPr/>
          </p:nvSpPr>
          <p:spPr>
            <a:xfrm>
              <a:off x="31633" y="0"/>
              <a:ext cx="1218895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7" name="Group 26"/>
            <p:cNvGrpSpPr/>
            <p:nvPr/>
          </p:nvGrpSpPr>
          <p:grpSpPr>
            <a:xfrm>
              <a:off x="0" y="-21658"/>
              <a:ext cx="12240731" cy="1041400"/>
              <a:chOff x="-25356" y="-7144"/>
              <a:chExt cx="12240731" cy="1041400"/>
            </a:xfrm>
          </p:grpSpPr>
          <p:sp>
            <p:nvSpPr>
              <p:cNvPr id="28" name="Freeform 27"/>
              <p:cNvSpPr>
                <a:spLocks/>
              </p:cNvSpPr>
              <p:nvPr/>
            </p:nvSpPr>
            <p:spPr bwMode="auto">
              <a:xfrm>
                <a:off x="-12700" y="-7144"/>
                <a:ext cx="12217400" cy="1041400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6" y="2"/>
                  </a:cxn>
                  <a:cxn ang="0">
                    <a:pos x="2542" y="0"/>
                  </a:cxn>
                  <a:cxn ang="0">
                    <a:pos x="4374" y="367"/>
                  </a:cxn>
                  <a:cxn ang="0">
                    <a:pos x="5766" y="55"/>
                  </a:cxn>
                  <a:cxn ang="0">
                    <a:pos x="5772" y="213"/>
                  </a:cxn>
                  <a:cxn ang="0">
                    <a:pos x="4302" y="439"/>
                  </a:cxn>
                  <a:cxn ang="0">
                    <a:pos x="1488" y="201"/>
                  </a:cxn>
                  <a:cxn ang="0">
                    <a:pos x="0" y="656"/>
                  </a:cxn>
                  <a:cxn ang="0">
                    <a:pos x="6" y="2"/>
                  </a:cxn>
                </a:cxnLst>
                <a:rect l="0" t="0" r="0" b="0"/>
                <a:pathLst>
                  <a:path w="5772" h="656">
                    <a:moveTo>
                      <a:pt x="6" y="2"/>
                    </a:moveTo>
                    <a:lnTo>
                      <a:pt x="2542" y="0"/>
                    </a:lnTo>
                    <a:cubicBezTo>
                      <a:pt x="2746" y="101"/>
                      <a:pt x="3828" y="367"/>
                      <a:pt x="4374" y="367"/>
                    </a:cubicBezTo>
                    <a:cubicBezTo>
                      <a:pt x="4920" y="367"/>
                      <a:pt x="5526" y="152"/>
                      <a:pt x="5766" y="55"/>
                    </a:cubicBezTo>
                    <a:lnTo>
                      <a:pt x="5772" y="213"/>
                    </a:lnTo>
                    <a:cubicBezTo>
                      <a:pt x="5670" y="257"/>
                      <a:pt x="5016" y="441"/>
                      <a:pt x="4302" y="439"/>
                    </a:cubicBezTo>
                    <a:cubicBezTo>
                      <a:pt x="3588" y="437"/>
                      <a:pt x="2205" y="165"/>
                      <a:pt x="1488" y="201"/>
                    </a:cubicBezTo>
                    <a:cubicBezTo>
                      <a:pt x="750" y="209"/>
                      <a:pt x="270" y="482"/>
                      <a:pt x="0" y="656"/>
                    </a:cubicBezTo>
                    <a:lnTo>
                      <a:pt x="6" y="2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shade val="50000"/>
                      <a:alpha val="45000"/>
                      <a:satMod val="120000"/>
                    </a:schemeClr>
                  </a:gs>
                  <a:gs pos="100000">
                    <a:schemeClr val="accent3">
                      <a:shade val="80000"/>
                      <a:alpha val="55000"/>
                      <a:satMod val="155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marL="0" algn="l" rtl="0" eaLnBrk="1" latinLnBrk="0" hangingPunct="1"/>
                <a:endParaRPr kumimoji="0" lang="en-US" sz="180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9" name="Freeform 28"/>
              <p:cNvSpPr>
                <a:spLocks/>
              </p:cNvSpPr>
              <p:nvPr/>
            </p:nvSpPr>
            <p:spPr bwMode="auto">
              <a:xfrm>
                <a:off x="5842000" y="-7144"/>
                <a:ext cx="6350000" cy="638175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1668" y="564"/>
                  </a:cxn>
                  <a:cxn ang="0">
                    <a:pos x="3000" y="186"/>
                  </a:cxn>
                  <a:cxn ang="0">
                    <a:pos x="3000" y="6"/>
                  </a:cxn>
                  <a:cxn ang="0">
                    <a:pos x="0" y="0"/>
                  </a:cxn>
                </a:cxnLst>
                <a:rect l="0" t="0" r="0" b="0"/>
                <a:pathLst>
                  <a:path w="3000" h="595">
                    <a:moveTo>
                      <a:pt x="0" y="0"/>
                    </a:moveTo>
                    <a:cubicBezTo>
                      <a:pt x="174" y="102"/>
                      <a:pt x="1168" y="533"/>
                      <a:pt x="1668" y="564"/>
                    </a:cubicBezTo>
                    <a:cubicBezTo>
                      <a:pt x="2168" y="595"/>
                      <a:pt x="2778" y="279"/>
                      <a:pt x="3000" y="186"/>
                    </a:cubicBezTo>
                    <a:lnTo>
                      <a:pt x="3000" y="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>
                      <a:shade val="50000"/>
                      <a:alpha val="30000"/>
                      <a:satMod val="130000"/>
                    </a:schemeClr>
                  </a:gs>
                  <a:gs pos="80000">
                    <a:schemeClr val="accent2">
                      <a:shade val="75000"/>
                      <a:alpha val="45000"/>
                      <a:satMod val="140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marL="0" algn="l" rtl="0" eaLnBrk="1" latinLnBrk="0" hangingPunct="1"/>
                <a:endParaRPr kumimoji="0" lang="en-US" sz="180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grpSp>
            <p:nvGrpSpPr>
              <p:cNvPr id="31" name="Group 30"/>
              <p:cNvGrpSpPr/>
              <p:nvPr/>
            </p:nvGrpSpPr>
            <p:grpSpPr>
              <a:xfrm>
                <a:off x="-25356" y="202408"/>
                <a:ext cx="12240731" cy="649224"/>
                <a:chOff x="-19045" y="216550"/>
                <a:chExt cx="9180548" cy="649224"/>
              </a:xfrm>
            </p:grpSpPr>
            <p:sp>
              <p:nvSpPr>
                <p:cNvPr id="32" name="Freeform 31"/>
                <p:cNvSpPr>
                  <a:spLocks/>
                </p:cNvSpPr>
                <p:nvPr/>
              </p:nvSpPr>
              <p:spPr bwMode="auto">
                <a:xfrm rot="21435692">
                  <a:off x="-19045" y="216550"/>
                  <a:ext cx="9163050" cy="649224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966"/>
                    </a:cxn>
                    <a:cxn ang="0">
                      <a:pos x="1608" y="282"/>
                    </a:cxn>
                    <a:cxn ang="0">
                      <a:pos x="4110" y="1008"/>
                    </a:cxn>
                    <a:cxn ang="0">
                      <a:pos x="5772" y="0"/>
                    </a:cxn>
                  </a:cxnLst>
                  <a:rect l="0" t="0" r="0" b="0"/>
                  <a:pathLst>
                    <a:path w="5772" h="1055">
                      <a:moveTo>
                        <a:pt x="0" y="966"/>
                      </a:moveTo>
                      <a:cubicBezTo>
                        <a:pt x="282" y="738"/>
                        <a:pt x="923" y="275"/>
                        <a:pt x="1608" y="282"/>
                      </a:cubicBezTo>
                      <a:cubicBezTo>
                        <a:pt x="2293" y="289"/>
                        <a:pt x="3416" y="1055"/>
                        <a:pt x="4110" y="1008"/>
                      </a:cubicBezTo>
                      <a:cubicBezTo>
                        <a:pt x="4804" y="961"/>
                        <a:pt x="5426" y="210"/>
                        <a:pt x="5772" y="0"/>
                      </a:cubicBezTo>
                    </a:path>
                  </a:pathLst>
                </a:custGeom>
                <a:noFill/>
                <a:ln w="10795" cap="flat" cmpd="sng" algn="ctr">
                  <a:gradFill>
                    <a:gsLst>
                      <a:gs pos="74000">
                        <a:schemeClr val="accent3">
                          <a:shade val="75000"/>
                        </a:schemeClr>
                      </a:gs>
                      <a:gs pos="86000">
                        <a:schemeClr val="tx1">
                          <a:alpha val="29000"/>
                        </a:schemeClr>
                      </a:gs>
                      <a:gs pos="16000">
                        <a:schemeClr val="accent2">
                          <a:shade val="75000"/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anchor="t" compatLnSpc="1"/>
                <a:lstStyle/>
                <a:p>
                  <a:endParaRPr kumimoji="0" lang="en-US" sz="1800"/>
                </a:p>
              </p:txBody>
            </p:sp>
            <p:sp>
              <p:nvSpPr>
                <p:cNvPr id="33" name="Freeform 32"/>
                <p:cNvSpPr>
                  <a:spLocks/>
                </p:cNvSpPr>
                <p:nvPr/>
              </p:nvSpPr>
              <p:spPr bwMode="auto">
                <a:xfrm rot="21435692">
                  <a:off x="-14309" y="290003"/>
                  <a:ext cx="9175812" cy="530352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732"/>
                    </a:cxn>
                    <a:cxn ang="0">
                      <a:pos x="1638" y="228"/>
                    </a:cxn>
                    <a:cxn ang="0">
                      <a:pos x="4122" y="816"/>
                    </a:cxn>
                    <a:cxn ang="0">
                      <a:pos x="5766" y="0"/>
                    </a:cxn>
                  </a:cxnLst>
                  <a:rect l="0" t="0" r="0" b="0"/>
                  <a:pathLst>
                    <a:path w="5766" h="854">
                      <a:moveTo>
                        <a:pt x="0" y="732"/>
                      </a:moveTo>
                      <a:cubicBezTo>
                        <a:pt x="273" y="647"/>
                        <a:pt x="951" y="214"/>
                        <a:pt x="1638" y="228"/>
                      </a:cubicBezTo>
                      <a:cubicBezTo>
                        <a:pt x="2325" y="242"/>
                        <a:pt x="3434" y="854"/>
                        <a:pt x="4122" y="816"/>
                      </a:cubicBezTo>
                      <a:cubicBezTo>
                        <a:pt x="4810" y="778"/>
                        <a:pt x="5424" y="170"/>
                        <a:pt x="5766" y="0"/>
                      </a:cubicBezTo>
                    </a:path>
                  </a:pathLst>
                </a:custGeom>
                <a:noFill/>
                <a:ln w="9525" cap="flat" cmpd="sng" algn="ctr">
                  <a:gradFill>
                    <a:gsLst>
                      <a:gs pos="74000">
                        <a:schemeClr val="accent4"/>
                      </a:gs>
                      <a:gs pos="44000">
                        <a:schemeClr val="accent1"/>
                      </a:gs>
                      <a:gs pos="33000">
                        <a:schemeClr val="accent2"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anchor="t" compatLnSpc="1"/>
                <a:lstStyle/>
                <a:p>
                  <a:endParaRPr kumimoji="0" lang="en-US" sz="1800"/>
                </a:p>
              </p:txBody>
            </p:sp>
          </p:grpSp>
        </p:grpSp>
      </p:grp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fld id="{61146459-E3C3-4969-9224-5ED50B492D17}" type="datetime1">
              <a:rPr lang="en-US" smtClean="0"/>
              <a:pPr/>
              <a:t>5/12/2026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85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>
            <a:lumMod val="50000"/>
          </a:schemeClr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>
            <a:lumMod val="75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>
            <a:lumMod val="50000"/>
          </a:schemeClr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>
            <a:lumMod val="75000"/>
          </a:schemeClr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0" algn="l" rtl="0" eaLnBrk="1" latinLnBrk="0" hangingPunct="1">
        <a:spcBef>
          <a:spcPct val="20000"/>
        </a:spcBef>
        <a:buClr>
          <a:schemeClr val="tx2"/>
        </a:buClr>
        <a:buFontTx/>
        <a:buNone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3" Type="http://schemas.openxmlformats.org/officeDocument/2006/relationships/image" Target="../media/image14.jpg"/><Relationship Id="rId7" Type="http://schemas.openxmlformats.org/officeDocument/2006/relationships/image" Target="../media/image18.jpg"/><Relationship Id="rId12" Type="http://schemas.openxmlformats.org/officeDocument/2006/relationships/image" Target="../media/image23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11" Type="http://schemas.openxmlformats.org/officeDocument/2006/relationships/image" Target="../media/image22.jpg"/><Relationship Id="rId5" Type="http://schemas.openxmlformats.org/officeDocument/2006/relationships/image" Target="../media/image16.jpg"/><Relationship Id="rId10" Type="http://schemas.openxmlformats.org/officeDocument/2006/relationships/image" Target="../media/image21.jpg"/><Relationship Id="rId4" Type="http://schemas.openxmlformats.org/officeDocument/2006/relationships/image" Target="../media/image15.jpg"/><Relationship Id="rId9" Type="http://schemas.openxmlformats.org/officeDocument/2006/relationships/image" Target="../media/image20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13" Type="http://schemas.openxmlformats.org/officeDocument/2006/relationships/image" Target="../media/image35.jpg"/><Relationship Id="rId3" Type="http://schemas.openxmlformats.org/officeDocument/2006/relationships/image" Target="../media/image25.jpg"/><Relationship Id="rId7" Type="http://schemas.openxmlformats.org/officeDocument/2006/relationships/image" Target="../media/image29.jpg"/><Relationship Id="rId12" Type="http://schemas.openxmlformats.org/officeDocument/2006/relationships/image" Target="../media/image34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11" Type="http://schemas.openxmlformats.org/officeDocument/2006/relationships/image" Target="../media/image33.jpg"/><Relationship Id="rId5" Type="http://schemas.openxmlformats.org/officeDocument/2006/relationships/image" Target="../media/image27.png"/><Relationship Id="rId15" Type="http://schemas.openxmlformats.org/officeDocument/2006/relationships/image" Target="../media/image37.jpg"/><Relationship Id="rId10" Type="http://schemas.openxmlformats.org/officeDocument/2006/relationships/image" Target="../media/image32.jpg"/><Relationship Id="rId4" Type="http://schemas.openxmlformats.org/officeDocument/2006/relationships/image" Target="../media/image26.jpg"/><Relationship Id="rId9" Type="http://schemas.openxmlformats.org/officeDocument/2006/relationships/image" Target="../media/image31.jpg"/><Relationship Id="rId14" Type="http://schemas.openxmlformats.org/officeDocument/2006/relationships/image" Target="../media/image36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711200" y="197224"/>
            <a:ext cx="10468864" cy="1828800"/>
          </a:xfrm>
        </p:spPr>
        <p:txBody>
          <a:bodyPr>
            <a:normAutofit/>
          </a:bodyPr>
          <a:lstStyle/>
          <a:p>
            <a:pPr algn="l"/>
            <a:r>
              <a:rPr lang="en-US" sz="6600" dirty="0"/>
              <a:t>WE DID IT!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711200" y="2288242"/>
            <a:ext cx="7446682" cy="1752600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WORKING WITH LOCAL OFFICIALS TO GET IT DONE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F26373-4EFF-9676-011B-9CF4EB5ABA21}"/>
              </a:ext>
            </a:extLst>
          </p:cNvPr>
          <p:cNvSpPr txBox="1"/>
          <p:nvPr/>
        </p:nvSpPr>
        <p:spPr>
          <a:xfrm>
            <a:off x="4745318" y="4186518"/>
            <a:ext cx="7240494" cy="190129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600" dirty="0"/>
              <a:t>Abby Jacobson, Westview Orchards &amp; Winery</a:t>
            </a:r>
          </a:p>
          <a:p>
            <a:pPr algn="r">
              <a:lnSpc>
                <a:spcPct val="150000"/>
              </a:lnSpc>
            </a:pPr>
            <a:r>
              <a:rPr lang="en-US" sz="1600" dirty="0"/>
              <a:t>Cody Stricker, Planning/Long Lake Township</a:t>
            </a:r>
          </a:p>
          <a:p>
            <a:pPr algn="r">
              <a:lnSpc>
                <a:spcPct val="150000"/>
              </a:lnSpc>
            </a:pPr>
            <a:r>
              <a:rPr lang="en-US" sz="1600" dirty="0"/>
              <a:t>Matthew Jerome, Zoning/Long Lake Township</a:t>
            </a:r>
          </a:p>
          <a:p>
            <a:pPr algn="r">
              <a:lnSpc>
                <a:spcPct val="150000"/>
              </a:lnSpc>
            </a:pPr>
            <a:r>
              <a:rPr lang="en-US" sz="1600" dirty="0"/>
              <a:t>Doug Mansfield, Mansfield and Assoc. </a:t>
            </a:r>
          </a:p>
          <a:p>
            <a:pPr algn="r">
              <a:lnSpc>
                <a:spcPct val="150000"/>
              </a:lnSpc>
            </a:pPr>
            <a:r>
              <a:rPr lang="en-US" sz="1600" dirty="0"/>
              <a:t>Phil Hallstedt, Red Truck Vinegar/Hallstedt Homestead Cherries</a:t>
            </a:r>
          </a:p>
        </p:txBody>
      </p:sp>
    </p:spTree>
    <p:extLst>
      <p:ext uri="{BB962C8B-B14F-4D97-AF65-F5344CB8AC3E}">
        <p14:creationId xmlns:p14="http://schemas.microsoft.com/office/powerpoint/2010/main" val="354962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AAD92C9-E475-23F6-BD7B-43BC464650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52" b="14452"/>
          <a:stretch/>
        </p:blipFill>
        <p:spPr bwMode="auto">
          <a:xfrm>
            <a:off x="1781736" y="2395357"/>
            <a:ext cx="8000999" cy="4038600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E401D1-7761-E858-7A14-A311F0980503}"/>
              </a:ext>
            </a:extLst>
          </p:cNvPr>
          <p:cNvSpPr txBox="1"/>
          <p:nvPr/>
        </p:nvSpPr>
        <p:spPr>
          <a:xfrm>
            <a:off x="609600" y="2026025"/>
            <a:ext cx="260985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+mj-lt"/>
              </a:rPr>
              <a:t>Aerial View</a:t>
            </a:r>
          </a:p>
        </p:txBody>
      </p:sp>
      <p:pic>
        <p:nvPicPr>
          <p:cNvPr id="8" name="Picture 11">
            <a:extLst>
              <a:ext uri="{FF2B5EF4-FFF2-40B4-BE49-F238E27FC236}">
                <a16:creationId xmlns:a16="http://schemas.microsoft.com/office/drawing/2014/main" id="{730193E5-8C7A-2169-F6AF-2ACE2A664FE9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56" b="6767"/>
          <a:stretch/>
        </p:blipFill>
        <p:spPr>
          <a:xfrm>
            <a:off x="923925" y="1810126"/>
            <a:ext cx="2775448" cy="2366819"/>
          </a:xfrm>
          <a:effectLst>
            <a:softEdge rad="112500"/>
          </a:effectLst>
        </p:spPr>
      </p:pic>
      <p:pic>
        <p:nvPicPr>
          <p:cNvPr id="9" name="Picture 6">
            <a:extLst>
              <a:ext uri="{FF2B5EF4-FFF2-40B4-BE49-F238E27FC236}">
                <a16:creationId xmlns:a16="http://schemas.microsoft.com/office/drawing/2014/main" id="{7762EB9A-EC88-F66A-7A42-147212963E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287593" y="4361478"/>
            <a:ext cx="3182372" cy="23867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7">
            <a:extLst>
              <a:ext uri="{FF2B5EF4-FFF2-40B4-BE49-F238E27FC236}">
                <a16:creationId xmlns:a16="http://schemas.microsoft.com/office/drawing/2014/main" id="{158379CE-6DB7-CA21-EA3D-C8787AE299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0" t="24136" r="7143" b="301"/>
          <a:stretch/>
        </p:blipFill>
        <p:spPr bwMode="auto">
          <a:xfrm>
            <a:off x="8124302" y="1729236"/>
            <a:ext cx="3458098" cy="24475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9">
            <a:extLst>
              <a:ext uri="{FF2B5EF4-FFF2-40B4-BE49-F238E27FC236}">
                <a16:creationId xmlns:a16="http://schemas.microsoft.com/office/drawing/2014/main" id="{5785C2D1-4D46-01ED-FC02-84489DF5977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285478" y="4361478"/>
            <a:ext cx="3182372" cy="23867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9C357AF-E7AC-E3B7-A6AC-0ED0D63D26F9}"/>
              </a:ext>
            </a:extLst>
          </p:cNvPr>
          <p:cNvSpPr txBox="1"/>
          <p:nvPr/>
        </p:nvSpPr>
        <p:spPr>
          <a:xfrm>
            <a:off x="4178635" y="2395357"/>
            <a:ext cx="3834729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+mj-lt"/>
              </a:rPr>
              <a:t>Then… Fall Family Fun Weekends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F7A4E5D-8ABD-2175-65C7-13C73D17B7C1}"/>
              </a:ext>
            </a:extLst>
          </p:cNvPr>
          <p:cNvSpPr/>
          <p:nvPr/>
        </p:nvSpPr>
        <p:spPr>
          <a:xfrm>
            <a:off x="0" y="0"/>
            <a:ext cx="12192000" cy="1143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599" y="-34018"/>
            <a:ext cx="10972800" cy="1143000"/>
          </a:xfrm>
        </p:spPr>
        <p:txBody>
          <a:bodyPr/>
          <a:lstStyle/>
          <a:p>
            <a:r>
              <a:rPr lang="en-US" dirty="0"/>
              <a:t>Westview Orchards</a:t>
            </a:r>
          </a:p>
        </p:txBody>
      </p:sp>
    </p:spTree>
    <p:extLst>
      <p:ext uri="{BB962C8B-B14F-4D97-AF65-F5344CB8AC3E}">
        <p14:creationId xmlns:p14="http://schemas.microsoft.com/office/powerpoint/2010/main" val="1508910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9C59EA8-E7DA-22B2-FC3F-BA65CFA86705}"/>
              </a:ext>
            </a:extLst>
          </p:cNvPr>
          <p:cNvSpPr/>
          <p:nvPr/>
        </p:nvSpPr>
        <p:spPr>
          <a:xfrm>
            <a:off x="0" y="0"/>
            <a:ext cx="12199939" cy="1214108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14350" y="0"/>
            <a:ext cx="10972800" cy="1143000"/>
          </a:xfrm>
        </p:spPr>
        <p:txBody>
          <a:bodyPr/>
          <a:lstStyle/>
          <a:p>
            <a:r>
              <a:rPr lang="en-US" dirty="0"/>
              <a:t>Washington Township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939" y="1375409"/>
            <a:ext cx="6096000" cy="741045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Agritourism Ordinance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9DAE1DB-916E-595A-2E98-29B183853A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4000" t="8827" r="5211" b="3685"/>
          <a:stretch>
            <a:fillRect/>
          </a:stretch>
        </p:blipFill>
        <p:spPr>
          <a:xfrm>
            <a:off x="1307188" y="2054700"/>
            <a:ext cx="3611226" cy="4636772"/>
          </a:xfrm>
          <a:prstGeom prst="rect">
            <a:avLst/>
          </a:prstGeom>
          <a:effectLst>
            <a:softEdge rad="112500"/>
          </a:effectLst>
        </p:spPr>
      </p:pic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8CB55CCC-113F-4F05-1118-D9758DB4CCC5}"/>
              </a:ext>
            </a:extLst>
          </p:cNvPr>
          <p:cNvSpPr txBox="1">
            <a:spLocks/>
          </p:cNvSpPr>
          <p:nvPr/>
        </p:nvSpPr>
        <p:spPr>
          <a:xfrm>
            <a:off x="6103939" y="1375410"/>
            <a:ext cx="6096000" cy="741045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/>
              <a:buNone/>
            </a:pPr>
            <a:r>
              <a:rPr lang="en-US" dirty="0"/>
              <a:t>“Home Team”</a:t>
            </a:r>
          </a:p>
        </p:txBody>
      </p:sp>
      <p:pic>
        <p:nvPicPr>
          <p:cNvPr id="7" name="Content Placeholder 3">
            <a:extLst>
              <a:ext uri="{FF2B5EF4-FFF2-40B4-BE49-F238E27FC236}">
                <a16:creationId xmlns:a16="http://schemas.microsoft.com/office/drawing/2014/main" id="{1A50F76B-70B2-F87B-176D-A7804F3F93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20927" t="6912" r="18910" b="2781"/>
          <a:stretch/>
        </p:blipFill>
        <p:spPr>
          <a:xfrm>
            <a:off x="9610968" y="2277756"/>
            <a:ext cx="2218839" cy="4437676"/>
          </a:xfrm>
          <a:prstGeom prst="rect">
            <a:avLst/>
          </a:prstGeom>
          <a:effectLst>
            <a:softEdge rad="112500"/>
          </a:effectLst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975F004E-BEB7-4E7A-7E83-C536CF48E1A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314" t="4462" r="18517" b="866"/>
          <a:stretch/>
        </p:blipFill>
        <p:spPr bwMode="auto">
          <a:xfrm>
            <a:off x="7068652" y="2239963"/>
            <a:ext cx="2151063" cy="45132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39554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294721-192E-ABF8-BDC7-B02E3B48E8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01C331A-8E36-B2B6-B042-BF29A7E57253}"/>
              </a:ext>
            </a:extLst>
          </p:cNvPr>
          <p:cNvSpPr/>
          <p:nvPr/>
        </p:nvSpPr>
        <p:spPr>
          <a:xfrm>
            <a:off x="0" y="0"/>
            <a:ext cx="12199939" cy="1214108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400EE4E-80BA-3CA3-769F-AEC0DDCD7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" y="0"/>
            <a:ext cx="10972800" cy="1143000"/>
          </a:xfrm>
        </p:spPr>
        <p:txBody>
          <a:bodyPr/>
          <a:lstStyle/>
          <a:p>
            <a:r>
              <a:rPr lang="en-US" dirty="0"/>
              <a:t>Charter Township of Long Lake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7475CB2-64E6-40E7-4EFA-7C7DE2D0DC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048496"/>
            <a:ext cx="5045593" cy="363474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7E3CC93-0507-1372-FA42-3F3CEDC66B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8772" y="4197155"/>
            <a:ext cx="3343275" cy="2227457"/>
          </a:xfrm>
          <a:prstGeom prst="rect">
            <a:avLst/>
          </a:prstGeom>
        </p:spPr>
      </p:pic>
      <p:pic>
        <p:nvPicPr>
          <p:cNvPr id="17" name="Picture 16" descr="PARKS &amp; RECREATION – Long Lake Township">
            <a:extLst>
              <a:ext uri="{FF2B5EF4-FFF2-40B4-BE49-F238E27FC236}">
                <a16:creationId xmlns:a16="http://schemas.microsoft.com/office/drawing/2014/main" id="{64CA8F14-D4A5-72A7-0DE1-4B59DFA8B0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8774" y="1647933"/>
            <a:ext cx="3343277" cy="2227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5844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64DE91-A99C-162F-2E1A-684774F31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7A2B525-DD82-81CE-87F6-86F4EB1E6517}"/>
              </a:ext>
            </a:extLst>
          </p:cNvPr>
          <p:cNvSpPr/>
          <p:nvPr/>
        </p:nvSpPr>
        <p:spPr>
          <a:xfrm>
            <a:off x="0" y="0"/>
            <a:ext cx="12199939" cy="1214108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3C70C92-E739-399F-C65B-907A66986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" y="0"/>
            <a:ext cx="10972800" cy="1143000"/>
          </a:xfrm>
        </p:spPr>
        <p:txBody>
          <a:bodyPr/>
          <a:lstStyle/>
          <a:p>
            <a:r>
              <a:rPr lang="en-US" dirty="0"/>
              <a:t>Mansfield Land </a:t>
            </a:r>
            <a:r>
              <a:rPr lang="en-US"/>
              <a:t>Use Consultants</a:t>
            </a:r>
            <a:endParaRPr lang="en-US" dirty="0"/>
          </a:p>
        </p:txBody>
      </p:sp>
      <p:grpSp>
        <p:nvGrpSpPr>
          <p:cNvPr id="16" name="object 2">
            <a:extLst>
              <a:ext uri="{FF2B5EF4-FFF2-40B4-BE49-F238E27FC236}">
                <a16:creationId xmlns:a16="http://schemas.microsoft.com/office/drawing/2014/main" id="{2FB56BFB-E6D6-6A5B-E7E2-9F3812AF050B}"/>
              </a:ext>
            </a:extLst>
          </p:cNvPr>
          <p:cNvGrpSpPr/>
          <p:nvPr/>
        </p:nvGrpSpPr>
        <p:grpSpPr>
          <a:xfrm>
            <a:off x="1216365" y="4503922"/>
            <a:ext cx="4023360" cy="2286000"/>
            <a:chOff x="649224" y="4341876"/>
            <a:chExt cx="4023360" cy="2286000"/>
          </a:xfrm>
        </p:grpSpPr>
        <p:pic>
          <p:nvPicPr>
            <p:cNvPr id="18" name="object 3">
              <a:extLst>
                <a:ext uri="{FF2B5EF4-FFF2-40B4-BE49-F238E27FC236}">
                  <a16:creationId xmlns:a16="http://schemas.microsoft.com/office/drawing/2014/main" id="{970FC707-EDB4-E1A0-40F3-D571A82AB52B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9224" y="4341876"/>
              <a:ext cx="2659795" cy="1953767"/>
            </a:xfrm>
            <a:prstGeom prst="rect">
              <a:avLst/>
            </a:prstGeom>
          </p:spPr>
        </p:pic>
        <p:pic>
          <p:nvPicPr>
            <p:cNvPr id="19" name="object 4">
              <a:extLst>
                <a:ext uri="{FF2B5EF4-FFF2-40B4-BE49-F238E27FC236}">
                  <a16:creationId xmlns:a16="http://schemas.microsoft.com/office/drawing/2014/main" id="{00B6F62E-61B1-7DF3-CDE8-523CEA3161AE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22319" y="4366260"/>
              <a:ext cx="1350263" cy="2261615"/>
            </a:xfrm>
            <a:prstGeom prst="rect">
              <a:avLst/>
            </a:prstGeom>
          </p:spPr>
        </p:pic>
      </p:grpSp>
      <p:sp>
        <p:nvSpPr>
          <p:cNvPr id="20" name="object 5">
            <a:extLst>
              <a:ext uri="{FF2B5EF4-FFF2-40B4-BE49-F238E27FC236}">
                <a16:creationId xmlns:a16="http://schemas.microsoft.com/office/drawing/2014/main" id="{AE9A9183-6E4C-527F-46A9-BD986872CC3C}"/>
              </a:ext>
            </a:extLst>
          </p:cNvPr>
          <p:cNvSpPr txBox="1"/>
          <p:nvPr/>
        </p:nvSpPr>
        <p:spPr>
          <a:xfrm>
            <a:off x="5712737" y="1384783"/>
            <a:ext cx="6256425" cy="26750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spcAft>
                <a:spcPts val="600"/>
              </a:spcAft>
            </a:pPr>
            <a:r>
              <a:rPr sz="1400" dirty="0">
                <a:latin typeface="Calibri"/>
                <a:cs typeface="Calibri"/>
              </a:rPr>
              <a:t>Union</a:t>
            </a:r>
            <a:r>
              <a:rPr sz="1400" spc="9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Township</a:t>
            </a:r>
            <a:r>
              <a:rPr sz="1400" spc="114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Supervisor</a:t>
            </a:r>
            <a:r>
              <a:rPr lang="en-US"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(1995-</a:t>
            </a:r>
            <a:r>
              <a:rPr sz="1400" spc="-10" dirty="0">
                <a:latin typeface="Calibri"/>
                <a:cs typeface="Calibri"/>
              </a:rPr>
              <a:t>Present)</a:t>
            </a:r>
            <a:endParaRPr sz="1400" dirty="0">
              <a:latin typeface="Calibri"/>
              <a:cs typeface="Calibri"/>
            </a:endParaRPr>
          </a:p>
          <a:p>
            <a:pPr>
              <a:lnSpc>
                <a:spcPts val="1370"/>
              </a:lnSpc>
              <a:spcAft>
                <a:spcPts val="600"/>
              </a:spcAft>
            </a:pPr>
            <a:r>
              <a:rPr sz="1400" dirty="0">
                <a:latin typeface="Calibri"/>
                <a:cs typeface="Calibri"/>
              </a:rPr>
              <a:t>Board</a:t>
            </a:r>
            <a:r>
              <a:rPr sz="1400" spc="1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Member</a:t>
            </a:r>
            <a:r>
              <a:rPr sz="1400" spc="1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and</a:t>
            </a:r>
            <a:r>
              <a:rPr sz="1400" spc="1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Past</a:t>
            </a:r>
            <a:r>
              <a:rPr sz="1400" spc="1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President</a:t>
            </a:r>
            <a:r>
              <a:rPr sz="1400" spc="1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Michigan</a:t>
            </a:r>
            <a:r>
              <a:rPr sz="1400" spc="15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Township</a:t>
            </a:r>
            <a:r>
              <a:rPr lang="en-US"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Association</a:t>
            </a:r>
            <a:r>
              <a:rPr sz="1400" spc="40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(2004-</a:t>
            </a:r>
            <a:r>
              <a:rPr sz="1400" spc="-20" dirty="0">
                <a:latin typeface="Calibri"/>
                <a:cs typeface="Calibri"/>
              </a:rPr>
              <a:t>2021)</a:t>
            </a:r>
            <a:endParaRPr lang="en-US" sz="1400" spc="-20" dirty="0">
              <a:latin typeface="Calibri"/>
              <a:cs typeface="Calibri"/>
            </a:endParaRPr>
          </a:p>
          <a:p>
            <a:pPr>
              <a:lnSpc>
                <a:spcPts val="1370"/>
              </a:lnSpc>
              <a:spcAft>
                <a:spcPts val="600"/>
              </a:spcAft>
            </a:pPr>
            <a:r>
              <a:rPr sz="1400" dirty="0">
                <a:latin typeface="Calibri"/>
                <a:cs typeface="Calibri"/>
              </a:rPr>
              <a:t>Board</a:t>
            </a:r>
            <a:r>
              <a:rPr sz="1400" spc="1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Member</a:t>
            </a:r>
            <a:r>
              <a:rPr sz="1400" spc="9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Networks</a:t>
            </a:r>
            <a:r>
              <a:rPr sz="1400" spc="114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Northwest </a:t>
            </a:r>
            <a:r>
              <a:rPr sz="1400" spc="10" dirty="0">
                <a:latin typeface="Calibri"/>
                <a:cs typeface="Calibri"/>
              </a:rPr>
              <a:t>(</a:t>
            </a:r>
            <a:r>
              <a:rPr sz="1200" spc="10" dirty="0">
                <a:latin typeface="Calibri"/>
                <a:cs typeface="Calibri"/>
              </a:rPr>
              <a:t>Regional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50" dirty="0">
                <a:latin typeface="Calibri"/>
                <a:cs typeface="Calibri"/>
              </a:rPr>
              <a:t>Council</a:t>
            </a:r>
            <a:r>
              <a:rPr sz="1200" spc="10" dirty="0">
                <a:latin typeface="Calibri"/>
                <a:cs typeface="Calibri"/>
              </a:rPr>
              <a:t> of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spc="10" dirty="0">
                <a:latin typeface="Calibri"/>
                <a:cs typeface="Calibri"/>
              </a:rPr>
              <a:t>Government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400" spc="10" dirty="0">
                <a:latin typeface="Calibri"/>
                <a:cs typeface="Calibri"/>
              </a:rPr>
              <a:t>-2014-</a:t>
            </a:r>
            <a:r>
              <a:rPr sz="1400" spc="-10" dirty="0">
                <a:latin typeface="Calibri"/>
                <a:cs typeface="Calibri"/>
              </a:rPr>
              <a:t>2020) </a:t>
            </a:r>
            <a:endParaRPr lang="en-US" sz="1400" spc="-10" dirty="0">
              <a:latin typeface="Calibri"/>
              <a:cs typeface="Calibri"/>
            </a:endParaRPr>
          </a:p>
          <a:p>
            <a:pPr>
              <a:lnSpc>
                <a:spcPts val="1370"/>
              </a:lnSpc>
              <a:spcAft>
                <a:spcPts val="600"/>
              </a:spcAft>
            </a:pPr>
            <a:r>
              <a:rPr sz="1400" dirty="0">
                <a:latin typeface="Calibri"/>
                <a:cs typeface="Calibri"/>
              </a:rPr>
              <a:t>Grand</a:t>
            </a:r>
            <a:r>
              <a:rPr sz="1400" spc="1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Traverse</a:t>
            </a:r>
            <a:r>
              <a:rPr sz="1400" spc="9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County</a:t>
            </a:r>
            <a:r>
              <a:rPr sz="1400" spc="1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Rural</a:t>
            </a:r>
            <a:r>
              <a:rPr sz="1400" spc="1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Fire</a:t>
            </a:r>
            <a:r>
              <a:rPr sz="1400" spc="90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Board</a:t>
            </a:r>
            <a:endParaRPr sz="1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spcAft>
                <a:spcPts val="600"/>
              </a:spcAft>
            </a:pPr>
            <a:r>
              <a:rPr sz="1400" dirty="0">
                <a:latin typeface="Calibri"/>
                <a:cs typeface="Calibri"/>
              </a:rPr>
              <a:t>Past</a:t>
            </a:r>
            <a:r>
              <a:rPr sz="1400" spc="1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Director</a:t>
            </a:r>
            <a:r>
              <a:rPr sz="1400" spc="1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and</a:t>
            </a:r>
            <a:r>
              <a:rPr sz="1400" spc="15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President-</a:t>
            </a:r>
            <a:r>
              <a:rPr lang="en-US" sz="1400" dirty="0">
                <a:latin typeface="Calibri"/>
                <a:cs typeface="Calibri"/>
              </a:rPr>
              <a:t> </a:t>
            </a:r>
            <a:r>
              <a:rPr sz="1400" spc="70" dirty="0">
                <a:latin typeface="Calibri"/>
                <a:cs typeface="Calibri"/>
              </a:rPr>
              <a:t>Canada</a:t>
            </a:r>
            <a:r>
              <a:rPr sz="1400" spc="19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Creek</a:t>
            </a:r>
            <a:r>
              <a:rPr sz="1400" spc="145" dirty="0">
                <a:latin typeface="Calibri"/>
                <a:cs typeface="Calibri"/>
              </a:rPr>
              <a:t> </a:t>
            </a:r>
            <a:r>
              <a:rPr sz="1400" spc="60" dirty="0">
                <a:latin typeface="Calibri"/>
                <a:cs typeface="Calibri"/>
              </a:rPr>
              <a:t>Ranch</a:t>
            </a:r>
            <a:r>
              <a:rPr sz="1400" spc="150" dirty="0">
                <a:latin typeface="Calibri"/>
                <a:cs typeface="Calibri"/>
              </a:rPr>
              <a:t> </a:t>
            </a:r>
            <a:endParaRPr lang="en-US" sz="1400" spc="15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spcAft>
                <a:spcPts val="600"/>
              </a:spcAft>
            </a:pPr>
            <a:r>
              <a:rPr sz="1400" spc="35" dirty="0">
                <a:latin typeface="Calibri"/>
                <a:cs typeface="Calibri"/>
              </a:rPr>
              <a:t>Chairman</a:t>
            </a:r>
            <a:r>
              <a:rPr lang="en-US" sz="1400" spc="35" dirty="0">
                <a:latin typeface="Calibri"/>
                <a:cs typeface="Calibri"/>
              </a:rPr>
              <a:t>, </a:t>
            </a:r>
            <a:r>
              <a:rPr sz="1400" spc="60" dirty="0">
                <a:latin typeface="Calibri"/>
                <a:cs typeface="Calibri"/>
              </a:rPr>
              <a:t>G.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-30" dirty="0">
                <a:latin typeface="Calibri"/>
                <a:cs typeface="Calibri"/>
              </a:rPr>
              <a:t>T.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Metro</a:t>
            </a:r>
            <a:r>
              <a:rPr sz="1400" spc="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Fire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Department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Board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of</a:t>
            </a:r>
            <a:r>
              <a:rPr sz="1400" spc="70" dirty="0">
                <a:latin typeface="Calibri"/>
                <a:cs typeface="Calibri"/>
              </a:rPr>
              <a:t> </a:t>
            </a:r>
            <a:r>
              <a:rPr sz="1400" spc="35" dirty="0">
                <a:latin typeface="Calibri"/>
                <a:cs typeface="Calibri"/>
              </a:rPr>
              <a:t>Appeals</a:t>
            </a:r>
            <a:r>
              <a:rPr lang="en-US" sz="1400" spc="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(2012-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present)</a:t>
            </a:r>
            <a:endParaRPr sz="1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spcAft>
                <a:spcPts val="600"/>
              </a:spcAft>
            </a:pPr>
            <a:r>
              <a:rPr sz="1400" spc="45" dirty="0">
                <a:latin typeface="Calibri"/>
                <a:cs typeface="Calibri"/>
              </a:rPr>
              <a:t>Chairman-</a:t>
            </a:r>
            <a:r>
              <a:rPr sz="1400" spc="10" dirty="0">
                <a:latin typeface="Calibri"/>
                <a:cs typeface="Calibri"/>
              </a:rPr>
              <a:t>Grand</a:t>
            </a:r>
            <a:r>
              <a:rPr sz="1400" spc="120" dirty="0">
                <a:latin typeface="Calibri"/>
                <a:cs typeface="Calibri"/>
              </a:rPr>
              <a:t> </a:t>
            </a:r>
            <a:r>
              <a:rPr sz="1400" spc="10" dirty="0">
                <a:latin typeface="Calibri"/>
                <a:cs typeface="Calibri"/>
              </a:rPr>
              <a:t>Traverse</a:t>
            </a:r>
            <a:r>
              <a:rPr sz="1400" spc="80" dirty="0">
                <a:latin typeface="Calibri"/>
                <a:cs typeface="Calibri"/>
              </a:rPr>
              <a:t> </a:t>
            </a:r>
            <a:r>
              <a:rPr sz="1400" spc="10" dirty="0">
                <a:latin typeface="Calibri"/>
                <a:cs typeface="Calibri"/>
              </a:rPr>
              <a:t>County</a:t>
            </a:r>
            <a:r>
              <a:rPr sz="1400" spc="114" dirty="0">
                <a:latin typeface="Calibri"/>
                <a:cs typeface="Calibri"/>
              </a:rPr>
              <a:t> </a:t>
            </a:r>
            <a:r>
              <a:rPr sz="1400" spc="10" dirty="0">
                <a:latin typeface="Calibri"/>
                <a:cs typeface="Calibri"/>
              </a:rPr>
              <a:t>Board</a:t>
            </a:r>
            <a:r>
              <a:rPr sz="1400" spc="75" dirty="0">
                <a:latin typeface="Calibri"/>
                <a:cs typeface="Calibri"/>
              </a:rPr>
              <a:t> </a:t>
            </a:r>
            <a:r>
              <a:rPr sz="1400" spc="10" dirty="0">
                <a:latin typeface="Calibri"/>
                <a:cs typeface="Calibri"/>
              </a:rPr>
              <a:t>of</a:t>
            </a:r>
            <a:r>
              <a:rPr sz="1400" spc="75" dirty="0">
                <a:latin typeface="Calibri"/>
                <a:cs typeface="Calibri"/>
              </a:rPr>
              <a:t> </a:t>
            </a:r>
            <a:r>
              <a:rPr sz="1400" spc="10" dirty="0">
                <a:latin typeface="Calibri"/>
                <a:cs typeface="Calibri"/>
              </a:rPr>
              <a:t>Public</a:t>
            </a:r>
            <a:r>
              <a:rPr sz="1400" spc="9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Works</a:t>
            </a:r>
            <a:r>
              <a:rPr lang="en-US"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(1999-</a:t>
            </a:r>
            <a:r>
              <a:rPr sz="1400" spc="-10" dirty="0">
                <a:latin typeface="Calibri"/>
                <a:cs typeface="Calibri"/>
              </a:rPr>
              <a:t>2007)</a:t>
            </a:r>
            <a:endParaRPr lang="en-US" sz="1400" spc="-1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spcAft>
                <a:spcPts val="600"/>
              </a:spcAft>
            </a:pPr>
            <a:r>
              <a:rPr sz="1400" dirty="0">
                <a:latin typeface="Calibri"/>
                <a:cs typeface="Calibri"/>
              </a:rPr>
              <a:t>Traverse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Area </a:t>
            </a:r>
            <a:r>
              <a:rPr sz="1400" spc="50" dirty="0">
                <a:latin typeface="Calibri"/>
                <a:cs typeface="Calibri"/>
              </a:rPr>
              <a:t>Chamber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of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55" dirty="0">
                <a:latin typeface="Calibri"/>
                <a:cs typeface="Calibri"/>
              </a:rPr>
              <a:t>Commerce</a:t>
            </a:r>
            <a:r>
              <a:rPr sz="1400" spc="50" dirty="0">
                <a:latin typeface="Calibri"/>
                <a:cs typeface="Calibri"/>
              </a:rPr>
              <a:t> Business </a:t>
            </a:r>
            <a:r>
              <a:rPr sz="1400" spc="20" dirty="0">
                <a:latin typeface="Calibri"/>
                <a:cs typeface="Calibri"/>
              </a:rPr>
              <a:t>Leadership</a:t>
            </a:r>
            <a:r>
              <a:rPr sz="1400" spc="180" dirty="0">
                <a:latin typeface="Calibri"/>
                <a:cs typeface="Calibri"/>
              </a:rPr>
              <a:t> </a:t>
            </a:r>
            <a:r>
              <a:rPr sz="1400" spc="50" dirty="0">
                <a:latin typeface="Calibri"/>
                <a:cs typeface="Calibri"/>
              </a:rPr>
              <a:t>Council</a:t>
            </a:r>
            <a:r>
              <a:rPr lang="en-US" sz="1400" spc="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(2010-</a:t>
            </a:r>
            <a:r>
              <a:rPr sz="1400" spc="-10" dirty="0">
                <a:latin typeface="Calibri"/>
                <a:cs typeface="Calibri"/>
              </a:rPr>
              <a:t>2015)</a:t>
            </a:r>
            <a:endParaRPr sz="1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1400" dirty="0">
                <a:latin typeface="Calibri"/>
                <a:cs typeface="Calibri"/>
              </a:rPr>
              <a:t>President</a:t>
            </a:r>
            <a:r>
              <a:rPr sz="1400" spc="7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of</a:t>
            </a:r>
            <a:r>
              <a:rPr sz="1400" spc="8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Mansfield</a:t>
            </a:r>
            <a:r>
              <a:rPr sz="1400" spc="80" dirty="0">
                <a:latin typeface="Calibri"/>
                <a:cs typeface="Calibri"/>
              </a:rPr>
              <a:t> </a:t>
            </a:r>
            <a:r>
              <a:rPr sz="1400" spc="55" dirty="0">
                <a:latin typeface="Calibri"/>
                <a:cs typeface="Calibri"/>
              </a:rPr>
              <a:t>Land</a:t>
            </a:r>
            <a:r>
              <a:rPr sz="1400" spc="95" dirty="0">
                <a:latin typeface="Calibri"/>
                <a:cs typeface="Calibri"/>
              </a:rPr>
              <a:t> </a:t>
            </a:r>
            <a:r>
              <a:rPr sz="1400" spc="55" dirty="0">
                <a:latin typeface="Calibri"/>
                <a:cs typeface="Calibri"/>
              </a:rPr>
              <a:t>Use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spc="40" dirty="0">
                <a:latin typeface="Calibri"/>
                <a:cs typeface="Calibri"/>
              </a:rPr>
              <a:t>Consultants</a:t>
            </a:r>
            <a:r>
              <a:rPr lang="en-US" sz="1400" spc="40" dirty="0">
                <a:latin typeface="Calibri"/>
                <a:cs typeface="Calibri"/>
              </a:rPr>
              <a:t>: </a:t>
            </a:r>
            <a:r>
              <a:rPr sz="1400" dirty="0">
                <a:latin typeface="Calibri"/>
                <a:cs typeface="Calibri"/>
              </a:rPr>
              <a:t>Surveyors-Planners-</a:t>
            </a:r>
            <a:r>
              <a:rPr sz="1400" spc="60" dirty="0">
                <a:latin typeface="Calibri"/>
                <a:cs typeface="Calibri"/>
              </a:rPr>
              <a:t>Landscape</a:t>
            </a:r>
            <a:r>
              <a:rPr lang="en-US" sz="1400" spc="40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Architects</a:t>
            </a:r>
            <a:r>
              <a:rPr sz="1400" spc="-50" dirty="0">
                <a:latin typeface="Calibri"/>
                <a:cs typeface="Calibri"/>
              </a:rPr>
              <a:t>–</a:t>
            </a:r>
            <a:r>
              <a:rPr sz="1400" spc="-10" dirty="0">
                <a:latin typeface="Calibri"/>
                <a:cs typeface="Calibri"/>
              </a:rPr>
              <a:t>Engineers</a:t>
            </a:r>
            <a:r>
              <a:rPr lang="en-US" sz="1400" spc="-10" dirty="0">
                <a:latin typeface="Calibri"/>
                <a:cs typeface="Calibri"/>
              </a:rPr>
              <a:t>,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Traverse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City,</a:t>
            </a:r>
            <a:r>
              <a:rPr sz="1400" spc="85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M</a:t>
            </a:r>
            <a:r>
              <a:rPr lang="en-US" sz="1400" spc="-25" dirty="0">
                <a:latin typeface="Calibri"/>
                <a:cs typeface="Calibri"/>
              </a:rPr>
              <a:t>I</a:t>
            </a:r>
            <a:endParaRPr sz="1400" dirty="0">
              <a:latin typeface="Calibri"/>
              <a:cs typeface="Calibri"/>
            </a:endParaRPr>
          </a:p>
        </p:txBody>
      </p:sp>
      <p:pic>
        <p:nvPicPr>
          <p:cNvPr id="22" name="object 7">
            <a:extLst>
              <a:ext uri="{FF2B5EF4-FFF2-40B4-BE49-F238E27FC236}">
                <a16:creationId xmlns:a16="http://schemas.microsoft.com/office/drawing/2014/main" id="{371B457E-4AA7-3D4B-960B-156586747E77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545830" y="5527732"/>
            <a:ext cx="3423332" cy="1313315"/>
          </a:xfrm>
          <a:prstGeom prst="rect">
            <a:avLst/>
          </a:prstGeom>
        </p:spPr>
      </p:pic>
      <p:pic>
        <p:nvPicPr>
          <p:cNvPr id="23" name="object 8">
            <a:extLst>
              <a:ext uri="{FF2B5EF4-FFF2-40B4-BE49-F238E27FC236}">
                <a16:creationId xmlns:a16="http://schemas.microsoft.com/office/drawing/2014/main" id="{FF3EE3FE-83F3-A206-E334-31100D347E78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100227" y="4388860"/>
            <a:ext cx="2136647" cy="726947"/>
          </a:xfrm>
          <a:prstGeom prst="rect">
            <a:avLst/>
          </a:prstGeom>
        </p:spPr>
      </p:pic>
      <p:pic>
        <p:nvPicPr>
          <p:cNvPr id="24" name="object 9">
            <a:extLst>
              <a:ext uri="{FF2B5EF4-FFF2-40B4-BE49-F238E27FC236}">
                <a16:creationId xmlns:a16="http://schemas.microsoft.com/office/drawing/2014/main" id="{A95BA314-94EB-46FF-39E9-11C348A5157D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23745" y="1343165"/>
            <a:ext cx="5134003" cy="3075394"/>
          </a:xfrm>
          <a:prstGeom prst="rect">
            <a:avLst/>
          </a:prstGeom>
        </p:spPr>
      </p:pic>
      <p:pic>
        <p:nvPicPr>
          <p:cNvPr id="25" name="object 10">
            <a:extLst>
              <a:ext uri="{FF2B5EF4-FFF2-40B4-BE49-F238E27FC236}">
                <a16:creationId xmlns:a16="http://schemas.microsoft.com/office/drawing/2014/main" id="{974955A6-4BFB-5ABF-E0D0-24778B3BC896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8391" y="5494020"/>
            <a:ext cx="1778508" cy="1280159"/>
          </a:xfrm>
          <a:prstGeom prst="rect">
            <a:avLst/>
          </a:prstGeom>
        </p:spPr>
      </p:pic>
      <p:pic>
        <p:nvPicPr>
          <p:cNvPr id="26" name="object 11">
            <a:extLst>
              <a:ext uri="{FF2B5EF4-FFF2-40B4-BE49-F238E27FC236}">
                <a16:creationId xmlns:a16="http://schemas.microsoft.com/office/drawing/2014/main" id="{E98E40DB-B990-C12C-290C-D65EABA3E5F5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296304" y="5188140"/>
            <a:ext cx="995171" cy="993648"/>
          </a:xfrm>
          <a:prstGeom prst="rect">
            <a:avLst/>
          </a:prstGeom>
        </p:spPr>
      </p:pic>
      <p:pic>
        <p:nvPicPr>
          <p:cNvPr id="27" name="object 12">
            <a:extLst>
              <a:ext uri="{FF2B5EF4-FFF2-40B4-BE49-F238E27FC236}">
                <a16:creationId xmlns:a16="http://schemas.microsoft.com/office/drawing/2014/main" id="{FD02D07F-6F79-C521-924E-AD2552D3F7BC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182267" y="5830823"/>
            <a:ext cx="1054607" cy="947927"/>
          </a:xfrm>
          <a:prstGeom prst="rect">
            <a:avLst/>
          </a:prstGeom>
        </p:spPr>
      </p:pic>
      <p:pic>
        <p:nvPicPr>
          <p:cNvPr id="28" name="object 13">
            <a:extLst>
              <a:ext uri="{FF2B5EF4-FFF2-40B4-BE49-F238E27FC236}">
                <a16:creationId xmlns:a16="http://schemas.microsoft.com/office/drawing/2014/main" id="{D25FFB83-355A-60BA-9286-92F4857274A2}"/>
              </a:ext>
            </a:extLst>
          </p:cNvPr>
          <p:cNvPicPr/>
          <p:nvPr/>
        </p:nvPicPr>
        <p:blipFill>
          <a:blip r:embed="rId10" cstate="print"/>
          <a:srcRect l="4558" t="3495"/>
          <a:stretch>
            <a:fillRect/>
          </a:stretch>
        </p:blipFill>
        <p:spPr>
          <a:xfrm>
            <a:off x="5350905" y="5640309"/>
            <a:ext cx="1023987" cy="1123647"/>
          </a:xfrm>
          <a:prstGeom prst="rect">
            <a:avLst/>
          </a:prstGeom>
        </p:spPr>
      </p:pic>
      <p:pic>
        <p:nvPicPr>
          <p:cNvPr id="29" name="object 14">
            <a:extLst>
              <a:ext uri="{FF2B5EF4-FFF2-40B4-BE49-F238E27FC236}">
                <a16:creationId xmlns:a16="http://schemas.microsoft.com/office/drawing/2014/main" id="{CD2980F0-3970-084A-E75F-DED90E284A23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0002012" y="4503922"/>
            <a:ext cx="1888235" cy="496824"/>
          </a:xfrm>
          <a:prstGeom prst="rect">
            <a:avLst/>
          </a:prstGeom>
        </p:spPr>
      </p:pic>
      <p:pic>
        <p:nvPicPr>
          <p:cNvPr id="30" name="object 15">
            <a:extLst>
              <a:ext uri="{FF2B5EF4-FFF2-40B4-BE49-F238E27FC236}">
                <a16:creationId xmlns:a16="http://schemas.microsoft.com/office/drawing/2014/main" id="{2403DC8B-AE4E-995F-41B0-2184EE0E02B7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839344" y="4470797"/>
            <a:ext cx="940308" cy="940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8238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D93208-7746-6717-15C2-FBE530692A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268E1677-1D19-B21A-1F5B-9684032EFADE}"/>
              </a:ext>
            </a:extLst>
          </p:cNvPr>
          <p:cNvGrpSpPr/>
          <p:nvPr/>
        </p:nvGrpSpPr>
        <p:grpSpPr>
          <a:xfrm>
            <a:off x="203986" y="466273"/>
            <a:ext cx="6894885" cy="6239182"/>
            <a:chOff x="121920" y="1080516"/>
            <a:chExt cx="5801995" cy="5499100"/>
          </a:xfrm>
        </p:grpSpPr>
        <p:pic>
          <p:nvPicPr>
            <p:cNvPr id="4" name="object 3">
              <a:extLst>
                <a:ext uri="{FF2B5EF4-FFF2-40B4-BE49-F238E27FC236}">
                  <a16:creationId xmlns:a16="http://schemas.microsoft.com/office/drawing/2014/main" id="{70FE1553-85ED-F7AE-4374-0581C2CD8F02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2212" y="1150620"/>
              <a:ext cx="2804159" cy="2103120"/>
            </a:xfrm>
            <a:prstGeom prst="rect">
              <a:avLst/>
            </a:prstGeom>
          </p:spPr>
        </p:pic>
        <p:pic>
          <p:nvPicPr>
            <p:cNvPr id="5" name="object 4">
              <a:extLst>
                <a:ext uri="{FF2B5EF4-FFF2-40B4-BE49-F238E27FC236}">
                  <a16:creationId xmlns:a16="http://schemas.microsoft.com/office/drawing/2014/main" id="{8D746EF9-27DC-AB35-E97D-9F296F8A9C6D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0416" y="2787396"/>
              <a:ext cx="3185159" cy="1235963"/>
            </a:xfrm>
            <a:prstGeom prst="rect">
              <a:avLst/>
            </a:prstGeom>
          </p:spPr>
        </p:pic>
        <p:pic>
          <p:nvPicPr>
            <p:cNvPr id="6" name="object 5">
              <a:extLst>
                <a:ext uri="{FF2B5EF4-FFF2-40B4-BE49-F238E27FC236}">
                  <a16:creationId xmlns:a16="http://schemas.microsoft.com/office/drawing/2014/main" id="{2479E8FD-B2E2-24F3-434A-20206E088737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38043" y="1080516"/>
              <a:ext cx="2711195" cy="1485900"/>
            </a:xfrm>
            <a:prstGeom prst="rect">
              <a:avLst/>
            </a:prstGeom>
          </p:spPr>
        </p:pic>
        <p:pic>
          <p:nvPicPr>
            <p:cNvPr id="7" name="object 6">
              <a:extLst>
                <a:ext uri="{FF2B5EF4-FFF2-40B4-BE49-F238E27FC236}">
                  <a16:creationId xmlns:a16="http://schemas.microsoft.com/office/drawing/2014/main" id="{FC54DBC4-0352-BFED-1740-ECA5CF529883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1920" y="3893819"/>
              <a:ext cx="2732531" cy="1312164"/>
            </a:xfrm>
            <a:prstGeom prst="rect">
              <a:avLst/>
            </a:prstGeom>
          </p:spPr>
        </p:pic>
        <p:pic>
          <p:nvPicPr>
            <p:cNvPr id="8" name="object 7">
              <a:extLst>
                <a:ext uri="{FF2B5EF4-FFF2-40B4-BE49-F238E27FC236}">
                  <a16:creationId xmlns:a16="http://schemas.microsoft.com/office/drawing/2014/main" id="{47ED2A4A-99BA-4C45-D5F4-4BBD5411A3B9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80416" y="5210555"/>
              <a:ext cx="2859024" cy="1368551"/>
            </a:xfrm>
            <a:prstGeom prst="rect">
              <a:avLst/>
            </a:prstGeom>
          </p:spPr>
        </p:pic>
        <p:pic>
          <p:nvPicPr>
            <p:cNvPr id="10" name="object 8">
              <a:extLst>
                <a:ext uri="{FF2B5EF4-FFF2-40B4-BE49-F238E27FC236}">
                  <a16:creationId xmlns:a16="http://schemas.microsoft.com/office/drawing/2014/main" id="{1D8A3225-7712-8E82-5A46-5A1A706E0716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967227" y="4716780"/>
              <a:ext cx="2956559" cy="1754123"/>
            </a:xfrm>
            <a:prstGeom prst="rect">
              <a:avLst/>
            </a:prstGeom>
          </p:spPr>
        </p:pic>
        <p:pic>
          <p:nvPicPr>
            <p:cNvPr id="11" name="object 9">
              <a:extLst>
                <a:ext uri="{FF2B5EF4-FFF2-40B4-BE49-F238E27FC236}">
                  <a16:creationId xmlns:a16="http://schemas.microsoft.com/office/drawing/2014/main" id="{FDF62E2E-D2D5-E227-E38D-5E635A6B7635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497835" y="3819143"/>
              <a:ext cx="2177795" cy="1487424"/>
            </a:xfrm>
            <a:prstGeom prst="rect">
              <a:avLst/>
            </a:prstGeom>
          </p:spPr>
        </p:pic>
      </p:grpSp>
      <p:grpSp>
        <p:nvGrpSpPr>
          <p:cNvPr id="12" name="object 10">
            <a:extLst>
              <a:ext uri="{FF2B5EF4-FFF2-40B4-BE49-F238E27FC236}">
                <a16:creationId xmlns:a16="http://schemas.microsoft.com/office/drawing/2014/main" id="{BFBB17BA-3776-9EF4-2CC0-A6AAE5A3202D}"/>
              </a:ext>
            </a:extLst>
          </p:cNvPr>
          <p:cNvGrpSpPr/>
          <p:nvPr/>
        </p:nvGrpSpPr>
        <p:grpSpPr>
          <a:xfrm>
            <a:off x="3387995" y="546389"/>
            <a:ext cx="8575405" cy="6159211"/>
            <a:chOff x="2787396" y="1150619"/>
            <a:chExt cx="7216140" cy="5428615"/>
          </a:xfrm>
        </p:grpSpPr>
        <p:pic>
          <p:nvPicPr>
            <p:cNvPr id="13" name="object 11">
              <a:extLst>
                <a:ext uri="{FF2B5EF4-FFF2-40B4-BE49-F238E27FC236}">
                  <a16:creationId xmlns:a16="http://schemas.microsoft.com/office/drawing/2014/main" id="{35726031-AF0D-7393-BD02-C8C214101C82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975603" y="2319527"/>
              <a:ext cx="3825239" cy="1898904"/>
            </a:xfrm>
            <a:prstGeom prst="rect">
              <a:avLst/>
            </a:prstGeom>
          </p:spPr>
        </p:pic>
        <p:pic>
          <p:nvPicPr>
            <p:cNvPr id="14" name="object 12">
              <a:extLst>
                <a:ext uri="{FF2B5EF4-FFF2-40B4-BE49-F238E27FC236}">
                  <a16:creationId xmlns:a16="http://schemas.microsoft.com/office/drawing/2014/main" id="{F131CC98-DC61-69B6-BA1D-4AF56CBD7414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331208" y="3933443"/>
              <a:ext cx="3087624" cy="1322831"/>
            </a:xfrm>
            <a:prstGeom prst="rect">
              <a:avLst/>
            </a:prstGeom>
          </p:spPr>
        </p:pic>
        <p:pic>
          <p:nvPicPr>
            <p:cNvPr id="15" name="object 13">
              <a:extLst>
                <a:ext uri="{FF2B5EF4-FFF2-40B4-BE49-F238E27FC236}">
                  <a16:creationId xmlns:a16="http://schemas.microsoft.com/office/drawing/2014/main" id="{F7F2DDE1-4CE7-D489-0E3D-9EB9B106152F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787396" y="2279904"/>
              <a:ext cx="3998975" cy="1906523"/>
            </a:xfrm>
            <a:prstGeom prst="rect">
              <a:avLst/>
            </a:prstGeom>
          </p:spPr>
        </p:pic>
        <p:pic>
          <p:nvPicPr>
            <p:cNvPr id="17" name="object 14">
              <a:extLst>
                <a:ext uri="{FF2B5EF4-FFF2-40B4-BE49-F238E27FC236}">
                  <a16:creationId xmlns:a16="http://schemas.microsoft.com/office/drawing/2014/main" id="{75CFC0C6-8010-D5A4-22FE-03D14FEBCEE6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318760" y="1150619"/>
              <a:ext cx="4568951" cy="1415795"/>
            </a:xfrm>
            <a:prstGeom prst="rect">
              <a:avLst/>
            </a:prstGeom>
          </p:spPr>
        </p:pic>
        <p:pic>
          <p:nvPicPr>
            <p:cNvPr id="21" name="object 15">
              <a:extLst>
                <a:ext uri="{FF2B5EF4-FFF2-40B4-BE49-F238E27FC236}">
                  <a16:creationId xmlns:a16="http://schemas.microsoft.com/office/drawing/2014/main" id="{F7D5340B-F8CA-CF1E-C514-C8B76E3BE508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316723" y="3928872"/>
              <a:ext cx="2686811" cy="1248155"/>
            </a:xfrm>
            <a:prstGeom prst="rect">
              <a:avLst/>
            </a:prstGeom>
          </p:spPr>
        </p:pic>
        <p:pic>
          <p:nvPicPr>
            <p:cNvPr id="31" name="object 16">
              <a:extLst>
                <a:ext uri="{FF2B5EF4-FFF2-40B4-BE49-F238E27FC236}">
                  <a16:creationId xmlns:a16="http://schemas.microsoft.com/office/drawing/2014/main" id="{E03D2BE8-3DB3-E245-1045-03FBD97AC545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659367" y="4890516"/>
              <a:ext cx="1312163" cy="1644395"/>
            </a:xfrm>
            <a:prstGeom prst="rect">
              <a:avLst/>
            </a:prstGeom>
          </p:spPr>
        </p:pic>
        <p:pic>
          <p:nvPicPr>
            <p:cNvPr id="32" name="object 17">
              <a:extLst>
                <a:ext uri="{FF2B5EF4-FFF2-40B4-BE49-F238E27FC236}">
                  <a16:creationId xmlns:a16="http://schemas.microsoft.com/office/drawing/2014/main" id="{56461D35-D301-1738-D907-5D1219EC6631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910071" y="4980431"/>
              <a:ext cx="2859024" cy="15986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319703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32C44-036C-F28D-487C-FEDC57B0F4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1618141A-1385-816C-4E02-675076E53AA9}"/>
              </a:ext>
            </a:extLst>
          </p:cNvPr>
          <p:cNvSpPr/>
          <p:nvPr/>
        </p:nvSpPr>
        <p:spPr>
          <a:xfrm>
            <a:off x="-12882" y="1214108"/>
            <a:ext cx="12212821" cy="5643892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E87A69A-8BCA-FFCB-2DF7-848840252550}"/>
              </a:ext>
            </a:extLst>
          </p:cNvPr>
          <p:cNvSpPr/>
          <p:nvPr/>
        </p:nvSpPr>
        <p:spPr>
          <a:xfrm>
            <a:off x="0" y="0"/>
            <a:ext cx="12199939" cy="1214108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5AB3625-B452-E005-73FE-21013A147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" y="0"/>
            <a:ext cx="11563350" cy="1143000"/>
          </a:xfrm>
        </p:spPr>
        <p:txBody>
          <a:bodyPr>
            <a:noAutofit/>
          </a:bodyPr>
          <a:lstStyle/>
          <a:p>
            <a:r>
              <a:rPr lang="en-US" sz="4000" dirty="0"/>
              <a:t>Leelanau Farm Stay Timeline: Began Sept 2020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1C5CBAD-1956-B830-82AA-7E1DB48A61D3}"/>
              </a:ext>
            </a:extLst>
          </p:cNvPr>
          <p:cNvCxnSpPr>
            <a:cxnSpLocks/>
          </p:cNvCxnSpPr>
          <p:nvPr/>
        </p:nvCxnSpPr>
        <p:spPr>
          <a:xfrm>
            <a:off x="463634" y="3915177"/>
            <a:ext cx="11578942" cy="0"/>
          </a:xfrm>
          <a:prstGeom prst="line">
            <a:avLst/>
          </a:prstGeom>
          <a:ln w="412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EDFFB4B3-AB13-4BFB-11B0-680ACE97475C}"/>
              </a:ext>
            </a:extLst>
          </p:cNvPr>
          <p:cNvSpPr txBox="1"/>
          <p:nvPr/>
        </p:nvSpPr>
        <p:spPr>
          <a:xfrm>
            <a:off x="-12882" y="4404577"/>
            <a:ext cx="1571223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prstClr val="white"/>
                </a:solidFill>
                <a:latin typeface="Century Gothic" panose="020B0502020202020204"/>
              </a:rPr>
              <a:t>Initial HH Request</a:t>
            </a:r>
          </a:p>
          <a:p>
            <a:pPr algn="ctr"/>
            <a:r>
              <a:rPr lang="en-US" dirty="0">
                <a:solidFill>
                  <a:prstClr val="white"/>
                </a:solidFill>
                <a:latin typeface="Century Gothic" panose="020B0502020202020204"/>
              </a:rPr>
              <a:t>Sept 2020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DB6DA4C-9472-E20A-125E-791A4EF27CE3}"/>
              </a:ext>
            </a:extLst>
          </p:cNvPr>
          <p:cNvCxnSpPr/>
          <p:nvPr/>
        </p:nvCxnSpPr>
        <p:spPr>
          <a:xfrm>
            <a:off x="463633" y="3718131"/>
            <a:ext cx="0" cy="368336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7A22B784-F76C-FDF5-6EEE-B70C237358D1}"/>
              </a:ext>
            </a:extLst>
          </p:cNvPr>
          <p:cNvSpPr txBox="1"/>
          <p:nvPr/>
        </p:nvSpPr>
        <p:spPr>
          <a:xfrm>
            <a:off x="24119" y="2365237"/>
            <a:ext cx="1571223" cy="1200329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prstClr val="white"/>
                </a:solidFill>
                <a:latin typeface="Century Gothic" panose="020B0502020202020204"/>
              </a:rPr>
              <a:t>Initial Planning Commission </a:t>
            </a:r>
          </a:p>
          <a:p>
            <a:pPr algn="ctr"/>
            <a:r>
              <a:rPr lang="en-US" dirty="0">
                <a:solidFill>
                  <a:prstClr val="white"/>
                </a:solidFill>
                <a:latin typeface="Century Gothic" panose="020B0502020202020204"/>
              </a:rPr>
              <a:t>Nov 2020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C65817-EF43-24B3-3D53-82E6AE22F68C}"/>
              </a:ext>
            </a:extLst>
          </p:cNvPr>
          <p:cNvSpPr txBox="1"/>
          <p:nvPr/>
        </p:nvSpPr>
        <p:spPr>
          <a:xfrm>
            <a:off x="1612059" y="2391684"/>
            <a:ext cx="1406714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prstClr val="white"/>
                </a:solidFill>
                <a:latin typeface="Century Gothic" panose="020B0502020202020204"/>
              </a:rPr>
              <a:t>Proposed Language</a:t>
            </a:r>
          </a:p>
          <a:p>
            <a:pPr algn="ctr"/>
            <a:r>
              <a:rPr lang="en-US" dirty="0">
                <a:solidFill>
                  <a:prstClr val="white"/>
                </a:solidFill>
                <a:latin typeface="Century Gothic" panose="020B0502020202020204"/>
              </a:rPr>
              <a:t>Jan 2021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1B3AD2D-E093-1A74-F232-4901B0FAFF7C}"/>
              </a:ext>
            </a:extLst>
          </p:cNvPr>
          <p:cNvCxnSpPr/>
          <p:nvPr/>
        </p:nvCxnSpPr>
        <p:spPr>
          <a:xfrm>
            <a:off x="1966173" y="3726713"/>
            <a:ext cx="0" cy="368336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2255C7F-29B1-6E6D-552D-BCB0E0D7A2F9}"/>
              </a:ext>
            </a:extLst>
          </p:cNvPr>
          <p:cNvCxnSpPr/>
          <p:nvPr/>
        </p:nvCxnSpPr>
        <p:spPr>
          <a:xfrm>
            <a:off x="4358523" y="3718131"/>
            <a:ext cx="0" cy="368336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D1A1E038-8433-2A03-1F2A-86177E3E0AB4}"/>
              </a:ext>
            </a:extLst>
          </p:cNvPr>
          <p:cNvSpPr txBox="1"/>
          <p:nvPr/>
        </p:nvSpPr>
        <p:spPr>
          <a:xfrm>
            <a:off x="815665" y="5613590"/>
            <a:ext cx="15712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prstClr val="white"/>
                </a:solidFill>
                <a:latin typeface="Century Gothic" panose="020B0502020202020204"/>
              </a:rPr>
              <a:t>Engaged MSU Resources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142831B-11BA-6AA0-7A83-79A8A4238D11}"/>
              </a:ext>
            </a:extLst>
          </p:cNvPr>
          <p:cNvSpPr txBox="1"/>
          <p:nvPr/>
        </p:nvSpPr>
        <p:spPr>
          <a:xfrm>
            <a:off x="1480337" y="4335661"/>
            <a:ext cx="1627696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prstClr val="white"/>
                </a:solidFill>
                <a:latin typeface="Century Gothic" panose="020B0502020202020204"/>
              </a:rPr>
              <a:t>MSU Agritourism Presentation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6FF109C-0520-CD31-8CA6-B4DC04AB3D8E}"/>
              </a:ext>
            </a:extLst>
          </p:cNvPr>
          <p:cNvCxnSpPr>
            <a:cxnSpLocks/>
          </p:cNvCxnSpPr>
          <p:nvPr/>
        </p:nvCxnSpPr>
        <p:spPr>
          <a:xfrm>
            <a:off x="151320" y="2063993"/>
            <a:ext cx="6429777" cy="0"/>
          </a:xfrm>
          <a:prstGeom prst="line">
            <a:avLst/>
          </a:prstGeom>
          <a:ln w="15875">
            <a:solidFill>
              <a:srgbClr val="FF0000"/>
            </a:solidFill>
            <a:head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0C6C8AA7-2B60-62B3-20EE-0B0A8BEEA417}"/>
              </a:ext>
            </a:extLst>
          </p:cNvPr>
          <p:cNvSpPr txBox="1"/>
          <p:nvPr/>
        </p:nvSpPr>
        <p:spPr>
          <a:xfrm>
            <a:off x="4850726" y="1702099"/>
            <a:ext cx="1931837" cy="1200329"/>
          </a:xfrm>
          <a:prstGeom prst="rect">
            <a:avLst/>
          </a:prstGeom>
          <a:solidFill>
            <a:schemeClr val="tx1"/>
          </a:solidFill>
          <a:ln w="158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solidFill>
                  <a:prstClr val="white"/>
                </a:solidFill>
                <a:latin typeface="Century Gothic" panose="020B0502020202020204"/>
              </a:rPr>
              <a:t>Timbershores</a:t>
            </a:r>
            <a:r>
              <a:rPr lang="en-US" dirty="0">
                <a:solidFill>
                  <a:prstClr val="white"/>
                </a:solidFill>
                <a:latin typeface="Century Gothic" panose="020B0502020202020204"/>
              </a:rPr>
              <a:t> Response Completed  </a:t>
            </a:r>
          </a:p>
          <a:p>
            <a:pPr algn="ctr"/>
            <a:r>
              <a:rPr lang="en-US" dirty="0">
                <a:solidFill>
                  <a:prstClr val="white"/>
                </a:solidFill>
                <a:latin typeface="Century Gothic" panose="020B0502020202020204"/>
              </a:rPr>
              <a:t>Mar 2022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A2C9FB1-B533-B04A-FE84-868B64F58FBD}"/>
              </a:ext>
            </a:extLst>
          </p:cNvPr>
          <p:cNvSpPr txBox="1"/>
          <p:nvPr/>
        </p:nvSpPr>
        <p:spPr>
          <a:xfrm>
            <a:off x="2139630" y="5600678"/>
            <a:ext cx="15712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prstClr val="white"/>
                </a:solidFill>
                <a:latin typeface="Century Gothic" panose="020B0502020202020204"/>
              </a:rPr>
              <a:t>Multiple Follow-ups</a:t>
            </a:r>
          </a:p>
          <a:p>
            <a:pPr algn="ctr"/>
            <a:r>
              <a:rPr lang="en-US" dirty="0">
                <a:solidFill>
                  <a:prstClr val="white"/>
                </a:solidFill>
                <a:latin typeface="Century Gothic" panose="020B0502020202020204"/>
              </a:rPr>
              <a:t>Feb-May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5F557D1-464A-AC48-75A7-4D24E293E105}"/>
              </a:ext>
            </a:extLst>
          </p:cNvPr>
          <p:cNvSpPr txBox="1"/>
          <p:nvPr/>
        </p:nvSpPr>
        <p:spPr>
          <a:xfrm>
            <a:off x="3149138" y="2759806"/>
            <a:ext cx="1571223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prstClr val="white"/>
                </a:solidFill>
                <a:latin typeface="Century Gothic" panose="020B0502020202020204"/>
              </a:rPr>
              <a:t>Community Survey Qs</a:t>
            </a:r>
          </a:p>
          <a:p>
            <a:pPr algn="ctr"/>
            <a:r>
              <a:rPr lang="en-US" dirty="0">
                <a:solidFill>
                  <a:prstClr val="white"/>
                </a:solidFill>
                <a:latin typeface="Century Gothic" panose="020B0502020202020204"/>
              </a:rPr>
              <a:t>May-Oct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E544CA1-3830-47EA-3E73-36FFAFAA15FA}"/>
              </a:ext>
            </a:extLst>
          </p:cNvPr>
          <p:cNvSpPr txBox="1"/>
          <p:nvPr/>
        </p:nvSpPr>
        <p:spPr>
          <a:xfrm>
            <a:off x="1558341" y="1658679"/>
            <a:ext cx="1571223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prstClr val="white"/>
                </a:solidFill>
                <a:latin typeface="Century Gothic" panose="020B0502020202020204"/>
              </a:rPr>
              <a:t>PC Update</a:t>
            </a:r>
          </a:p>
          <a:p>
            <a:pPr algn="ctr"/>
            <a:r>
              <a:rPr lang="en-US" dirty="0">
                <a:solidFill>
                  <a:prstClr val="white"/>
                </a:solidFill>
                <a:latin typeface="Century Gothic" panose="020B0502020202020204"/>
              </a:rPr>
              <a:t>Jan 2021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86542F8-0F05-3666-67FC-68D14E81C2C4}"/>
              </a:ext>
            </a:extLst>
          </p:cNvPr>
          <p:cNvSpPr txBox="1"/>
          <p:nvPr/>
        </p:nvSpPr>
        <p:spPr>
          <a:xfrm>
            <a:off x="10293614" y="4552530"/>
            <a:ext cx="1748961" cy="1631216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prstClr val="white"/>
                </a:solidFill>
                <a:latin typeface="Century Gothic" panose="020B0502020202020204"/>
              </a:rPr>
              <a:t>Four Years for Special Use Permit of 4 Campsites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6B97478-6AE7-0280-3F5D-0D1816313F97}"/>
              </a:ext>
            </a:extLst>
          </p:cNvPr>
          <p:cNvSpPr txBox="1"/>
          <p:nvPr/>
        </p:nvSpPr>
        <p:spPr>
          <a:xfrm>
            <a:off x="3670340" y="5826247"/>
            <a:ext cx="6125013" cy="40011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white"/>
                </a:solidFill>
                <a:latin typeface="Century Gothic" panose="020B0502020202020204"/>
              </a:rPr>
              <a:t>Ongoing Neighbor Discussions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D5F2773-9728-1298-604D-AF0F1EC9D24D}"/>
              </a:ext>
            </a:extLst>
          </p:cNvPr>
          <p:cNvSpPr txBox="1"/>
          <p:nvPr/>
        </p:nvSpPr>
        <p:spPr>
          <a:xfrm>
            <a:off x="3163151" y="4308481"/>
            <a:ext cx="15712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prstClr val="white"/>
                </a:solidFill>
                <a:latin typeface="Century Gothic" panose="020B0502020202020204"/>
              </a:rPr>
              <a:t>Requested Action</a:t>
            </a:r>
          </a:p>
          <a:p>
            <a:pPr algn="ctr"/>
            <a:r>
              <a:rPr lang="en-US" dirty="0">
                <a:solidFill>
                  <a:prstClr val="white"/>
                </a:solidFill>
                <a:latin typeface="Century Gothic" panose="020B0502020202020204"/>
              </a:rPr>
              <a:t>Aug 2021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35267CF6-45A9-9AD5-8D51-078C0C0E8A68}"/>
              </a:ext>
            </a:extLst>
          </p:cNvPr>
          <p:cNvCxnSpPr/>
          <p:nvPr/>
        </p:nvCxnSpPr>
        <p:spPr>
          <a:xfrm>
            <a:off x="6665395" y="3757797"/>
            <a:ext cx="0" cy="368336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1BE69DE-A391-7A57-5750-9C1494911C77}"/>
              </a:ext>
            </a:extLst>
          </p:cNvPr>
          <p:cNvCxnSpPr/>
          <p:nvPr/>
        </p:nvCxnSpPr>
        <p:spPr>
          <a:xfrm>
            <a:off x="9034897" y="3772411"/>
            <a:ext cx="0" cy="368336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1F1E5B13-602D-4E04-E743-7BBD7E592C9D}"/>
              </a:ext>
            </a:extLst>
          </p:cNvPr>
          <p:cNvCxnSpPr/>
          <p:nvPr/>
        </p:nvCxnSpPr>
        <p:spPr>
          <a:xfrm>
            <a:off x="11216509" y="3774499"/>
            <a:ext cx="0" cy="368336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00F15CD0-8CF3-F4F0-1E41-C72D45D7E6F1}"/>
              </a:ext>
            </a:extLst>
          </p:cNvPr>
          <p:cNvSpPr txBox="1"/>
          <p:nvPr/>
        </p:nvSpPr>
        <p:spPr>
          <a:xfrm>
            <a:off x="11180427" y="3689330"/>
            <a:ext cx="10759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>
              <a:solidFill>
                <a:prstClr val="white"/>
              </a:solidFill>
              <a:latin typeface="Century Gothic" panose="020B0502020202020204"/>
            </a:endParaRPr>
          </a:p>
          <a:p>
            <a:pPr algn="ctr"/>
            <a:r>
              <a:rPr lang="en-US" dirty="0">
                <a:solidFill>
                  <a:prstClr val="white"/>
                </a:solidFill>
                <a:latin typeface="Century Gothic" panose="020B0502020202020204"/>
              </a:rPr>
              <a:t>2025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BE65449-4F39-A662-BFA7-DB79711D77A7}"/>
              </a:ext>
            </a:extLst>
          </p:cNvPr>
          <p:cNvSpPr txBox="1"/>
          <p:nvPr/>
        </p:nvSpPr>
        <p:spPr>
          <a:xfrm>
            <a:off x="6995139" y="2440763"/>
            <a:ext cx="13743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prstClr val="white"/>
                </a:solidFill>
                <a:latin typeface="Century Gothic" panose="020B0502020202020204"/>
              </a:rPr>
              <a:t>Public Comment 2023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4CF15AD-656C-4174-F6F3-6159CE2759BC}"/>
              </a:ext>
            </a:extLst>
          </p:cNvPr>
          <p:cNvSpPr txBox="1"/>
          <p:nvPr/>
        </p:nvSpPr>
        <p:spPr>
          <a:xfrm>
            <a:off x="5161954" y="4301513"/>
            <a:ext cx="1779297" cy="147732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prstClr val="white"/>
                </a:solidFill>
                <a:latin typeface="Century Gothic" panose="020B0502020202020204"/>
              </a:rPr>
              <a:t>Farm Stays approved in Cleveland Township May 2022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C42D2D2-6224-34AC-6B38-B4EE13E4E57C}"/>
              </a:ext>
            </a:extLst>
          </p:cNvPr>
          <p:cNvSpPr txBox="1"/>
          <p:nvPr/>
        </p:nvSpPr>
        <p:spPr>
          <a:xfrm>
            <a:off x="9072028" y="1463369"/>
            <a:ext cx="1931838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prstClr val="white"/>
                </a:solidFill>
                <a:latin typeface="Century Gothic" panose="020B0502020202020204"/>
              </a:rPr>
              <a:t>Public Hearing and Planning Commission</a:t>
            </a:r>
          </a:p>
          <a:p>
            <a:pPr algn="ctr"/>
            <a:r>
              <a:rPr lang="en-US" dirty="0">
                <a:solidFill>
                  <a:prstClr val="white"/>
                </a:solidFill>
                <a:latin typeface="Century Gothic" panose="020B0502020202020204"/>
              </a:rPr>
              <a:t>Final Edits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6345C85-B2DC-62CE-FEDD-7658D7C97331}"/>
              </a:ext>
            </a:extLst>
          </p:cNvPr>
          <p:cNvSpPr txBox="1"/>
          <p:nvPr/>
        </p:nvSpPr>
        <p:spPr>
          <a:xfrm>
            <a:off x="8244417" y="4475505"/>
            <a:ext cx="1611993" cy="1200329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prstClr val="white"/>
                </a:solidFill>
                <a:latin typeface="Century Gothic" panose="020B0502020202020204"/>
              </a:rPr>
              <a:t>Text Amendment Application</a:t>
            </a:r>
          </a:p>
          <a:p>
            <a:pPr algn="ctr"/>
            <a:r>
              <a:rPr lang="en-US" dirty="0">
                <a:solidFill>
                  <a:prstClr val="white"/>
                </a:solidFill>
                <a:latin typeface="Century Gothic" panose="020B0502020202020204"/>
              </a:rPr>
              <a:t>April 2024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43A24EC-46AB-6856-50DD-8811E0F482E3}"/>
              </a:ext>
            </a:extLst>
          </p:cNvPr>
          <p:cNvSpPr txBox="1"/>
          <p:nvPr/>
        </p:nvSpPr>
        <p:spPr>
          <a:xfrm>
            <a:off x="9982171" y="2871710"/>
            <a:ext cx="1458983" cy="92333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prstClr val="white"/>
                </a:solidFill>
                <a:latin typeface="Century Gothic" panose="020B0502020202020204"/>
              </a:rPr>
              <a:t>County PC approval</a:t>
            </a:r>
          </a:p>
          <a:p>
            <a:pPr algn="ctr"/>
            <a:r>
              <a:rPr lang="en-US" dirty="0">
                <a:solidFill>
                  <a:prstClr val="white"/>
                </a:solidFill>
                <a:latin typeface="Century Gothic" panose="020B0502020202020204"/>
              </a:rPr>
              <a:t>Nov 2024</a:t>
            </a:r>
          </a:p>
        </p:txBody>
      </p:sp>
    </p:spTree>
    <p:extLst>
      <p:ext uri="{BB962C8B-B14F-4D97-AF65-F5344CB8AC3E}">
        <p14:creationId xmlns:p14="http://schemas.microsoft.com/office/powerpoint/2010/main" val="41891770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1A1F1-35B9-9A9E-3B82-F3DD873161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B67A9991-067D-9DF7-9F03-C5AC2FB620E1}"/>
              </a:ext>
            </a:extLst>
          </p:cNvPr>
          <p:cNvSpPr/>
          <p:nvPr/>
        </p:nvSpPr>
        <p:spPr>
          <a:xfrm>
            <a:off x="-12882" y="1214108"/>
            <a:ext cx="12212821" cy="5643892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200FD91-8E9E-63F7-F77A-4F1A05F9C72A}"/>
              </a:ext>
            </a:extLst>
          </p:cNvPr>
          <p:cNvSpPr/>
          <p:nvPr/>
        </p:nvSpPr>
        <p:spPr>
          <a:xfrm>
            <a:off x="0" y="0"/>
            <a:ext cx="12199939" cy="1214108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6F9661B-A02F-EA8C-261A-2BD332BBD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" y="0"/>
            <a:ext cx="11563350" cy="1143000"/>
          </a:xfrm>
        </p:spPr>
        <p:txBody>
          <a:bodyPr>
            <a:noAutofit/>
          </a:bodyPr>
          <a:lstStyle/>
          <a:p>
            <a:r>
              <a:rPr lang="en-US" sz="4000" dirty="0"/>
              <a:t>Farm Stays Fit Leelanau Township’s Master Plan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747DCA70-714A-0F7D-1909-0567ACA913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5864" y="1640761"/>
            <a:ext cx="10030262" cy="37074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chemeClr val="bg1"/>
                </a:solidFill>
              </a:rPr>
              <a:t>“Goal:  Encourage the retention of prime agricultural lands within the Township in recognition of the agricultural industry’s direct impact on the region’s economy and quality of life.”</a:t>
            </a:r>
          </a:p>
          <a:p>
            <a:r>
              <a:rPr lang="en-US" sz="2400" dirty="0">
                <a:solidFill>
                  <a:schemeClr val="bg1"/>
                </a:solidFill>
              </a:rPr>
              <a:t>…”preserve(s) large agricultural and forested areas”</a:t>
            </a:r>
          </a:p>
          <a:p>
            <a:r>
              <a:rPr lang="en-US" sz="2400" dirty="0">
                <a:solidFill>
                  <a:schemeClr val="bg1"/>
                </a:solidFill>
              </a:rPr>
              <a:t>…”provide supplementary income for local farmers, such as… agritourism activities, consistent with community character.”</a:t>
            </a:r>
          </a:p>
          <a:p>
            <a:r>
              <a:rPr lang="en-US" sz="2400" dirty="0">
                <a:solidFill>
                  <a:schemeClr val="bg1"/>
                </a:solidFill>
              </a:rPr>
              <a:t>“Consider(</a:t>
            </a:r>
            <a:r>
              <a:rPr lang="en-US" sz="2400" dirty="0" err="1">
                <a:solidFill>
                  <a:schemeClr val="bg1"/>
                </a:solidFill>
              </a:rPr>
              <a:t>ing</a:t>
            </a:r>
            <a:r>
              <a:rPr lang="en-US" sz="2400" dirty="0">
                <a:solidFill>
                  <a:schemeClr val="bg1"/>
                </a:solidFill>
              </a:rPr>
              <a:t>) proposals for lodging…”</a:t>
            </a:r>
          </a:p>
          <a:p>
            <a:pPr marL="0" indent="0" algn="r">
              <a:buNone/>
            </a:pPr>
            <a:endParaRPr lang="en-US" sz="1800" dirty="0">
              <a:solidFill>
                <a:schemeClr val="bg1"/>
              </a:solidFill>
            </a:endParaRPr>
          </a:p>
          <a:p>
            <a:pPr marL="0" indent="0" algn="r">
              <a:buNone/>
            </a:pPr>
            <a:r>
              <a:rPr lang="en-US" sz="1800" dirty="0">
                <a:solidFill>
                  <a:schemeClr val="bg1"/>
                </a:solidFill>
              </a:rPr>
              <a:t>Source: Leelanau Township Master Plan 2010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A2B3E6D-B904-7687-E676-26A98B06CBBA}"/>
              </a:ext>
            </a:extLst>
          </p:cNvPr>
          <p:cNvSpPr txBox="1"/>
          <p:nvPr/>
        </p:nvSpPr>
        <p:spPr>
          <a:xfrm>
            <a:off x="772886" y="5595257"/>
            <a:ext cx="10409902" cy="101566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Planning commissions should implement community planning, not personal interests.  Is a consensus approach appropriate?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There are opportunity costs in long delays.   Striving to revisit SUP in future.</a:t>
            </a:r>
          </a:p>
        </p:txBody>
      </p:sp>
    </p:spTree>
    <p:extLst>
      <p:ext uri="{BB962C8B-B14F-4D97-AF65-F5344CB8AC3E}">
        <p14:creationId xmlns:p14="http://schemas.microsoft.com/office/powerpoint/2010/main" val="4374018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8293E-FF8F-81D1-973A-D1F594240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ADFE7E1-7381-C0D6-C39A-08B1635773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2150" y="1149724"/>
            <a:ext cx="10468864" cy="1828800"/>
          </a:xfrm>
        </p:spPr>
        <p:txBody>
          <a:bodyPr>
            <a:normAutofit/>
          </a:bodyPr>
          <a:lstStyle/>
          <a:p>
            <a:pPr algn="l"/>
            <a:r>
              <a:rPr lang="en-US" sz="6600" dirty="0"/>
              <a:t>Questions/Comments</a:t>
            </a:r>
          </a:p>
        </p:txBody>
      </p:sp>
    </p:spTree>
    <p:extLst>
      <p:ext uri="{BB962C8B-B14F-4D97-AF65-F5344CB8AC3E}">
        <p14:creationId xmlns:p14="http://schemas.microsoft.com/office/powerpoint/2010/main" val="11692506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esentation on brainstorming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none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usiness brainstorming presentation.potx" id="{DE77CA07-3D7A-4CF2-AF02-587F794CB3CB}" vid="{13C2A94F-C0A1-4622-B71C-29A3B00D5E0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Business brainstorming presentation</Template>
  <TotalTime>81</TotalTime>
  <Words>523</Words>
  <Application>Microsoft Office PowerPoint</Application>
  <PresentationFormat>Widescreen</PresentationFormat>
  <Paragraphs>75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Century Gothic</vt:lpstr>
      <vt:lpstr>Palatino Linotype</vt:lpstr>
      <vt:lpstr>Wingdings 2</vt:lpstr>
      <vt:lpstr>Presentation on brainstorming</vt:lpstr>
      <vt:lpstr>WE DID IT!</vt:lpstr>
      <vt:lpstr>Westview Orchards</vt:lpstr>
      <vt:lpstr>Washington Township</vt:lpstr>
      <vt:lpstr>Charter Township of Long Lake</vt:lpstr>
      <vt:lpstr>Mansfield Land Use Consultants</vt:lpstr>
      <vt:lpstr>PowerPoint Presentation</vt:lpstr>
      <vt:lpstr>Leelanau Farm Stay Timeline: Began Sept 2020</vt:lpstr>
      <vt:lpstr>Farm Stays Fit Leelanau Township’s Master Plan</vt:lpstr>
      <vt:lpstr>Questions/Comments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Dragovich, Veronica</dc:creator>
  <cp:lastModifiedBy>Dragovich, Veronica</cp:lastModifiedBy>
  <cp:revision>8</cp:revision>
  <dcterms:created xsi:type="dcterms:W3CDTF">2026-05-12T14:19:18Z</dcterms:created>
  <dcterms:modified xsi:type="dcterms:W3CDTF">2026-05-12T15:40:21Z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74069100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