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58" r:id="rId5"/>
    <p:sldId id="261" r:id="rId6"/>
    <p:sldId id="259" r:id="rId7"/>
    <p:sldId id="262" r:id="rId8"/>
    <p:sldId id="263" r:id="rId9"/>
    <p:sldId id="266" r:id="rId10"/>
    <p:sldId id="267" r:id="rId11"/>
    <p:sldId id="268" r:id="rId12"/>
    <p:sldId id="269" r:id="rId13"/>
    <p:sldId id="270" r:id="rId14"/>
    <p:sldId id="271" r:id="rId15"/>
    <p:sldId id="273" r:id="rId16"/>
    <p:sldId id="274" r:id="rId17"/>
    <p:sldId id="275" r:id="rId18"/>
    <p:sldId id="276" r:id="rId19"/>
    <p:sldId id="265" r:id="rId20"/>
    <p:sldId id="26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2" d="100"/>
          <a:sy n="82" d="100"/>
        </p:scale>
        <p:origin x="8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B62F-06E7-95D9-170D-BAFD0E2E34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A9E066-6E67-41BA-9777-72E5BB95D4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BEBC1E-A5CF-C8F9-FFA9-0029FBD6D6CF}"/>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5" name="Footer Placeholder 4">
            <a:extLst>
              <a:ext uri="{FF2B5EF4-FFF2-40B4-BE49-F238E27FC236}">
                <a16:creationId xmlns:a16="http://schemas.microsoft.com/office/drawing/2014/main" id="{5EC020D6-8D26-35CC-65D9-23349CA0E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357FF-FCBB-3E50-BBEA-B11A0164FB47}"/>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1036040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4B20A-00A3-031F-10F8-BE7CED3845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36858A-B119-E195-F3A0-6147057871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78C20B-5592-F471-D62C-29379C591BE2}"/>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5" name="Footer Placeholder 4">
            <a:extLst>
              <a:ext uri="{FF2B5EF4-FFF2-40B4-BE49-F238E27FC236}">
                <a16:creationId xmlns:a16="http://schemas.microsoft.com/office/drawing/2014/main" id="{F91F53F6-3D47-7B15-B55C-C57DC3B57A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D9C7D-C5E1-8D70-059D-C65236E1ACC7}"/>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2741540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10D731-1757-5D52-A04C-BC967F83B1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9B4941-832E-2575-0159-979B2621A8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5186C7-B4CD-F21F-627A-8F1FBA98FF86}"/>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5" name="Footer Placeholder 4">
            <a:extLst>
              <a:ext uri="{FF2B5EF4-FFF2-40B4-BE49-F238E27FC236}">
                <a16:creationId xmlns:a16="http://schemas.microsoft.com/office/drawing/2014/main" id="{A555BB84-A01B-6C8F-A2C8-F88C0F296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EFFE7-F4C9-DB6F-4E4B-96764369D436}"/>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3012899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51372-00A5-79D6-A3D5-0157D46217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4CB47E-A7D2-72DE-9FE3-1021ADDEE3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040C54-8767-D381-3A05-EC21F472B05B}"/>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5" name="Footer Placeholder 4">
            <a:extLst>
              <a:ext uri="{FF2B5EF4-FFF2-40B4-BE49-F238E27FC236}">
                <a16:creationId xmlns:a16="http://schemas.microsoft.com/office/drawing/2014/main" id="{B091FB9C-A025-CF15-73DD-51B9D0FD4E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EC6F28-7011-4E68-B1FD-9A0A15038BA0}"/>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256442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18FD2-7F89-459A-5DFA-EB452BDD67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A84E2B-7684-01C2-B641-899E959E4F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2265AA-5C2B-5411-57B0-C58283724A43}"/>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5" name="Footer Placeholder 4">
            <a:extLst>
              <a:ext uri="{FF2B5EF4-FFF2-40B4-BE49-F238E27FC236}">
                <a16:creationId xmlns:a16="http://schemas.microsoft.com/office/drawing/2014/main" id="{EA0D2661-9729-10B4-6022-1C13945C7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47CB74-0466-C23C-03D8-DDD957204BDA}"/>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623328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28C74-145F-8E8F-1D70-3909FE30E3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CCFF8B-F8F8-63C9-476E-A7D76CFA55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C2F6C0-5304-96AB-3D71-8D20AD78C8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0B356D-1E13-1D6C-EAE6-C4C78B548184}"/>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6" name="Footer Placeholder 5">
            <a:extLst>
              <a:ext uri="{FF2B5EF4-FFF2-40B4-BE49-F238E27FC236}">
                <a16:creationId xmlns:a16="http://schemas.microsoft.com/office/drawing/2014/main" id="{C7A1F89A-D117-85B9-CEC1-D3E10671A5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50BEB7-CE35-1617-4598-8F77F9DA31AC}"/>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1486615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1EC4A-F30A-EFE1-68BB-FB7CD1ECBF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B5A68A-8655-D924-71A2-B7241F8E0F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D9FAF2-5532-0621-11A8-DA7C179D43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A6070C-9F03-B287-5764-FE21743214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39483C-1D7E-C4F0-7EE7-045D7A1854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CFC230-E2F1-3EFB-952B-45C5A4C27BA4}"/>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8" name="Footer Placeholder 7">
            <a:extLst>
              <a:ext uri="{FF2B5EF4-FFF2-40B4-BE49-F238E27FC236}">
                <a16:creationId xmlns:a16="http://schemas.microsoft.com/office/drawing/2014/main" id="{BD4A33B7-86DD-9061-2BFA-454B807AE6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F12487-6020-B7FF-3FDF-821A1154C1DA}"/>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460913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3B112-AE9D-9DFF-DC7D-8217BC3D0E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F87127-8F35-EA10-6E05-5023CBDAD28C}"/>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4" name="Footer Placeholder 3">
            <a:extLst>
              <a:ext uri="{FF2B5EF4-FFF2-40B4-BE49-F238E27FC236}">
                <a16:creationId xmlns:a16="http://schemas.microsoft.com/office/drawing/2014/main" id="{EF3A3AA2-1FBB-487D-80C7-9C36FE0E41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0A9FCD-9778-8AC9-42AA-F63CDD22F575}"/>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1205741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D54546-BB75-E5FC-5899-EC120D5D3FB0}"/>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3" name="Footer Placeholder 2">
            <a:extLst>
              <a:ext uri="{FF2B5EF4-FFF2-40B4-BE49-F238E27FC236}">
                <a16:creationId xmlns:a16="http://schemas.microsoft.com/office/drawing/2014/main" id="{C0B0D658-FDFF-94DA-231A-663F0C26F9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1E53FE-2A58-38A1-E23D-10437CBB3121}"/>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2050350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0FB07-AD78-FCD7-74B3-00DB8B645E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46CD39-AEF3-0ABF-0E46-F99E1C4DF2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87184D-4EBF-69C2-F21B-A7DB495F69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55623A-B5CE-864C-06F8-B5FF0BC40E44}"/>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6" name="Footer Placeholder 5">
            <a:extLst>
              <a:ext uri="{FF2B5EF4-FFF2-40B4-BE49-F238E27FC236}">
                <a16:creationId xmlns:a16="http://schemas.microsoft.com/office/drawing/2014/main" id="{CD197B68-7E75-D768-7182-C800FC3549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471C86-B3F2-2ACD-819F-169AE0B0E432}"/>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230136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2756-9404-7934-1913-35F4849117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5F524D-4AC2-54F2-F73F-A2C8E28282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7C3821-6F08-D9F2-E0F3-0C474364B5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5EC21E-9483-E00F-C9ED-0098D57F84C5}"/>
              </a:ext>
            </a:extLst>
          </p:cNvPr>
          <p:cNvSpPr>
            <a:spLocks noGrp="1"/>
          </p:cNvSpPr>
          <p:nvPr>
            <p:ph type="dt" sz="half" idx="10"/>
          </p:nvPr>
        </p:nvSpPr>
        <p:spPr/>
        <p:txBody>
          <a:bodyPr/>
          <a:lstStyle/>
          <a:p>
            <a:fld id="{FBFB145C-417B-4CB3-A6B8-B498D2ABA21E}" type="datetimeFigureOut">
              <a:rPr lang="en-US" smtClean="0"/>
              <a:t>5/14/2026</a:t>
            </a:fld>
            <a:endParaRPr lang="en-US"/>
          </a:p>
        </p:txBody>
      </p:sp>
      <p:sp>
        <p:nvSpPr>
          <p:cNvPr id="6" name="Footer Placeholder 5">
            <a:extLst>
              <a:ext uri="{FF2B5EF4-FFF2-40B4-BE49-F238E27FC236}">
                <a16:creationId xmlns:a16="http://schemas.microsoft.com/office/drawing/2014/main" id="{931FDF43-188E-8E80-CBB2-F57D133982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164F31-A596-99A2-55E1-FFD67927A241}"/>
              </a:ext>
            </a:extLst>
          </p:cNvPr>
          <p:cNvSpPr>
            <a:spLocks noGrp="1"/>
          </p:cNvSpPr>
          <p:nvPr>
            <p:ph type="sldNum" sz="quarter" idx="12"/>
          </p:nvPr>
        </p:nvSpPr>
        <p:spPr/>
        <p:txBody>
          <a:bodyPr/>
          <a:lstStyle/>
          <a:p>
            <a:fld id="{F108E250-3982-4EAC-A3C0-5F7A5A1DA48A}" type="slidenum">
              <a:rPr lang="en-US" smtClean="0"/>
              <a:t>‹#›</a:t>
            </a:fld>
            <a:endParaRPr lang="en-US"/>
          </a:p>
        </p:txBody>
      </p:sp>
    </p:spTree>
    <p:extLst>
      <p:ext uri="{BB962C8B-B14F-4D97-AF65-F5344CB8AC3E}">
        <p14:creationId xmlns:p14="http://schemas.microsoft.com/office/powerpoint/2010/main" val="711640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B23D87-3BF2-3893-933C-FC1BA2981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D5A620-2EAE-C10C-D9A3-490A0D7344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845271-49BF-F2D8-585F-F7DF7D022D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FB145C-417B-4CB3-A6B8-B498D2ABA21E}" type="datetimeFigureOut">
              <a:rPr lang="en-US" smtClean="0"/>
              <a:t>5/14/2026</a:t>
            </a:fld>
            <a:endParaRPr lang="en-US"/>
          </a:p>
        </p:txBody>
      </p:sp>
      <p:sp>
        <p:nvSpPr>
          <p:cNvPr id="5" name="Footer Placeholder 4">
            <a:extLst>
              <a:ext uri="{FF2B5EF4-FFF2-40B4-BE49-F238E27FC236}">
                <a16:creationId xmlns:a16="http://schemas.microsoft.com/office/drawing/2014/main" id="{965CB13E-18B0-4A23-3670-45C8641251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C600D2E-5F88-0B08-68C0-F335E61973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08E250-3982-4EAC-A3C0-5F7A5A1DA48A}" type="slidenum">
              <a:rPr lang="en-US" smtClean="0"/>
              <a:t>‹#›</a:t>
            </a:fld>
            <a:endParaRPr lang="en-US"/>
          </a:p>
        </p:txBody>
      </p:sp>
    </p:spTree>
    <p:extLst>
      <p:ext uri="{BB962C8B-B14F-4D97-AF65-F5344CB8AC3E}">
        <p14:creationId xmlns:p14="http://schemas.microsoft.com/office/powerpoint/2010/main" val="4116243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mailto:zoning@suttonsbaytownship.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669DB-EC2A-3C7D-6AF0-15E17969CC58}"/>
              </a:ext>
            </a:extLst>
          </p:cNvPr>
          <p:cNvSpPr>
            <a:spLocks noGrp="1"/>
          </p:cNvSpPr>
          <p:nvPr>
            <p:ph type="ctrTitle"/>
          </p:nvPr>
        </p:nvSpPr>
        <p:spPr/>
        <p:txBody>
          <a:bodyPr/>
          <a:lstStyle/>
          <a:p>
            <a:r>
              <a:rPr lang="en-US" dirty="0"/>
              <a:t>Zoning for Farm Stays</a:t>
            </a:r>
          </a:p>
        </p:txBody>
      </p:sp>
      <p:sp>
        <p:nvSpPr>
          <p:cNvPr id="3" name="Subtitle 2">
            <a:extLst>
              <a:ext uri="{FF2B5EF4-FFF2-40B4-BE49-F238E27FC236}">
                <a16:creationId xmlns:a16="http://schemas.microsoft.com/office/drawing/2014/main" id="{773519FC-3E34-7A3A-D878-EA01C3F3C9C0}"/>
              </a:ext>
            </a:extLst>
          </p:cNvPr>
          <p:cNvSpPr>
            <a:spLocks noGrp="1"/>
          </p:cNvSpPr>
          <p:nvPr>
            <p:ph type="subTitle" idx="1"/>
          </p:nvPr>
        </p:nvSpPr>
        <p:spPr/>
        <p:txBody>
          <a:bodyPr/>
          <a:lstStyle/>
          <a:p>
            <a:r>
              <a:rPr lang="en-US" dirty="0"/>
              <a:t>Leelanau Township</a:t>
            </a:r>
          </a:p>
          <a:p>
            <a:r>
              <a:rPr lang="en-US" dirty="0"/>
              <a:t>Leelanau County</a:t>
            </a:r>
          </a:p>
          <a:p>
            <a:r>
              <a:rPr lang="en-US" dirty="0"/>
              <a:t>Steve Patmore, Zoning Administrator</a:t>
            </a:r>
          </a:p>
        </p:txBody>
      </p:sp>
    </p:spTree>
    <p:extLst>
      <p:ext uri="{BB962C8B-B14F-4D97-AF65-F5344CB8AC3E}">
        <p14:creationId xmlns:p14="http://schemas.microsoft.com/office/powerpoint/2010/main" val="2637731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26385-E04B-497A-DFA3-68A3BD3D59E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3EB27BC-3D5C-79AB-4874-B95CA3888B30}"/>
              </a:ext>
            </a:extLst>
          </p:cNvPr>
          <p:cNvSpPr>
            <a:spLocks noGrp="1"/>
          </p:cNvSpPr>
          <p:nvPr>
            <p:ph idx="1"/>
          </p:nvPr>
        </p:nvSpPr>
        <p:spPr/>
        <p:txBody>
          <a:bodyPr>
            <a:normAutofit fontScale="85000" lnSpcReduction="20000"/>
          </a:bodyPr>
          <a:lstStyle/>
          <a:p>
            <a:pPr marL="0" lvl="0" indent="0">
              <a:buNone/>
            </a:pPr>
            <a:r>
              <a:rPr lang="en-US" u="sng" dirty="0"/>
              <a:t>Introduction/Intent</a:t>
            </a:r>
            <a:endParaRPr lang="en-US" dirty="0"/>
          </a:p>
          <a:p>
            <a:pPr marL="0" indent="0">
              <a:buNone/>
            </a:pPr>
            <a:r>
              <a:rPr lang="en-US" dirty="0"/>
              <a:t>Leelanau Township recognizes that Farm Stay Campgrounds, when conducted properly, can enhance and add value to an existing commercial farming operation. Farm Stay Campgrounds however, have the potential to disrupt residential areas and also neighboring farming operations by virtue of noise, traffic, dust, smoke, trespassing, and proximity to active farming operations.</a:t>
            </a:r>
          </a:p>
          <a:p>
            <a:pPr marL="0" indent="0">
              <a:buNone/>
            </a:pPr>
            <a:r>
              <a:rPr lang="en-US" dirty="0"/>
              <a:t>Anyone who wishes to establish and operate a Farm Stay Campground in the Agricultural     Zoning District shall first obtain a Special Land Use Permit from Leelanau Township.</a:t>
            </a:r>
          </a:p>
          <a:p>
            <a:pPr marL="0" indent="0">
              <a:buNone/>
            </a:pPr>
            <a:r>
              <a:rPr lang="en-US" dirty="0"/>
              <a:t>It is the intent of Leelanau Township to limit the potential impacts of Farm Stay Campgrounds in the Agricultural Zoning District by considering potential impacts on the area such as noise, traffic, topography, and proximity to farming operations during the review of each Application. Among other factors, the township will consider the location and parcel size of the proposed property and the surrounding land uses.</a:t>
            </a:r>
          </a:p>
          <a:p>
            <a:pPr marL="0" indent="0">
              <a:buNone/>
            </a:pPr>
            <a:endParaRPr lang="en-US" dirty="0"/>
          </a:p>
          <a:p>
            <a:endParaRPr lang="en-US" dirty="0"/>
          </a:p>
        </p:txBody>
      </p:sp>
    </p:spTree>
    <p:extLst>
      <p:ext uri="{BB962C8B-B14F-4D97-AF65-F5344CB8AC3E}">
        <p14:creationId xmlns:p14="http://schemas.microsoft.com/office/powerpoint/2010/main" val="396829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E51CB-BB14-59D1-3F47-161A9E16DF5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1D9B8DD-AE50-C6CA-B868-7E6A53B297E7}"/>
              </a:ext>
            </a:extLst>
          </p:cNvPr>
          <p:cNvSpPr>
            <a:spLocks noGrp="1"/>
          </p:cNvSpPr>
          <p:nvPr>
            <p:ph idx="1"/>
          </p:nvPr>
        </p:nvSpPr>
        <p:spPr/>
        <p:txBody>
          <a:bodyPr>
            <a:normAutofit fontScale="70000" lnSpcReduction="20000"/>
          </a:bodyPr>
          <a:lstStyle/>
          <a:p>
            <a:pPr marL="0" lvl="0" indent="0">
              <a:buNone/>
            </a:pPr>
            <a:r>
              <a:rPr lang="en-US" dirty="0"/>
              <a:t>Farm Stay Campgrounds shall be considered a use accessory and subordinate to a primary farming operation, as defined in the Right-To-Farm Act, and shall be located on the same parcel or tract as the primary farming operation. If Leelanau Township needs to verify if a particular farming operation meets the Right-To-Farm Act definition, they may ask the Applicant to provide a determination from the Michigan Department of Agriculture and Rural Development (or their successor).</a:t>
            </a:r>
          </a:p>
          <a:p>
            <a:pPr marL="0" indent="0">
              <a:buNone/>
            </a:pPr>
            <a:endParaRPr lang="en-US" dirty="0"/>
          </a:p>
          <a:p>
            <a:pPr marL="0" lvl="0" indent="0">
              <a:buNone/>
            </a:pPr>
            <a:r>
              <a:rPr lang="en-US" dirty="0"/>
              <a:t>There shall be only one Farm Stay Campground allowed per parcel or tract of land under the same ownership.</a:t>
            </a:r>
          </a:p>
          <a:p>
            <a:endParaRPr lang="en-US" dirty="0"/>
          </a:p>
          <a:p>
            <a:pPr marL="0" lvl="0" indent="0">
              <a:buNone/>
            </a:pPr>
            <a:r>
              <a:rPr lang="en-US" dirty="0"/>
              <a:t>The owner or manager of the Farm Stay Campground shall reside in a dwelling on the parcel or tract.</a:t>
            </a:r>
          </a:p>
          <a:p>
            <a:endParaRPr lang="en-US" dirty="0"/>
          </a:p>
          <a:p>
            <a:pPr marL="0" lvl="0" indent="0">
              <a:buNone/>
            </a:pPr>
            <a:r>
              <a:rPr lang="en-US" dirty="0"/>
              <a:t>Only Recreational Units, as defined in this ordinance, shall be allowed on a Farm Stay Campsite.</a:t>
            </a:r>
          </a:p>
          <a:p>
            <a:pPr marL="0" indent="0">
              <a:buNone/>
            </a:pPr>
            <a:endParaRPr lang="en-US" dirty="0"/>
          </a:p>
        </p:txBody>
      </p:sp>
    </p:spTree>
    <p:extLst>
      <p:ext uri="{BB962C8B-B14F-4D97-AF65-F5344CB8AC3E}">
        <p14:creationId xmlns:p14="http://schemas.microsoft.com/office/powerpoint/2010/main" val="777541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2D1E3-5FB6-4CC4-951E-85D87275A85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BDAB8AD-73EF-BA8D-9788-5F3F9D0A22CC}"/>
              </a:ext>
            </a:extLst>
          </p:cNvPr>
          <p:cNvSpPr>
            <a:spLocks noGrp="1"/>
          </p:cNvSpPr>
          <p:nvPr>
            <p:ph idx="1"/>
          </p:nvPr>
        </p:nvSpPr>
        <p:spPr/>
        <p:txBody>
          <a:bodyPr>
            <a:normAutofit lnSpcReduction="10000"/>
          </a:bodyPr>
          <a:lstStyle/>
          <a:p>
            <a:pPr marL="0" lvl="0" indent="0">
              <a:buNone/>
            </a:pPr>
            <a:r>
              <a:rPr lang="en-US" dirty="0"/>
              <a:t>The minimum gross parcel or tract size shall be 30 Acres, however, the size of the parcel, topography, and surrounding land uses will be factors in determining if an application qualifies for a Special Use Permit, as well as the number of allowable campsites. </a:t>
            </a:r>
          </a:p>
          <a:p>
            <a:pPr marL="0" lvl="0" indent="0">
              <a:buNone/>
            </a:pPr>
            <a:r>
              <a:rPr lang="en-US" dirty="0"/>
              <a:t>The Planning Commission, during review, will determine the maximum number of allowable campsites that can be active (rented out) at one time based upon topography, access, and the surrounding existing land uses, however, the maximum number of active campsites in a Farm Stay Campground shall not exceed 4.</a:t>
            </a:r>
          </a:p>
          <a:p>
            <a:pPr marL="0" lvl="0" indent="0">
              <a:buNone/>
            </a:pPr>
            <a:r>
              <a:rPr lang="en-US" dirty="0"/>
              <a:t>The Planning Commission may allow for flexibility of campsite options by allowing one additional campsite alternative location.</a:t>
            </a:r>
          </a:p>
          <a:p>
            <a:endParaRPr lang="en-US" dirty="0"/>
          </a:p>
          <a:p>
            <a:endParaRPr lang="en-US" dirty="0"/>
          </a:p>
        </p:txBody>
      </p:sp>
    </p:spTree>
    <p:extLst>
      <p:ext uri="{BB962C8B-B14F-4D97-AF65-F5344CB8AC3E}">
        <p14:creationId xmlns:p14="http://schemas.microsoft.com/office/powerpoint/2010/main" val="2066981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72583-D94C-F43F-66F3-5B2D2D9001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8F49EE-7A02-0433-1B22-01ACF189874A}"/>
              </a:ext>
            </a:extLst>
          </p:cNvPr>
          <p:cNvSpPr>
            <a:spLocks noGrp="1"/>
          </p:cNvSpPr>
          <p:nvPr>
            <p:ph idx="1"/>
          </p:nvPr>
        </p:nvSpPr>
        <p:spPr/>
        <p:txBody>
          <a:bodyPr>
            <a:normAutofit fontScale="85000" lnSpcReduction="20000"/>
          </a:bodyPr>
          <a:lstStyle/>
          <a:p>
            <a:pPr marL="0" lvl="0" indent="0">
              <a:buNone/>
            </a:pPr>
            <a:r>
              <a:rPr lang="en-US" dirty="0"/>
              <a:t>Road access must be approved by the Leelanau County Road Commission and/or Michigan Department of Transportation for the proposed use.</a:t>
            </a:r>
          </a:p>
          <a:p>
            <a:endParaRPr lang="en-US" dirty="0"/>
          </a:p>
          <a:p>
            <a:pPr marL="0" lvl="0" indent="0">
              <a:buNone/>
            </a:pPr>
            <a:r>
              <a:rPr lang="en-US" dirty="0"/>
              <a:t>Adequate area for off-street parking on stable ground shall be provided. No parking will be allowed on public or private roads.</a:t>
            </a:r>
          </a:p>
          <a:p>
            <a:endParaRPr lang="en-US" dirty="0"/>
          </a:p>
          <a:p>
            <a:pPr marL="0" lvl="0" indent="0">
              <a:buNone/>
            </a:pPr>
            <a:r>
              <a:rPr lang="en-US" dirty="0"/>
              <a:t>Farm Stay Campsites shall have adequate water and wastewater facilities, either permanent or temporary, approved by the local health department and/or Construction Code Office.</a:t>
            </a:r>
          </a:p>
          <a:p>
            <a:endParaRPr lang="en-US" dirty="0"/>
          </a:p>
          <a:p>
            <a:pPr marL="0" lvl="0" indent="0">
              <a:buNone/>
            </a:pPr>
            <a:r>
              <a:rPr lang="en-US" dirty="0"/>
              <a:t>The Planning Commission, during Site Plan Review, may require landscaping, screening, or buffering in accordance with Article 17 of this ordinance in order to address any impacts on neighboring properties.</a:t>
            </a:r>
          </a:p>
          <a:p>
            <a:endParaRPr lang="en-US" dirty="0"/>
          </a:p>
        </p:txBody>
      </p:sp>
    </p:spTree>
    <p:extLst>
      <p:ext uri="{BB962C8B-B14F-4D97-AF65-F5344CB8AC3E}">
        <p14:creationId xmlns:p14="http://schemas.microsoft.com/office/powerpoint/2010/main" val="372710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20BDF-C331-D1D0-E8AE-C67E48363E7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43D3E0-4108-BB93-20CD-BEC98385F985}"/>
              </a:ext>
            </a:extLst>
          </p:cNvPr>
          <p:cNvSpPr>
            <a:spLocks noGrp="1"/>
          </p:cNvSpPr>
          <p:nvPr>
            <p:ph idx="1"/>
          </p:nvPr>
        </p:nvSpPr>
        <p:spPr/>
        <p:txBody>
          <a:bodyPr>
            <a:normAutofit fontScale="70000" lnSpcReduction="20000"/>
          </a:bodyPr>
          <a:lstStyle/>
          <a:p>
            <a:pPr marL="0" lvl="0" indent="0">
              <a:buNone/>
            </a:pPr>
            <a:r>
              <a:rPr lang="en-US" u="sng" dirty="0"/>
              <a:t>Operational Limitations</a:t>
            </a:r>
            <a:endParaRPr lang="en-US" dirty="0"/>
          </a:p>
          <a:p>
            <a:endParaRPr lang="en-US" dirty="0"/>
          </a:p>
          <a:p>
            <a:pPr marL="0" lvl="0" indent="0">
              <a:buNone/>
            </a:pPr>
            <a:r>
              <a:rPr lang="en-US" dirty="0"/>
              <a:t>The owner or manager of the Farm Stay Campground shall physically be on the subject parcel from 10:00 pm to 8:00 am during periods when a Farm Stay Campground is occupied.</a:t>
            </a:r>
          </a:p>
          <a:p>
            <a:endParaRPr lang="en-US" dirty="0"/>
          </a:p>
          <a:p>
            <a:pPr marL="0" lvl="0" indent="0">
              <a:buNone/>
            </a:pPr>
            <a:r>
              <a:rPr lang="en-US" dirty="0"/>
              <a:t>At other times, a manager or owner shall be available within 30 minutes of the Farm Stay Campground when a campsite is occupied.</a:t>
            </a:r>
          </a:p>
          <a:p>
            <a:endParaRPr lang="en-US" dirty="0"/>
          </a:p>
          <a:p>
            <a:pPr marL="0" lvl="0" indent="0">
              <a:buNone/>
            </a:pPr>
            <a:r>
              <a:rPr lang="en-US" dirty="0"/>
              <a:t>At all times, sound from the Farm Stay Campground, as measured at any property line shall be no greater than normal conversation levels which is 75 dBA.</a:t>
            </a:r>
          </a:p>
          <a:p>
            <a:endParaRPr lang="en-US" dirty="0"/>
          </a:p>
          <a:p>
            <a:pPr marL="0" lvl="0" indent="0">
              <a:buNone/>
            </a:pPr>
            <a:r>
              <a:rPr lang="en-US" dirty="0"/>
              <a:t>Quiet Hours at the Farm Stay Campground shall be observed between 10:00 p.m. and 8:00 a.m. Noise during quiet hours must be limited to that which does not disturb the quiet, comfort, or repose of a reasonable person with normal sensitivities. Campsite activity must comply with the Leelanau Township Nuisance Ordinance in effect at the time.</a:t>
            </a:r>
          </a:p>
          <a:p>
            <a:pPr marL="0" indent="0">
              <a:buNone/>
            </a:pPr>
            <a:endParaRPr lang="en-US" dirty="0"/>
          </a:p>
        </p:txBody>
      </p:sp>
    </p:spTree>
    <p:extLst>
      <p:ext uri="{BB962C8B-B14F-4D97-AF65-F5344CB8AC3E}">
        <p14:creationId xmlns:p14="http://schemas.microsoft.com/office/powerpoint/2010/main" val="2257001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87A6E-B103-288A-4C49-C8CFF00A418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6A5F46-5A12-C45B-13A6-F861B2045DFA}"/>
              </a:ext>
            </a:extLst>
          </p:cNvPr>
          <p:cNvSpPr>
            <a:spLocks noGrp="1"/>
          </p:cNvSpPr>
          <p:nvPr>
            <p:ph idx="1"/>
          </p:nvPr>
        </p:nvSpPr>
        <p:spPr/>
        <p:txBody>
          <a:bodyPr>
            <a:normAutofit fontScale="70000" lnSpcReduction="20000"/>
          </a:bodyPr>
          <a:lstStyle/>
          <a:p>
            <a:pPr marL="0" lvl="0" indent="0">
              <a:buNone/>
            </a:pPr>
            <a:r>
              <a:rPr lang="en-US" dirty="0"/>
              <a:t>Setbacks:  At a minimum, all Farm Stay Campsites shall be a minimum of one-hundred (100) feet from a property line or property tract line. The Planning Commission, during Site Plan Review, may require greater setbacks based upon the location and potential impact.</a:t>
            </a:r>
          </a:p>
          <a:p>
            <a:endParaRPr lang="en-US" dirty="0"/>
          </a:p>
          <a:p>
            <a:pPr marL="0" lvl="0" indent="0">
              <a:buNone/>
            </a:pPr>
            <a:r>
              <a:rPr lang="en-US" dirty="0"/>
              <a:t>The maximum length of stay for any camper shall be three (3) weeks.</a:t>
            </a:r>
          </a:p>
          <a:p>
            <a:endParaRPr lang="en-US" dirty="0"/>
          </a:p>
          <a:p>
            <a:pPr marL="0" lvl="0" indent="0">
              <a:buNone/>
            </a:pPr>
            <a:r>
              <a:rPr lang="en-US" dirty="0"/>
              <a:t>The maximum number of campers on any individual campsite shall be as follows.</a:t>
            </a:r>
          </a:p>
          <a:p>
            <a:pPr marL="0" indent="0">
              <a:buNone/>
            </a:pPr>
            <a:r>
              <a:rPr lang="en-US" dirty="0"/>
              <a:t>	Four (4) adults, or Two (2) adults and children, with the maximum number of persons 	on an individual  campsite not exceeding ten (10) persons.</a:t>
            </a:r>
          </a:p>
          <a:p>
            <a:endParaRPr lang="en-US" dirty="0"/>
          </a:p>
          <a:p>
            <a:pPr marL="0" lvl="0" indent="0">
              <a:buNone/>
            </a:pPr>
            <a:r>
              <a:rPr lang="en-US" dirty="0"/>
              <a:t>An emergency vehicle access lane shall be maintained to each campsite.</a:t>
            </a:r>
          </a:p>
          <a:p>
            <a:endParaRPr lang="en-US" dirty="0"/>
          </a:p>
          <a:p>
            <a:pPr marL="0" lvl="0" indent="0">
              <a:buNone/>
            </a:pPr>
            <a:r>
              <a:rPr lang="en-US" dirty="0"/>
              <a:t>Any Outdoor Lighting shall be shown on the Site Plan and shall meet the requirements of the Leelanau Township Nuisance Ordinance in effect at the time.</a:t>
            </a:r>
          </a:p>
          <a:p>
            <a:pPr marL="0" indent="0">
              <a:buNone/>
            </a:pPr>
            <a:endParaRPr lang="en-US" dirty="0"/>
          </a:p>
        </p:txBody>
      </p:sp>
    </p:spTree>
    <p:extLst>
      <p:ext uri="{BB962C8B-B14F-4D97-AF65-F5344CB8AC3E}">
        <p14:creationId xmlns:p14="http://schemas.microsoft.com/office/powerpoint/2010/main" val="1753932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0FBF0-EFFF-EC26-0116-9D8AEE5E687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1A430D4-4B7D-FD0B-C08E-B5E17EE672BF}"/>
              </a:ext>
            </a:extLst>
          </p:cNvPr>
          <p:cNvSpPr>
            <a:spLocks noGrp="1"/>
          </p:cNvSpPr>
          <p:nvPr>
            <p:ph idx="1"/>
          </p:nvPr>
        </p:nvSpPr>
        <p:spPr/>
        <p:txBody>
          <a:bodyPr>
            <a:normAutofit/>
          </a:bodyPr>
          <a:lstStyle/>
          <a:p>
            <a:pPr marL="0" indent="0">
              <a:buNone/>
            </a:pPr>
            <a:r>
              <a:rPr lang="en-US" sz="2400" dirty="0"/>
              <a:t>Campfires shall only be allowed in fire pits as designated on the Site Plan. It shall be the responsibility of the Farm Stay Operator to locate and regulate fire pits to prevent smoke and fire from leaving the property to adjacent residences. All local, state, and federal rules, regulations, and statutes shall be followed in regards to campfires.</a:t>
            </a:r>
          </a:p>
          <a:p>
            <a:pPr marL="0" indent="0">
              <a:buNone/>
            </a:pPr>
            <a:endParaRPr lang="en-US" sz="2400" dirty="0"/>
          </a:p>
          <a:p>
            <a:pPr marL="0" indent="0">
              <a:buNone/>
            </a:pPr>
            <a:r>
              <a:rPr lang="en-US" sz="2400" dirty="0"/>
              <a:t>It is the responsibility of the Farm Stay Campground Operator to clearly mark the overall property boundaries, notify campers of the property boundaries, and to discourage trespassing on other properties.</a:t>
            </a:r>
          </a:p>
          <a:p>
            <a:endParaRPr lang="en-US" dirty="0"/>
          </a:p>
        </p:txBody>
      </p:sp>
    </p:spTree>
    <p:extLst>
      <p:ext uri="{BB962C8B-B14F-4D97-AF65-F5344CB8AC3E}">
        <p14:creationId xmlns:p14="http://schemas.microsoft.com/office/powerpoint/2010/main" val="3367898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28CC6-D8B0-46B0-B9E2-F8641058700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35242B-ED27-9EAA-E1B2-74832B13C7F4}"/>
              </a:ext>
            </a:extLst>
          </p:cNvPr>
          <p:cNvSpPr>
            <a:spLocks noGrp="1"/>
          </p:cNvSpPr>
          <p:nvPr>
            <p:ph idx="1"/>
          </p:nvPr>
        </p:nvSpPr>
        <p:spPr/>
        <p:txBody>
          <a:bodyPr/>
          <a:lstStyle/>
          <a:p>
            <a:pPr marL="0" indent="0">
              <a:buNone/>
            </a:pPr>
            <a:r>
              <a:rPr lang="en-US" dirty="0"/>
              <a:t>Prohibited Activities for Farm Stay Campground campers and guests:</a:t>
            </a:r>
          </a:p>
          <a:p>
            <a:pPr marL="0" indent="0">
              <a:buNone/>
            </a:pPr>
            <a:r>
              <a:rPr lang="en-US" dirty="0"/>
              <a:t>a.	Firearm ranges</a:t>
            </a:r>
          </a:p>
          <a:p>
            <a:pPr marL="0" indent="0">
              <a:buNone/>
            </a:pPr>
            <a:r>
              <a:rPr lang="en-US" dirty="0"/>
              <a:t>b.	Motocross</a:t>
            </a:r>
          </a:p>
          <a:p>
            <a:pPr marL="0" indent="0">
              <a:buNone/>
            </a:pPr>
            <a:r>
              <a:rPr lang="en-US" dirty="0"/>
              <a:t>c.	Concerts or amplified sound of greater than 20 amps.</a:t>
            </a:r>
          </a:p>
          <a:p>
            <a:pPr marL="0" indent="0">
              <a:buNone/>
            </a:pPr>
            <a:r>
              <a:rPr lang="en-US" dirty="0"/>
              <a:t>d.	Sky Lanterns – see twp. Ordinance</a:t>
            </a:r>
          </a:p>
          <a:p>
            <a:pPr marL="0" indent="0">
              <a:buNone/>
            </a:pPr>
            <a:r>
              <a:rPr lang="en-US" dirty="0"/>
              <a:t>e.	Fireworks, except in conformance with township ordinances in effect.</a:t>
            </a:r>
          </a:p>
          <a:p>
            <a:pPr marL="0" indent="0">
              <a:buNone/>
            </a:pPr>
            <a:endParaRPr lang="en-US" dirty="0"/>
          </a:p>
        </p:txBody>
      </p:sp>
    </p:spTree>
    <p:extLst>
      <p:ext uri="{BB962C8B-B14F-4D97-AF65-F5344CB8AC3E}">
        <p14:creationId xmlns:p14="http://schemas.microsoft.com/office/powerpoint/2010/main" val="1649562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A21C-3D8A-B6B5-A599-78B8B69619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8F5D28-0AD2-9E9A-AA7B-B5808952A794}"/>
              </a:ext>
            </a:extLst>
          </p:cNvPr>
          <p:cNvSpPr>
            <a:spLocks noGrp="1"/>
          </p:cNvSpPr>
          <p:nvPr>
            <p:ph idx="1"/>
          </p:nvPr>
        </p:nvSpPr>
        <p:spPr/>
        <p:txBody>
          <a:bodyPr>
            <a:normAutofit fontScale="92500" lnSpcReduction="10000"/>
          </a:bodyPr>
          <a:lstStyle/>
          <a:p>
            <a:pPr marL="0" indent="0">
              <a:buNone/>
            </a:pPr>
            <a:r>
              <a:rPr lang="en-US" dirty="0"/>
              <a:t>Accessory/Incidental Uses/Structures to Farm Stay Campsites</a:t>
            </a:r>
          </a:p>
          <a:p>
            <a:pPr marL="0" indent="0">
              <a:buNone/>
            </a:pPr>
            <a:r>
              <a:rPr lang="en-US" dirty="0"/>
              <a:t>The following uses/structures are considered incidental and accessory to a Farm Stay Campsite:</a:t>
            </a:r>
          </a:p>
          <a:p>
            <a:pPr marL="0" indent="0">
              <a:buNone/>
            </a:pPr>
            <a:r>
              <a:rPr lang="en-US" dirty="0"/>
              <a:t>•	Offices</a:t>
            </a:r>
          </a:p>
          <a:p>
            <a:pPr marL="0" indent="0">
              <a:buNone/>
            </a:pPr>
            <a:r>
              <a:rPr lang="en-US" dirty="0"/>
              <a:t>•	Community Room</a:t>
            </a:r>
          </a:p>
          <a:p>
            <a:pPr marL="0" indent="0">
              <a:buNone/>
            </a:pPr>
            <a:r>
              <a:rPr lang="en-US" dirty="0"/>
              <a:t>•	Playground / Passive Recreation</a:t>
            </a:r>
          </a:p>
          <a:p>
            <a:pPr marL="0" indent="0">
              <a:buNone/>
            </a:pPr>
            <a:r>
              <a:rPr lang="en-US" dirty="0"/>
              <a:t>•	Sale of firewood</a:t>
            </a:r>
          </a:p>
          <a:p>
            <a:pPr marL="0" indent="0">
              <a:buNone/>
            </a:pPr>
            <a:r>
              <a:rPr lang="en-US" dirty="0"/>
              <a:t>•	Restrooms</a:t>
            </a:r>
          </a:p>
          <a:p>
            <a:pPr marL="0" indent="0">
              <a:buNone/>
            </a:pPr>
            <a:r>
              <a:rPr lang="en-US" dirty="0"/>
              <a:t>•	Other uses/structures considered incidental and/or accessory    	by the Planning Commission.</a:t>
            </a:r>
          </a:p>
          <a:p>
            <a:endParaRPr lang="en-US" dirty="0"/>
          </a:p>
        </p:txBody>
      </p:sp>
    </p:spTree>
    <p:extLst>
      <p:ext uri="{BB962C8B-B14F-4D97-AF65-F5344CB8AC3E}">
        <p14:creationId xmlns:p14="http://schemas.microsoft.com/office/powerpoint/2010/main" val="2359828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0B6D5-94C1-E244-4300-DEBC6D06FD4F}"/>
              </a:ext>
            </a:extLst>
          </p:cNvPr>
          <p:cNvSpPr>
            <a:spLocks noGrp="1"/>
          </p:cNvSpPr>
          <p:nvPr>
            <p:ph type="title"/>
          </p:nvPr>
        </p:nvSpPr>
        <p:spPr/>
        <p:txBody>
          <a:bodyPr/>
          <a:lstStyle/>
          <a:p>
            <a:r>
              <a:rPr lang="en-US" dirty="0"/>
              <a:t>Potential Farm Stay Operators</a:t>
            </a:r>
            <a:br>
              <a:rPr lang="en-US" dirty="0"/>
            </a:br>
            <a:r>
              <a:rPr lang="en-US" sz="3200" dirty="0"/>
              <a:t>(and all Agritourism Operators)</a:t>
            </a:r>
          </a:p>
        </p:txBody>
      </p:sp>
      <p:sp>
        <p:nvSpPr>
          <p:cNvPr id="3" name="Content Placeholder 2">
            <a:extLst>
              <a:ext uri="{FF2B5EF4-FFF2-40B4-BE49-F238E27FC236}">
                <a16:creationId xmlns:a16="http://schemas.microsoft.com/office/drawing/2014/main" id="{FE6D9305-CA34-A6E1-60B8-A2889612D08F}"/>
              </a:ext>
            </a:extLst>
          </p:cNvPr>
          <p:cNvSpPr>
            <a:spLocks noGrp="1"/>
          </p:cNvSpPr>
          <p:nvPr>
            <p:ph idx="1"/>
          </p:nvPr>
        </p:nvSpPr>
        <p:spPr/>
        <p:txBody>
          <a:bodyPr/>
          <a:lstStyle/>
          <a:p>
            <a:r>
              <a:rPr lang="en-US" dirty="0"/>
              <a:t>Develop relationships with local staff and Planning Commissions.</a:t>
            </a:r>
          </a:p>
          <a:p>
            <a:pPr marL="0" indent="0">
              <a:buNone/>
            </a:pPr>
            <a:endParaRPr lang="en-US" dirty="0"/>
          </a:p>
          <a:p>
            <a:r>
              <a:rPr lang="en-US" dirty="0"/>
              <a:t>Participate in the review and development of Master Plan.</a:t>
            </a:r>
          </a:p>
          <a:p>
            <a:endParaRPr lang="en-US" dirty="0"/>
          </a:p>
          <a:p>
            <a:r>
              <a:rPr lang="en-US" dirty="0"/>
              <a:t>Be sensitive to concerns of neighbors and other farmers.</a:t>
            </a:r>
          </a:p>
          <a:p>
            <a:endParaRPr lang="en-US" dirty="0"/>
          </a:p>
          <a:p>
            <a:r>
              <a:rPr lang="en-US" dirty="0"/>
              <a:t>Monitor performance</a:t>
            </a:r>
          </a:p>
        </p:txBody>
      </p:sp>
    </p:spTree>
    <p:extLst>
      <p:ext uri="{BB962C8B-B14F-4D97-AF65-F5344CB8AC3E}">
        <p14:creationId xmlns:p14="http://schemas.microsoft.com/office/powerpoint/2010/main" val="2496578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2BC5E-24BB-73E7-1E13-F2844210F68B}"/>
              </a:ext>
            </a:extLst>
          </p:cNvPr>
          <p:cNvSpPr>
            <a:spLocks noGrp="1"/>
          </p:cNvSpPr>
          <p:nvPr>
            <p:ph type="title"/>
          </p:nvPr>
        </p:nvSpPr>
        <p:spPr/>
        <p:txBody>
          <a:bodyPr/>
          <a:lstStyle/>
          <a:p>
            <a:r>
              <a:rPr lang="en-US" dirty="0"/>
              <a:t>Why Farm Stays</a:t>
            </a:r>
          </a:p>
        </p:txBody>
      </p:sp>
      <p:sp>
        <p:nvSpPr>
          <p:cNvPr id="3" name="Content Placeholder 2">
            <a:extLst>
              <a:ext uri="{FF2B5EF4-FFF2-40B4-BE49-F238E27FC236}">
                <a16:creationId xmlns:a16="http://schemas.microsoft.com/office/drawing/2014/main" id="{F5DCC11A-24C7-07D0-7F73-CCE91A4AD618}"/>
              </a:ext>
            </a:extLst>
          </p:cNvPr>
          <p:cNvSpPr>
            <a:spLocks noGrp="1"/>
          </p:cNvSpPr>
          <p:nvPr>
            <p:ph idx="1"/>
          </p:nvPr>
        </p:nvSpPr>
        <p:spPr/>
        <p:txBody>
          <a:bodyPr/>
          <a:lstStyle/>
          <a:p>
            <a:r>
              <a:rPr lang="en-US" dirty="0"/>
              <a:t>Traditional orchards in Leelanau Township are challenged by weather, pests, disease, and volatile markets.</a:t>
            </a:r>
          </a:p>
          <a:p>
            <a:endParaRPr lang="en-US" dirty="0"/>
          </a:p>
          <a:p>
            <a:r>
              <a:rPr lang="en-US" dirty="0"/>
              <a:t>Farm Stay Campsites might provide additional income for farm owners.</a:t>
            </a:r>
          </a:p>
          <a:p>
            <a:endParaRPr lang="en-US" dirty="0"/>
          </a:p>
          <a:p>
            <a:r>
              <a:rPr lang="en-US" dirty="0"/>
              <a:t>Tourism is a significant economic factor in Leelanau County.</a:t>
            </a:r>
          </a:p>
          <a:p>
            <a:endParaRPr lang="en-US" dirty="0"/>
          </a:p>
          <a:p>
            <a:endParaRPr lang="en-US" dirty="0"/>
          </a:p>
          <a:p>
            <a:endParaRPr lang="en-US" dirty="0"/>
          </a:p>
        </p:txBody>
      </p:sp>
    </p:spTree>
    <p:extLst>
      <p:ext uri="{BB962C8B-B14F-4D97-AF65-F5344CB8AC3E}">
        <p14:creationId xmlns:p14="http://schemas.microsoft.com/office/powerpoint/2010/main" val="1951151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F4735-31DA-5263-7504-39C27B309E76}"/>
              </a:ext>
            </a:extLst>
          </p:cNvPr>
          <p:cNvSpPr>
            <a:spLocks noGrp="1"/>
          </p:cNvSpPr>
          <p:nvPr>
            <p:ph type="title"/>
          </p:nvPr>
        </p:nvSpPr>
        <p:spPr/>
        <p:txBody>
          <a:bodyPr/>
          <a:lstStyle/>
          <a:p>
            <a:r>
              <a:rPr lang="en-US" dirty="0"/>
              <a:t>Steve Patmore</a:t>
            </a:r>
          </a:p>
        </p:txBody>
      </p:sp>
      <p:sp>
        <p:nvSpPr>
          <p:cNvPr id="3" name="Content Placeholder 2">
            <a:extLst>
              <a:ext uri="{FF2B5EF4-FFF2-40B4-BE49-F238E27FC236}">
                <a16:creationId xmlns:a16="http://schemas.microsoft.com/office/drawing/2014/main" id="{459DD11D-3E19-F69D-D384-BAA4A7D7EABB}"/>
              </a:ext>
            </a:extLst>
          </p:cNvPr>
          <p:cNvSpPr>
            <a:spLocks noGrp="1"/>
          </p:cNvSpPr>
          <p:nvPr>
            <p:ph idx="1"/>
          </p:nvPr>
        </p:nvSpPr>
        <p:spPr/>
        <p:txBody>
          <a:bodyPr/>
          <a:lstStyle/>
          <a:p>
            <a:r>
              <a:rPr lang="en-US" dirty="0">
                <a:hlinkClick r:id="rId2"/>
              </a:rPr>
              <a:t>zoning@suttonsbaytownship.gov</a:t>
            </a:r>
            <a:endParaRPr lang="en-US" dirty="0"/>
          </a:p>
          <a:p>
            <a:r>
              <a:rPr lang="en-US" dirty="0"/>
              <a:t>(231) 271-2722 ext. 3</a:t>
            </a:r>
          </a:p>
          <a:p>
            <a:endParaRPr lang="en-US" dirty="0"/>
          </a:p>
          <a:p>
            <a:r>
              <a:rPr lang="en-US" dirty="0"/>
              <a:t>leelanautownshipmi.gov</a:t>
            </a:r>
          </a:p>
        </p:txBody>
      </p:sp>
    </p:spTree>
    <p:extLst>
      <p:ext uri="{BB962C8B-B14F-4D97-AF65-F5344CB8AC3E}">
        <p14:creationId xmlns:p14="http://schemas.microsoft.com/office/powerpoint/2010/main" val="109614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2A811-D4EF-F703-BDFA-495AAF5BB9CB}"/>
              </a:ext>
            </a:extLst>
          </p:cNvPr>
          <p:cNvSpPr>
            <a:spLocks noGrp="1"/>
          </p:cNvSpPr>
          <p:nvPr>
            <p:ph type="title"/>
          </p:nvPr>
        </p:nvSpPr>
        <p:spPr/>
        <p:txBody>
          <a:bodyPr/>
          <a:lstStyle/>
          <a:p>
            <a:r>
              <a:rPr lang="en-US" dirty="0"/>
              <a:t>How the Farm Stay Discussion Began</a:t>
            </a:r>
          </a:p>
        </p:txBody>
      </p:sp>
      <p:sp>
        <p:nvSpPr>
          <p:cNvPr id="3" name="Content Placeholder 2">
            <a:extLst>
              <a:ext uri="{FF2B5EF4-FFF2-40B4-BE49-F238E27FC236}">
                <a16:creationId xmlns:a16="http://schemas.microsoft.com/office/drawing/2014/main" id="{4F4D1E2E-FDA6-EAE5-75E9-D11ECA9E9558}"/>
              </a:ext>
            </a:extLst>
          </p:cNvPr>
          <p:cNvSpPr>
            <a:spLocks noGrp="1"/>
          </p:cNvSpPr>
          <p:nvPr>
            <p:ph idx="1"/>
          </p:nvPr>
        </p:nvSpPr>
        <p:spPr/>
        <p:txBody>
          <a:bodyPr>
            <a:normAutofit lnSpcReduction="10000"/>
          </a:bodyPr>
          <a:lstStyle/>
          <a:p>
            <a:r>
              <a:rPr lang="en-US" dirty="0"/>
              <a:t>A local orchard owner introduced the topic to staff and the township supervisor. Since the use was not in the zoning ordinance, he was encouraged to speak with the Planning Commission.</a:t>
            </a:r>
          </a:p>
          <a:p>
            <a:r>
              <a:rPr lang="en-US" dirty="0"/>
              <a:t>The topic was discussed at several Planning Commission meetings.</a:t>
            </a:r>
          </a:p>
          <a:p>
            <a:r>
              <a:rPr lang="en-US" dirty="0"/>
              <a:t>Considerable public input with concerns over a campground.</a:t>
            </a:r>
          </a:p>
          <a:p>
            <a:r>
              <a:rPr lang="en-US" dirty="0"/>
              <a:t>Input from MSU Extension and Michigan Agritourism Council</a:t>
            </a:r>
          </a:p>
          <a:p>
            <a:r>
              <a:rPr lang="en-US" dirty="0"/>
              <a:t>Zoning Amendment could have been initiated by the Planning Commission, but was not a priority at the time.</a:t>
            </a:r>
          </a:p>
          <a:p>
            <a:endParaRPr lang="en-US" dirty="0"/>
          </a:p>
        </p:txBody>
      </p:sp>
    </p:spTree>
    <p:extLst>
      <p:ext uri="{BB962C8B-B14F-4D97-AF65-F5344CB8AC3E}">
        <p14:creationId xmlns:p14="http://schemas.microsoft.com/office/powerpoint/2010/main" val="1690808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305A-8FF9-FABF-9E3B-9D44DF5DD414}"/>
              </a:ext>
            </a:extLst>
          </p:cNvPr>
          <p:cNvSpPr>
            <a:spLocks noGrp="1"/>
          </p:cNvSpPr>
          <p:nvPr>
            <p:ph type="title"/>
          </p:nvPr>
        </p:nvSpPr>
        <p:spPr/>
        <p:txBody>
          <a:bodyPr/>
          <a:lstStyle/>
          <a:p>
            <a:r>
              <a:rPr lang="en-US" dirty="0"/>
              <a:t>Public Input and Balance</a:t>
            </a:r>
          </a:p>
        </p:txBody>
      </p:sp>
      <p:sp>
        <p:nvSpPr>
          <p:cNvPr id="3" name="Content Placeholder 2">
            <a:extLst>
              <a:ext uri="{FF2B5EF4-FFF2-40B4-BE49-F238E27FC236}">
                <a16:creationId xmlns:a16="http://schemas.microsoft.com/office/drawing/2014/main" id="{E9BA8B60-4D45-3B87-2F21-A4A116E5FC18}"/>
              </a:ext>
            </a:extLst>
          </p:cNvPr>
          <p:cNvSpPr>
            <a:spLocks noGrp="1"/>
          </p:cNvSpPr>
          <p:nvPr>
            <p:ph idx="1"/>
          </p:nvPr>
        </p:nvSpPr>
        <p:spPr/>
        <p:txBody>
          <a:bodyPr/>
          <a:lstStyle/>
          <a:p>
            <a:r>
              <a:rPr lang="en-US" dirty="0"/>
              <a:t>Several neighbors, including other cherry farmers and vineyards expressed concerns over noise, traffic, trespassing and impact on farming operations.</a:t>
            </a:r>
          </a:p>
          <a:p>
            <a:endParaRPr lang="en-US" dirty="0"/>
          </a:p>
          <a:p>
            <a:r>
              <a:rPr lang="en-US" dirty="0"/>
              <a:t>Food safety concerns over trespassing into active orchards.</a:t>
            </a:r>
          </a:p>
          <a:p>
            <a:endParaRPr lang="en-US" dirty="0"/>
          </a:p>
          <a:p>
            <a:r>
              <a:rPr lang="en-US" dirty="0"/>
              <a:t>Concerns over impacts on active orchard and vineyard spraying operations.</a:t>
            </a:r>
          </a:p>
        </p:txBody>
      </p:sp>
    </p:spTree>
    <p:extLst>
      <p:ext uri="{BB962C8B-B14F-4D97-AF65-F5344CB8AC3E}">
        <p14:creationId xmlns:p14="http://schemas.microsoft.com/office/powerpoint/2010/main" val="76355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B9234-03E4-9769-2B6F-06C122762A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C8814A-AE37-3424-BCAE-2B0C105800D1}"/>
              </a:ext>
            </a:extLst>
          </p:cNvPr>
          <p:cNvSpPr>
            <a:spLocks noGrp="1"/>
          </p:cNvSpPr>
          <p:nvPr>
            <p:ph type="title"/>
          </p:nvPr>
        </p:nvSpPr>
        <p:spPr/>
        <p:txBody>
          <a:bodyPr/>
          <a:lstStyle/>
          <a:p>
            <a:r>
              <a:rPr lang="en-US" dirty="0"/>
              <a:t>How the Farm Stay Zoning Developed</a:t>
            </a:r>
          </a:p>
        </p:txBody>
      </p:sp>
      <p:sp>
        <p:nvSpPr>
          <p:cNvPr id="3" name="Content Placeholder 2">
            <a:extLst>
              <a:ext uri="{FF2B5EF4-FFF2-40B4-BE49-F238E27FC236}">
                <a16:creationId xmlns:a16="http://schemas.microsoft.com/office/drawing/2014/main" id="{47BBBCA8-68A9-E2CC-E6CD-316FC047819A}"/>
              </a:ext>
            </a:extLst>
          </p:cNvPr>
          <p:cNvSpPr>
            <a:spLocks noGrp="1"/>
          </p:cNvSpPr>
          <p:nvPr>
            <p:ph idx="1"/>
          </p:nvPr>
        </p:nvSpPr>
        <p:spPr/>
        <p:txBody>
          <a:bodyPr/>
          <a:lstStyle/>
          <a:p>
            <a:r>
              <a:rPr lang="en-US" dirty="0"/>
              <a:t>After discussion at several Planning Commission meetings, the language was initiated by a formal application and language submitted by the property owner</a:t>
            </a:r>
          </a:p>
          <a:p>
            <a:endParaRPr lang="en-US" dirty="0"/>
          </a:p>
          <a:p>
            <a:endParaRPr lang="en-US" dirty="0"/>
          </a:p>
          <a:p>
            <a:r>
              <a:rPr lang="en-US" dirty="0"/>
              <a:t>Applicant agreed to work with the Planning Commission on adapting their language to Leelanau Township.</a:t>
            </a:r>
          </a:p>
        </p:txBody>
      </p:sp>
    </p:spTree>
    <p:extLst>
      <p:ext uri="{BB962C8B-B14F-4D97-AF65-F5344CB8AC3E}">
        <p14:creationId xmlns:p14="http://schemas.microsoft.com/office/powerpoint/2010/main" val="2031848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F08C2-4FF6-03BC-FC36-E457E56E3ADB}"/>
              </a:ext>
            </a:extLst>
          </p:cNvPr>
          <p:cNvSpPr>
            <a:spLocks noGrp="1"/>
          </p:cNvSpPr>
          <p:nvPr>
            <p:ph type="title"/>
          </p:nvPr>
        </p:nvSpPr>
        <p:spPr/>
        <p:txBody>
          <a:bodyPr/>
          <a:lstStyle/>
          <a:p>
            <a:r>
              <a:rPr lang="en-US" dirty="0"/>
              <a:t>Master Plan</a:t>
            </a:r>
          </a:p>
        </p:txBody>
      </p:sp>
      <p:sp>
        <p:nvSpPr>
          <p:cNvPr id="3" name="Content Placeholder 2">
            <a:extLst>
              <a:ext uri="{FF2B5EF4-FFF2-40B4-BE49-F238E27FC236}">
                <a16:creationId xmlns:a16="http://schemas.microsoft.com/office/drawing/2014/main" id="{8C703D66-F626-BCA9-EE3F-6945E651C138}"/>
              </a:ext>
            </a:extLst>
          </p:cNvPr>
          <p:cNvSpPr>
            <a:spLocks noGrp="1"/>
          </p:cNvSpPr>
          <p:nvPr>
            <p:ph idx="1"/>
          </p:nvPr>
        </p:nvSpPr>
        <p:spPr/>
        <p:txBody>
          <a:bodyPr/>
          <a:lstStyle/>
          <a:p>
            <a:r>
              <a:rPr lang="en-US" dirty="0"/>
              <a:t>Does the Farm Stay Concept fit the Master Plan?</a:t>
            </a:r>
          </a:p>
          <a:p>
            <a:endParaRPr lang="en-US" dirty="0"/>
          </a:p>
          <a:p>
            <a:pPr marL="0" indent="0">
              <a:buNone/>
            </a:pPr>
            <a:r>
              <a:rPr lang="en-US" u="sng" dirty="0"/>
              <a:t>Strike a balance between:</a:t>
            </a:r>
          </a:p>
          <a:p>
            <a:pPr marL="0" indent="0" algn="ctr">
              <a:buNone/>
            </a:pPr>
            <a:endParaRPr lang="en-US" u="sng" dirty="0"/>
          </a:p>
          <a:p>
            <a:r>
              <a:rPr lang="en-US" dirty="0"/>
              <a:t>Desire to preserve farmland and open spaces</a:t>
            </a:r>
          </a:p>
          <a:p>
            <a:endParaRPr lang="en-US" dirty="0"/>
          </a:p>
          <a:p>
            <a:r>
              <a:rPr lang="en-US" dirty="0"/>
              <a:t>Desire to preserve rural character</a:t>
            </a:r>
          </a:p>
          <a:p>
            <a:endParaRPr lang="en-US" dirty="0"/>
          </a:p>
        </p:txBody>
      </p:sp>
    </p:spTree>
    <p:extLst>
      <p:ext uri="{BB962C8B-B14F-4D97-AF65-F5344CB8AC3E}">
        <p14:creationId xmlns:p14="http://schemas.microsoft.com/office/powerpoint/2010/main" val="4054562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43134-FB4E-59E0-7EC7-7085EC28FCD4}"/>
              </a:ext>
            </a:extLst>
          </p:cNvPr>
          <p:cNvSpPr>
            <a:spLocks noGrp="1"/>
          </p:cNvSpPr>
          <p:nvPr>
            <p:ph type="title"/>
          </p:nvPr>
        </p:nvSpPr>
        <p:spPr/>
        <p:txBody>
          <a:bodyPr/>
          <a:lstStyle/>
          <a:p>
            <a:r>
              <a:rPr lang="en-US" dirty="0"/>
              <a:t>Leelanau Township Approach</a:t>
            </a:r>
          </a:p>
        </p:txBody>
      </p:sp>
      <p:sp>
        <p:nvSpPr>
          <p:cNvPr id="3" name="Content Placeholder 2">
            <a:extLst>
              <a:ext uri="{FF2B5EF4-FFF2-40B4-BE49-F238E27FC236}">
                <a16:creationId xmlns:a16="http://schemas.microsoft.com/office/drawing/2014/main" id="{0D4E5BE6-89D4-24AA-8C2A-342EF5971FFD}"/>
              </a:ext>
            </a:extLst>
          </p:cNvPr>
          <p:cNvSpPr>
            <a:spLocks noGrp="1"/>
          </p:cNvSpPr>
          <p:nvPr>
            <p:ph idx="1"/>
          </p:nvPr>
        </p:nvSpPr>
        <p:spPr/>
        <p:txBody>
          <a:bodyPr/>
          <a:lstStyle/>
          <a:p>
            <a:r>
              <a:rPr lang="en-US" dirty="0"/>
              <a:t>Special Land Use Permit in the Agricultural Zoning District</a:t>
            </a:r>
          </a:p>
          <a:p>
            <a:endParaRPr lang="en-US" dirty="0"/>
          </a:p>
          <a:p>
            <a:r>
              <a:rPr lang="en-US" dirty="0"/>
              <a:t>Limit to four Farm Stay campsites.</a:t>
            </a:r>
          </a:p>
          <a:p>
            <a:endParaRPr lang="en-US" dirty="0"/>
          </a:p>
          <a:p>
            <a:r>
              <a:rPr lang="en-US" dirty="0"/>
              <a:t>Developed standards to address concerns expressed by neighbors and other farmers.</a:t>
            </a:r>
          </a:p>
          <a:p>
            <a:endParaRPr lang="en-US" dirty="0"/>
          </a:p>
        </p:txBody>
      </p:sp>
    </p:spTree>
    <p:extLst>
      <p:ext uri="{BB962C8B-B14F-4D97-AF65-F5344CB8AC3E}">
        <p14:creationId xmlns:p14="http://schemas.microsoft.com/office/powerpoint/2010/main" val="154587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2AF93-276E-FB9D-EEF0-EB9D8C7AA412}"/>
              </a:ext>
            </a:extLst>
          </p:cNvPr>
          <p:cNvSpPr>
            <a:spLocks noGrp="1"/>
          </p:cNvSpPr>
          <p:nvPr>
            <p:ph type="title"/>
          </p:nvPr>
        </p:nvSpPr>
        <p:spPr/>
        <p:txBody>
          <a:bodyPr/>
          <a:lstStyle/>
          <a:p>
            <a:r>
              <a:rPr lang="en-US" dirty="0"/>
              <a:t>Leelanau Definition of Farm Stay</a:t>
            </a:r>
          </a:p>
        </p:txBody>
      </p:sp>
      <p:sp>
        <p:nvSpPr>
          <p:cNvPr id="3" name="Content Placeholder 2">
            <a:extLst>
              <a:ext uri="{FF2B5EF4-FFF2-40B4-BE49-F238E27FC236}">
                <a16:creationId xmlns:a16="http://schemas.microsoft.com/office/drawing/2014/main" id="{19B5B443-2BB0-85BE-4EF2-3081EF433353}"/>
              </a:ext>
            </a:extLst>
          </p:cNvPr>
          <p:cNvSpPr>
            <a:spLocks noGrp="1"/>
          </p:cNvSpPr>
          <p:nvPr>
            <p:ph idx="1"/>
          </p:nvPr>
        </p:nvSpPr>
        <p:spPr/>
        <p:txBody>
          <a:bodyPr>
            <a:normAutofit fontScale="92500" lnSpcReduction="20000"/>
          </a:bodyPr>
          <a:lstStyle/>
          <a:p>
            <a:r>
              <a:rPr lang="en-US" sz="2600" b="1" dirty="0"/>
              <a:t>FARM STAY CAMPGROUND</a:t>
            </a:r>
            <a:r>
              <a:rPr lang="en-US" sz="2600" dirty="0"/>
              <a:t>:  A small </a:t>
            </a:r>
            <a:r>
              <a:rPr lang="en-US" sz="2600" u="sng" dirty="0"/>
              <a:t>Campground</a:t>
            </a:r>
            <a:r>
              <a:rPr lang="en-US" sz="2600" dirty="0"/>
              <a:t> that is considered as an agritourism accessory use to a primary farming operation (as defined by the Michigan Right-To-Farm Act) on a property or tract in the Agricultural Zoning District, and approved as a Special Land Use.</a:t>
            </a:r>
          </a:p>
          <a:p>
            <a:endParaRPr lang="en-US" sz="2600" dirty="0"/>
          </a:p>
          <a:p>
            <a:r>
              <a:rPr lang="en-US" sz="2600" b="1" dirty="0"/>
              <a:t>CAMPGROUND</a:t>
            </a:r>
            <a:r>
              <a:rPr lang="en-US" sz="2600" dirty="0"/>
              <a:t> means a parcel or tract of land under the control of a person or any entity in which sites are offered for the use of the public or members of an organization, either free of charge or for a fee, for the establishment of temporary living quarters for two (2) or more recreational units. A campground does not include a seasonal mobile home park licensed under the State of Michigan mobile home commission act, as amended. This definition includes a recreational vehicle park. Under Michigan Law, campgrounds consisting of five (5) or more recreational units must be licensed by the State of Michigan.</a:t>
            </a:r>
          </a:p>
          <a:p>
            <a:endParaRPr lang="en-US" dirty="0"/>
          </a:p>
        </p:txBody>
      </p:sp>
    </p:spTree>
    <p:extLst>
      <p:ext uri="{BB962C8B-B14F-4D97-AF65-F5344CB8AC3E}">
        <p14:creationId xmlns:p14="http://schemas.microsoft.com/office/powerpoint/2010/main" val="1738633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DFC06-FDC1-3CDF-A164-C8DC04364686}"/>
              </a:ext>
            </a:extLst>
          </p:cNvPr>
          <p:cNvSpPr>
            <a:spLocks noGrp="1"/>
          </p:cNvSpPr>
          <p:nvPr>
            <p:ph type="title"/>
          </p:nvPr>
        </p:nvSpPr>
        <p:spPr/>
        <p:txBody>
          <a:bodyPr/>
          <a:lstStyle/>
          <a:p>
            <a:r>
              <a:rPr lang="en-US" dirty="0"/>
              <a:t>Recreational Unit</a:t>
            </a:r>
          </a:p>
        </p:txBody>
      </p:sp>
      <p:sp>
        <p:nvSpPr>
          <p:cNvPr id="3" name="Content Placeholder 2">
            <a:extLst>
              <a:ext uri="{FF2B5EF4-FFF2-40B4-BE49-F238E27FC236}">
                <a16:creationId xmlns:a16="http://schemas.microsoft.com/office/drawing/2014/main" id="{ADB64760-3179-D84D-7CE6-52EA796231F8}"/>
              </a:ext>
            </a:extLst>
          </p:cNvPr>
          <p:cNvSpPr>
            <a:spLocks noGrp="1"/>
          </p:cNvSpPr>
          <p:nvPr>
            <p:ph idx="1"/>
          </p:nvPr>
        </p:nvSpPr>
        <p:spPr/>
        <p:txBody>
          <a:bodyPr>
            <a:normAutofit fontScale="55000" lnSpcReduction="20000"/>
          </a:bodyPr>
          <a:lstStyle/>
          <a:p>
            <a:pPr marL="0" indent="0">
              <a:buNone/>
            </a:pPr>
            <a:r>
              <a:rPr lang="en-US" b="1" dirty="0"/>
              <a:t>RECREATIONAL UNIT </a:t>
            </a:r>
            <a:r>
              <a:rPr lang="en-US" dirty="0"/>
              <a:t>means a tent or vehicular-type structure, primarily designed as temporary living quarters for recreational, camping, or travel use, which either has its own motive power or is mounted on or drawn by another vehicle which is self-powered. </a:t>
            </a:r>
          </a:p>
          <a:p>
            <a:pPr marL="0" indent="0">
              <a:buNone/>
            </a:pPr>
            <a:r>
              <a:rPr lang="en-US" dirty="0"/>
              <a:t>Recreational Unit includes the following:</a:t>
            </a:r>
          </a:p>
          <a:p>
            <a:pPr marL="0" indent="0">
              <a:buNone/>
            </a:pPr>
            <a:r>
              <a:rPr lang="en-US" dirty="0"/>
              <a:t>1.  TENT</a:t>
            </a:r>
          </a:p>
          <a:p>
            <a:pPr marL="0" indent="0">
              <a:buNone/>
            </a:pPr>
            <a:r>
              <a:rPr lang="en-US" dirty="0"/>
              <a:t>2   TRAVEL TRAILER </a:t>
            </a:r>
          </a:p>
          <a:p>
            <a:pPr marL="0" indent="0">
              <a:buNone/>
            </a:pPr>
            <a:r>
              <a:rPr lang="en-US" dirty="0"/>
              <a:t>3.  CAMPING TRAILER </a:t>
            </a:r>
          </a:p>
          <a:p>
            <a:pPr marL="0" indent="0">
              <a:buNone/>
            </a:pPr>
            <a:r>
              <a:rPr lang="en-US" dirty="0"/>
              <a:t>4.  MOTOR HOME </a:t>
            </a:r>
          </a:p>
          <a:p>
            <a:pPr marL="0" indent="0">
              <a:buNone/>
            </a:pPr>
            <a:r>
              <a:rPr lang="en-US" dirty="0"/>
              <a:t>5.  TRUCK CAMPER.  Truck campers are of 2 basic types:</a:t>
            </a:r>
          </a:p>
          <a:p>
            <a:pPr marL="0" indent="0">
              <a:buNone/>
            </a:pPr>
            <a:r>
              <a:rPr lang="en-US" dirty="0"/>
              <a:t>     A. slide-in camper </a:t>
            </a:r>
          </a:p>
          <a:p>
            <a:pPr marL="0" indent="0">
              <a:buNone/>
            </a:pPr>
            <a:r>
              <a:rPr lang="en-US" dirty="0"/>
              <a:t>     B  chassis-mount camper </a:t>
            </a:r>
          </a:p>
          <a:p>
            <a:pPr marL="0" indent="0">
              <a:buNone/>
            </a:pPr>
            <a:r>
              <a:rPr lang="en-US" dirty="0"/>
              <a:t>6.  PARK MODEL RECREATIONAL UNIT  (400 </a:t>
            </a:r>
            <a:r>
              <a:rPr lang="en-US" dirty="0" err="1"/>
              <a:t>sft</a:t>
            </a:r>
            <a:r>
              <a:rPr lang="en-US" dirty="0"/>
              <a:t>)</a:t>
            </a:r>
          </a:p>
          <a:p>
            <a:pPr marL="0" indent="0">
              <a:buNone/>
            </a:pPr>
            <a:r>
              <a:rPr lang="en-US" dirty="0"/>
              <a:t>7.  CAMPING SHELTER means a recreational unit that is a hard-sided tent or shelter, that is less than 400 square feet in area, that is on skids designed to facilitate relocation from time to time, and that does not have a direct connection to a source of water.</a:t>
            </a:r>
          </a:p>
          <a:p>
            <a:pPr marL="0" indent="0">
              <a:buNone/>
            </a:pPr>
            <a:endParaRPr lang="en-US" dirty="0"/>
          </a:p>
          <a:p>
            <a:pPr marL="0" indent="0">
              <a:buNone/>
            </a:pPr>
            <a:r>
              <a:rPr lang="en-US" dirty="0"/>
              <a:t>A recreational unit does not include a mobile home.</a:t>
            </a:r>
          </a:p>
          <a:p>
            <a:endParaRPr lang="en-US" dirty="0"/>
          </a:p>
        </p:txBody>
      </p:sp>
    </p:spTree>
    <p:extLst>
      <p:ext uri="{BB962C8B-B14F-4D97-AF65-F5344CB8AC3E}">
        <p14:creationId xmlns:p14="http://schemas.microsoft.com/office/powerpoint/2010/main" val="3690385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TotalTime>
  <Words>1748</Words>
  <Application>Microsoft Office PowerPoint</Application>
  <PresentationFormat>Widescreen</PresentationFormat>
  <Paragraphs>130</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Aptos</vt:lpstr>
      <vt:lpstr>Aptos Display</vt:lpstr>
      <vt:lpstr>Arial</vt:lpstr>
      <vt:lpstr>Office Theme</vt:lpstr>
      <vt:lpstr>Zoning for Farm Stays</vt:lpstr>
      <vt:lpstr>Why Farm Stays</vt:lpstr>
      <vt:lpstr>How the Farm Stay Discussion Began</vt:lpstr>
      <vt:lpstr>Public Input and Balance</vt:lpstr>
      <vt:lpstr>How the Farm Stay Zoning Developed</vt:lpstr>
      <vt:lpstr>Master Plan</vt:lpstr>
      <vt:lpstr>Leelanau Township Approach</vt:lpstr>
      <vt:lpstr>Leelanau Definition of Farm Stay</vt:lpstr>
      <vt:lpstr>Recreational Unit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Potential Farm Stay Operators (and all Agritourism Operators)</vt:lpstr>
      <vt:lpstr>Steve Patmore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Suttons Bay Township</dc:creator>
  <cp:lastModifiedBy>Suttons Bay Township</cp:lastModifiedBy>
  <cp:revision>3</cp:revision>
  <dcterms:created xsi:type="dcterms:W3CDTF">2026-05-14T10:33:59Z</dcterms:created>
  <dcterms:modified xsi:type="dcterms:W3CDTF">2026-05-14T13:17:46Z</dcterms:modified>
</cp:coreProperties>
</file>