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9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12192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" name="Google Shape;1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0" name="Google Shape;150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9" name="Google Shape;169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8" name="Google Shape;188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5" name="Google Shape;205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2" name="Google Shape;222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9" name="Google Shape;239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0" name="Google Shape;250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2" name="Google Shape;262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" name="Google Shape;2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" name="Google Shape;4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" name="Google Shape;51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" name="Google Shape;6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" name="Google Shape;81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300">
                <a:solidFill>
                  <a:schemeClr val="tx1"/>
                </a:solidFill>
              </a:defRPr>
            </a:lvl1pPr>
            <a:lvl2pPr lvl="1" algn="r">
              <a:buNone/>
              <a:defRPr sz="1300">
                <a:solidFill>
                  <a:schemeClr val="tx1"/>
                </a:solidFill>
              </a:defRPr>
            </a:lvl2pPr>
            <a:lvl3pPr lvl="2" algn="r">
              <a:buNone/>
              <a:defRPr sz="1300">
                <a:solidFill>
                  <a:schemeClr val="tx1"/>
                </a:solidFill>
              </a:defRPr>
            </a:lvl3pPr>
            <a:lvl4pPr lvl="3" algn="r">
              <a:buNone/>
              <a:defRPr sz="1300">
                <a:solidFill>
                  <a:schemeClr val="tx1"/>
                </a:solidFill>
              </a:defRPr>
            </a:lvl4pPr>
            <a:lvl5pPr lvl="4" algn="r">
              <a:buNone/>
              <a:defRPr sz="1300">
                <a:solidFill>
                  <a:schemeClr val="tx1"/>
                </a:solidFill>
              </a:defRPr>
            </a:lvl5pPr>
            <a:lvl6pPr lvl="5" algn="r">
              <a:buNone/>
              <a:defRPr sz="1300">
                <a:solidFill>
                  <a:schemeClr val="tx1"/>
                </a:solidFill>
              </a:defRPr>
            </a:lvl6pPr>
            <a:lvl7pPr lvl="6" algn="r">
              <a:buNone/>
              <a:defRPr sz="1300">
                <a:solidFill>
                  <a:schemeClr val="tx1"/>
                </a:solidFill>
              </a:defRPr>
            </a:lvl7pPr>
            <a:lvl8pPr lvl="7" algn="r">
              <a:buNone/>
              <a:defRPr sz="1300">
                <a:solidFill>
                  <a:schemeClr val="tx1"/>
                </a:solidFill>
              </a:defRPr>
            </a:lvl8pPr>
            <a:lvl9pPr lvl="8" algn="r">
              <a:buNone/>
              <a:defRPr sz="1300">
                <a:solidFill>
                  <a:schemeClr val="tx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4A2E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/>
          <p:nvPr/>
        </p:nvSpPr>
        <p:spPr>
          <a:xfrm>
            <a:off x="0" y="914400"/>
            <a:ext cx="12188952" cy="109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Georgia"/>
              <a:buNone/>
            </a:pPr>
            <a:r>
              <a:rPr lang="en-US" sz="4800" b="1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The Work Before the Welcome</a:t>
            </a:r>
            <a:endParaRPr sz="4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3"/>
          <p:cNvSpPr/>
          <p:nvPr/>
        </p:nvSpPr>
        <p:spPr>
          <a:xfrm rot="-603804">
            <a:off x="2176168" y="2103067"/>
            <a:ext cx="1006079" cy="365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D4916A"/>
              </a:buClr>
              <a:buSzPts val="1800"/>
              <a:buFont typeface="Georgia"/>
              <a:buNone/>
            </a:pPr>
            <a:r>
              <a:rPr lang="en-US" sz="2900" b="0" i="1" u="none" strike="noStrike" cap="none">
                <a:solidFill>
                  <a:srgbClr val="D4916A"/>
                </a:solidFill>
                <a:latin typeface="Georgia"/>
                <a:ea typeface="Georgia"/>
                <a:cs typeface="Georgia"/>
                <a:sym typeface="Georgia"/>
              </a:rPr>
              <a:t>nine</a:t>
            </a:r>
            <a:endParaRPr sz="2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2176272" y="2450592"/>
            <a:ext cx="100584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Georgia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Eight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3"/>
          <p:cNvSpPr/>
          <p:nvPr/>
        </p:nvSpPr>
        <p:spPr>
          <a:xfrm rot="1845812">
            <a:off x="2240287" y="2660872"/>
            <a:ext cx="868628" cy="45739"/>
          </a:xfrm>
          <a:prstGeom prst="rect">
            <a:avLst/>
          </a:prstGeom>
          <a:solidFill>
            <a:srgbClr val="CC2200"/>
          </a:solidFill>
          <a:ln w="12700" cap="flat" cmpd="sng">
            <a:solidFill>
              <a:srgbClr val="CC22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3255264" y="2450592"/>
            <a:ext cx="676656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8D4BC"/>
              </a:buClr>
              <a:buSzPts val="2200"/>
              <a:buFont typeface="Georgia"/>
              <a:buNone/>
            </a:pPr>
            <a:r>
              <a:rPr lang="en-US" sz="2200" b="0" i="1" u="none" strike="noStrike" cap="none">
                <a:solidFill>
                  <a:srgbClr val="B8D4BC"/>
                </a:solidFill>
                <a:latin typeface="Georgia"/>
                <a:ea typeface="Georgia"/>
                <a:cs typeface="Georgia"/>
                <a:sym typeface="Georgia"/>
              </a:rPr>
              <a:t>Traits of Enduring Agritourism Ventures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3"/>
          <p:cNvSpPr/>
          <p:nvPr/>
        </p:nvSpPr>
        <p:spPr>
          <a:xfrm>
            <a:off x="548640" y="3383280"/>
            <a:ext cx="1106424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9AB89E"/>
              </a:buClr>
              <a:buSzPts val="1600"/>
              <a:buFont typeface="Calibri"/>
              <a:buNone/>
            </a:pPr>
            <a:r>
              <a:rPr lang="en-US" sz="1600" b="0" i="0" u="none" strike="noStrike" cap="none">
                <a:solidFill>
                  <a:srgbClr val="9AB89E"/>
                </a:solidFill>
                <a:latin typeface="Calibri"/>
                <a:ea typeface="Calibri"/>
                <a:cs typeface="Calibri"/>
                <a:sym typeface="Calibri"/>
              </a:rPr>
              <a:t>Richard Anderson  ·  Co-Founder, Iron Fish Distillery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3"/>
          <p:cNvSpPr/>
          <p:nvPr/>
        </p:nvSpPr>
        <p:spPr>
          <a:xfrm>
            <a:off x="548640" y="3749040"/>
            <a:ext cx="1106424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9AB89E"/>
              </a:buClr>
              <a:buSzPts val="1500"/>
              <a:buFont typeface="Calibri"/>
              <a:buNone/>
            </a:pPr>
            <a:r>
              <a:rPr lang="en-US" sz="1500" b="0" i="0" u="none" strike="noStrike" cap="none">
                <a:solidFill>
                  <a:srgbClr val="9AB89E"/>
                </a:solidFill>
                <a:latin typeface="Calibri"/>
                <a:ea typeface="Calibri"/>
                <a:cs typeface="Calibri"/>
                <a:sym typeface="Calibri"/>
              </a:rPr>
              <a:t>Michigan Agritourism Summit  ·  May 14, 2026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3"/>
          <p:cNvSpPr/>
          <p:nvPr/>
        </p:nvSpPr>
        <p:spPr>
          <a:xfrm>
            <a:off x="0" y="6601968"/>
            <a:ext cx="12188952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7A9E7E"/>
              </a:buClr>
              <a:buSzPts val="1000"/>
              <a:buFont typeface="Calibri"/>
              <a:buNone/>
            </a:pPr>
            <a:r>
              <a:rPr lang="en-US" sz="1000" b="0" i="1" u="none" strike="noStrike" cap="none">
                <a:solidFill>
                  <a:srgbClr val="7A9E7E"/>
                </a:solidFill>
                <a:latin typeface="Calibri"/>
                <a:ea typeface="Calibri"/>
                <a:cs typeface="Calibri"/>
                <a:sym typeface="Calibri"/>
              </a:rPr>
              <a:t>Richard Anderson  ·  Michigan Agritourism Summit  ·  May 14, 2026</a:t>
            </a: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C"/>
        </a:solid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2"/>
          <p:cNvSpPr/>
          <p:nvPr/>
        </p:nvSpPr>
        <p:spPr>
          <a:xfrm>
            <a:off x="6099048" y="0"/>
            <a:ext cx="6089904" cy="6583680"/>
          </a:xfrm>
          <a:prstGeom prst="rect">
            <a:avLst/>
          </a:prstGeom>
          <a:solidFill>
            <a:srgbClr val="CCCCBB"/>
          </a:solidFill>
          <a:ln w="12700" cap="flat" cmpd="sng">
            <a:solidFill>
              <a:srgbClr val="CCCCB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12"/>
          <p:cNvSpPr/>
          <p:nvPr/>
        </p:nvSpPr>
        <p:spPr>
          <a:xfrm>
            <a:off x="6190488" y="2926080"/>
            <a:ext cx="585216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7A7A6A"/>
              </a:buClr>
              <a:buSzPts val="1100"/>
              <a:buFont typeface="Calibri"/>
              <a:buNone/>
            </a:pPr>
            <a:r>
              <a:rPr lang="en-US" sz="1100" b="0" i="1" u="none" strike="noStrike" cap="none">
                <a:solidFill>
                  <a:srgbClr val="7A7A6A"/>
                </a:solidFill>
                <a:latin typeface="Calibri"/>
                <a:ea typeface="Calibri"/>
                <a:cs typeface="Calibri"/>
                <a:sym typeface="Calibri"/>
              </a:rPr>
              <a:t>[ Image: Uncle John’s Cider Mill — orchard, cider press, barn, five generations ]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12"/>
          <p:cNvSpPr/>
          <p:nvPr/>
        </p:nvSpPr>
        <p:spPr>
          <a:xfrm>
            <a:off x="457200" y="274320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A7C59"/>
              </a:buClr>
              <a:buSzPts val="1200"/>
              <a:buFont typeface="Calibri"/>
              <a:buNone/>
            </a:pPr>
            <a:r>
              <a:rPr lang="en-US" sz="2200" b="1" i="0" u="none" strike="noStrike" cap="none">
                <a:solidFill>
                  <a:srgbClr val="4A7C59"/>
                </a:solidFill>
                <a:latin typeface="Calibri"/>
                <a:ea typeface="Calibri"/>
                <a:cs typeface="Calibri"/>
                <a:sym typeface="Calibri"/>
              </a:rPr>
              <a:t>Trait 5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12"/>
          <p:cNvSpPr/>
          <p:nvPr/>
        </p:nvSpPr>
        <p:spPr>
          <a:xfrm>
            <a:off x="457200" y="566928"/>
            <a:ext cx="5486400" cy="1005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C4A2E"/>
              </a:buClr>
              <a:buSzPts val="2400"/>
              <a:buFont typeface="Georgia"/>
              <a:buNone/>
            </a:pPr>
            <a:r>
              <a:rPr lang="en-US" sz="2400" b="1" i="0" u="none" strike="noStrike" cap="none">
                <a:solidFill>
                  <a:srgbClr val="2C4A2E"/>
                </a:solidFill>
                <a:latin typeface="Georgia"/>
                <a:ea typeface="Georgia"/>
                <a:cs typeface="Georgia"/>
                <a:sym typeface="Georgia"/>
              </a:rPr>
              <a:t>They build capability patiently.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12"/>
          <p:cNvSpPr/>
          <p:nvPr/>
        </p:nvSpPr>
        <p:spPr>
          <a:xfrm>
            <a:off x="438912" y="2322576"/>
            <a:ext cx="118872" cy="118872"/>
          </a:xfrm>
          <a:prstGeom prst="ellipse">
            <a:avLst/>
          </a:prstGeom>
          <a:solidFill>
            <a:srgbClr val="8B5E3C"/>
          </a:solidFill>
          <a:ln w="12700" cap="flat" cmpd="sng">
            <a:solidFill>
              <a:srgbClr val="8B5E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12"/>
          <p:cNvSpPr/>
          <p:nvPr/>
        </p:nvSpPr>
        <p:spPr>
          <a:xfrm>
            <a:off x="658368" y="1691640"/>
            <a:ext cx="521208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A2A2A"/>
              </a:buClr>
              <a:buSzPts val="2200"/>
              <a:buFont typeface="Calibri"/>
              <a:buNone/>
            </a:pPr>
            <a:r>
              <a:rPr lang="en-US" sz="2200" b="1" i="0" u="none" strike="noStrike" cap="none">
                <a:solidFill>
                  <a:srgbClr val="4A7C59"/>
                </a:solidFill>
                <a:latin typeface="Calibri"/>
                <a:ea typeface="Calibri"/>
                <a:cs typeface="Calibri"/>
                <a:sym typeface="Calibri"/>
              </a:rPr>
              <a:t>The strongest ventures add depth before volume</a:t>
            </a:r>
            <a:endParaRPr sz="2200" b="1" i="0" u="none" strike="noStrike" cap="none">
              <a:solidFill>
                <a:srgbClr val="4A7C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2"/>
          <p:cNvSpPr/>
          <p:nvPr/>
        </p:nvSpPr>
        <p:spPr>
          <a:xfrm>
            <a:off x="438912" y="3831336"/>
            <a:ext cx="118872" cy="118872"/>
          </a:xfrm>
          <a:prstGeom prst="ellipse">
            <a:avLst/>
          </a:prstGeom>
          <a:solidFill>
            <a:srgbClr val="8B5E3C"/>
          </a:solidFill>
          <a:ln w="12700" cap="flat" cmpd="sng">
            <a:solidFill>
              <a:srgbClr val="8B5E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12"/>
          <p:cNvSpPr/>
          <p:nvPr/>
        </p:nvSpPr>
        <p:spPr>
          <a:xfrm>
            <a:off x="658368" y="3200400"/>
            <a:ext cx="521208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A2A2A"/>
              </a:buClr>
              <a:buSzPts val="2200"/>
              <a:buFont typeface="Calibri"/>
              <a:buNone/>
            </a:pPr>
            <a:r>
              <a:rPr lang="en-US" sz="2200" b="1" i="0" u="none" strike="noStrike" cap="none">
                <a:solidFill>
                  <a:srgbClr val="4A7C59"/>
                </a:solidFill>
                <a:latin typeface="Calibri"/>
                <a:ea typeface="Calibri"/>
                <a:cs typeface="Calibri"/>
                <a:sym typeface="Calibri"/>
              </a:rPr>
              <a:t>Resist the pressure to scale before the enterprise can hold the weight</a:t>
            </a:r>
            <a:endParaRPr sz="2200" b="1" i="0" u="none" strike="noStrike" cap="none">
              <a:solidFill>
                <a:srgbClr val="4A7C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12"/>
          <p:cNvSpPr/>
          <p:nvPr/>
        </p:nvSpPr>
        <p:spPr>
          <a:xfrm>
            <a:off x="438912" y="5340096"/>
            <a:ext cx="118872" cy="118872"/>
          </a:xfrm>
          <a:prstGeom prst="ellipse">
            <a:avLst/>
          </a:prstGeom>
          <a:solidFill>
            <a:srgbClr val="8B5E3C"/>
          </a:solidFill>
          <a:ln w="12700" cap="flat" cmpd="sng">
            <a:solidFill>
              <a:srgbClr val="8B5E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12"/>
          <p:cNvSpPr/>
          <p:nvPr/>
        </p:nvSpPr>
        <p:spPr>
          <a:xfrm>
            <a:off x="658368" y="4709160"/>
            <a:ext cx="521208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A2A2A"/>
              </a:buClr>
              <a:buSzPts val="2200"/>
              <a:buFont typeface="Calibri"/>
              <a:buNone/>
            </a:pPr>
            <a:r>
              <a:rPr lang="en-US" sz="2200" b="1" i="0" u="none" strike="noStrike" cap="none">
                <a:solidFill>
                  <a:srgbClr val="4A7C59"/>
                </a:solidFill>
                <a:latin typeface="Calibri"/>
                <a:ea typeface="Calibri"/>
                <a:cs typeface="Calibri"/>
                <a:sym typeface="Calibri"/>
              </a:rPr>
              <a:t>Don’t confuse momentum with maturity</a:t>
            </a:r>
            <a:endParaRPr sz="2200" b="1" i="0" u="none" strike="noStrike" cap="none">
              <a:solidFill>
                <a:srgbClr val="4A7C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12"/>
          <p:cNvSpPr/>
          <p:nvPr/>
        </p:nvSpPr>
        <p:spPr>
          <a:xfrm>
            <a:off x="0" y="6601968"/>
            <a:ext cx="12188952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7A7A6A"/>
              </a:buClr>
              <a:buSzPts val="1000"/>
              <a:buFont typeface="Calibri"/>
              <a:buNone/>
            </a:pPr>
            <a:r>
              <a:rPr lang="en-US" sz="1000" b="0" i="1" u="none" strike="noStrike" cap="none">
                <a:solidFill>
                  <a:srgbClr val="7A7A6A"/>
                </a:solidFill>
                <a:latin typeface="Calibri"/>
                <a:ea typeface="Calibri"/>
                <a:cs typeface="Calibri"/>
                <a:sym typeface="Calibri"/>
              </a:rPr>
              <a:t>Richard Anderson  ·  Michigan Agritourism Summit  ·  May 14, 2026</a:t>
            </a: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12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  <p:pic>
        <p:nvPicPr>
          <p:cNvPr id="165" name="Google Shape;165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53875" y="3063241"/>
            <a:ext cx="5400826" cy="3396259"/>
          </a:xfrm>
          <a:prstGeom prst="rect">
            <a:avLst/>
          </a:prstGeom>
          <a:solidFill>
            <a:srgbClr val="CCCCBB"/>
          </a:solidFill>
          <a:ln w="12700" cap="flat" cmpd="sng">
            <a:solidFill>
              <a:srgbClr val="CCCCB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66" name="Google Shape;166;p12" title="unnamed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53875" y="36700"/>
            <a:ext cx="5400827" cy="4050624"/>
          </a:xfrm>
          <a:prstGeom prst="rect">
            <a:avLst/>
          </a:prstGeom>
          <a:solidFill>
            <a:srgbClr val="CCCCBB"/>
          </a:solidFill>
          <a:ln w="12700" cap="flat" cmpd="sng">
            <a:solidFill>
              <a:srgbClr val="CCCCBB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C"/>
        </a:solidFill>
        <a:effectLst/>
      </p:bgPr>
    </p:bg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3"/>
          <p:cNvSpPr/>
          <p:nvPr/>
        </p:nvSpPr>
        <p:spPr>
          <a:xfrm>
            <a:off x="6099048" y="0"/>
            <a:ext cx="6089904" cy="6583680"/>
          </a:xfrm>
          <a:prstGeom prst="rect">
            <a:avLst/>
          </a:prstGeom>
          <a:solidFill>
            <a:srgbClr val="CCCCBB"/>
          </a:solidFill>
          <a:ln w="12700" cap="flat" cmpd="sng">
            <a:solidFill>
              <a:srgbClr val="CCCCB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3"/>
          <p:cNvSpPr/>
          <p:nvPr/>
        </p:nvSpPr>
        <p:spPr>
          <a:xfrm>
            <a:off x="6190488" y="2926080"/>
            <a:ext cx="585216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7A7A6A"/>
              </a:buClr>
              <a:buSzPts val="1100"/>
              <a:buFont typeface="Calibri"/>
              <a:buNone/>
            </a:pPr>
            <a:r>
              <a:rPr lang="en-US" sz="1100" b="0" i="1" u="none" strike="noStrike" cap="none">
                <a:solidFill>
                  <a:srgbClr val="7A7A6A"/>
                </a:solidFill>
                <a:latin typeface="Calibri"/>
                <a:ea typeface="Calibri"/>
                <a:cs typeface="Calibri"/>
                <a:sym typeface="Calibri"/>
              </a:rPr>
              <a:t>[ Image: Iron Fish tour — rye fields, barrel room, team at work ]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13"/>
          <p:cNvSpPr/>
          <p:nvPr/>
        </p:nvSpPr>
        <p:spPr>
          <a:xfrm>
            <a:off x="457200" y="274320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A7C59"/>
              </a:buClr>
              <a:buSzPts val="1200"/>
              <a:buFont typeface="Calibri"/>
              <a:buNone/>
            </a:pPr>
            <a:r>
              <a:rPr lang="en-US" sz="2200" b="1" i="0" u="none" strike="noStrike" cap="none">
                <a:solidFill>
                  <a:srgbClr val="4A7C59"/>
                </a:solidFill>
                <a:latin typeface="Calibri"/>
                <a:ea typeface="Calibri"/>
                <a:cs typeface="Calibri"/>
                <a:sym typeface="Calibri"/>
              </a:rPr>
              <a:t>Trait 6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13"/>
          <p:cNvSpPr/>
          <p:nvPr/>
        </p:nvSpPr>
        <p:spPr>
          <a:xfrm>
            <a:off x="457200" y="566928"/>
            <a:ext cx="5486400" cy="1005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C4A2E"/>
              </a:buClr>
              <a:buSzPts val="2400"/>
              <a:buFont typeface="Georgia"/>
              <a:buNone/>
            </a:pPr>
            <a:r>
              <a:rPr lang="en-US" sz="2400" b="1" i="0" u="none" strike="noStrike" cap="none">
                <a:solidFill>
                  <a:srgbClr val="2C4A2E"/>
                </a:solidFill>
                <a:latin typeface="Georgia"/>
                <a:ea typeface="Georgia"/>
                <a:cs typeface="Georgia"/>
                <a:sym typeface="Georgia"/>
              </a:rPr>
              <a:t>Hospitality as meaning, not method.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13"/>
          <p:cNvSpPr/>
          <p:nvPr/>
        </p:nvSpPr>
        <p:spPr>
          <a:xfrm>
            <a:off x="438912" y="2322576"/>
            <a:ext cx="118872" cy="118872"/>
          </a:xfrm>
          <a:prstGeom prst="ellipse">
            <a:avLst/>
          </a:prstGeom>
          <a:solidFill>
            <a:srgbClr val="8B5E3C"/>
          </a:solidFill>
          <a:ln w="12700" cap="flat" cmpd="sng">
            <a:solidFill>
              <a:srgbClr val="8B5E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3"/>
          <p:cNvSpPr/>
          <p:nvPr/>
        </p:nvSpPr>
        <p:spPr>
          <a:xfrm>
            <a:off x="658368" y="1691640"/>
            <a:ext cx="521208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A2A2A"/>
              </a:buClr>
              <a:buSzPts val="2200"/>
              <a:buFont typeface="Calibri"/>
              <a:buNone/>
            </a:pPr>
            <a:r>
              <a:rPr lang="en-US" sz="2200" b="1" i="0" u="none" strike="noStrike" cap="none">
                <a:solidFill>
                  <a:srgbClr val="4A7C59"/>
                </a:solidFill>
                <a:latin typeface="Calibri"/>
                <a:ea typeface="Calibri"/>
                <a:cs typeface="Calibri"/>
                <a:sym typeface="Calibri"/>
              </a:rPr>
              <a:t>Service is technical delivery. Hospitality is how people feel.</a:t>
            </a:r>
            <a:endParaRPr sz="2200" b="1" i="0" u="none" strike="noStrike" cap="none">
              <a:solidFill>
                <a:srgbClr val="4A7C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13"/>
          <p:cNvSpPr/>
          <p:nvPr/>
        </p:nvSpPr>
        <p:spPr>
          <a:xfrm>
            <a:off x="438912" y="3831336"/>
            <a:ext cx="118872" cy="118872"/>
          </a:xfrm>
          <a:prstGeom prst="ellipse">
            <a:avLst/>
          </a:prstGeom>
          <a:solidFill>
            <a:srgbClr val="8B5E3C"/>
          </a:solidFill>
          <a:ln w="12700" cap="flat" cmpd="sng">
            <a:solidFill>
              <a:srgbClr val="8B5E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3"/>
          <p:cNvSpPr/>
          <p:nvPr/>
        </p:nvSpPr>
        <p:spPr>
          <a:xfrm>
            <a:off x="658368" y="3200400"/>
            <a:ext cx="521208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A2A2A"/>
              </a:buClr>
              <a:buSzPts val="2200"/>
              <a:buFont typeface="Calibri"/>
              <a:buNone/>
            </a:pPr>
            <a:r>
              <a:rPr lang="en-US" sz="2200" b="1" i="0" u="none" strike="noStrike" cap="none">
                <a:solidFill>
                  <a:srgbClr val="4A7C59"/>
                </a:solidFill>
                <a:latin typeface="Calibri"/>
                <a:ea typeface="Calibri"/>
                <a:cs typeface="Calibri"/>
                <a:sym typeface="Calibri"/>
              </a:rPr>
              <a:t>The deepest hospitality grows from upstream work</a:t>
            </a:r>
            <a:endParaRPr sz="2200" b="1" i="0" u="none" strike="noStrike" cap="none">
              <a:solidFill>
                <a:srgbClr val="4A7C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13"/>
          <p:cNvSpPr/>
          <p:nvPr/>
        </p:nvSpPr>
        <p:spPr>
          <a:xfrm>
            <a:off x="438912" y="5340096"/>
            <a:ext cx="118872" cy="118872"/>
          </a:xfrm>
          <a:prstGeom prst="ellipse">
            <a:avLst/>
          </a:prstGeom>
          <a:solidFill>
            <a:srgbClr val="8B5E3C"/>
          </a:solidFill>
          <a:ln w="12700" cap="flat" cmpd="sng">
            <a:solidFill>
              <a:srgbClr val="8B5E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3"/>
          <p:cNvSpPr/>
          <p:nvPr/>
        </p:nvSpPr>
        <p:spPr>
          <a:xfrm>
            <a:off x="658368" y="4709160"/>
            <a:ext cx="521208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A2A2A"/>
              </a:buClr>
              <a:buSzPts val="2200"/>
              <a:buFont typeface="Calibri"/>
              <a:buNone/>
            </a:pPr>
            <a:r>
              <a:rPr lang="en-US" sz="2200" b="1" i="0" u="none" strike="noStrike" cap="none">
                <a:solidFill>
                  <a:srgbClr val="4A7C59"/>
                </a:solidFill>
                <a:latin typeface="Calibri"/>
                <a:ea typeface="Calibri"/>
                <a:cs typeface="Calibri"/>
                <a:sym typeface="Calibri"/>
              </a:rPr>
              <a:t>When inside and outside match, visitors feel something they cannot name</a:t>
            </a:r>
            <a:endParaRPr sz="2200" b="1" i="0" u="none" strike="noStrike" cap="none">
              <a:solidFill>
                <a:srgbClr val="4A7C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13"/>
          <p:cNvSpPr/>
          <p:nvPr/>
        </p:nvSpPr>
        <p:spPr>
          <a:xfrm>
            <a:off x="0" y="6601968"/>
            <a:ext cx="12188952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7A7A6A"/>
              </a:buClr>
              <a:buSzPts val="1000"/>
              <a:buFont typeface="Calibri"/>
              <a:buNone/>
            </a:pPr>
            <a:r>
              <a:rPr lang="en-US" sz="1000" b="0" i="1" u="none" strike="noStrike" cap="none">
                <a:solidFill>
                  <a:srgbClr val="7A7A6A"/>
                </a:solidFill>
                <a:latin typeface="Calibri"/>
                <a:ea typeface="Calibri"/>
                <a:cs typeface="Calibri"/>
                <a:sym typeface="Calibri"/>
              </a:rPr>
              <a:t>Richard Anderson  ·  Michigan Agritourism Summit  ·  May 14, 2026</a:t>
            </a: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13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  <p:pic>
        <p:nvPicPr>
          <p:cNvPr id="184" name="Google Shape;184;p13" title="102024 Iron Fish Fall Outside Drinks Patrons-33.jpg"/>
          <p:cNvPicPr preferRelativeResize="0"/>
          <p:nvPr/>
        </p:nvPicPr>
        <p:blipFill rotWithShape="1">
          <a:blip r:embed="rId3">
            <a:alphaModFix/>
          </a:blip>
          <a:srcRect t="10042" b="3684"/>
          <a:stretch/>
        </p:blipFill>
        <p:spPr>
          <a:xfrm>
            <a:off x="6099050" y="-1058125"/>
            <a:ext cx="6041702" cy="6517100"/>
          </a:xfrm>
          <a:prstGeom prst="rect">
            <a:avLst/>
          </a:prstGeom>
          <a:solidFill>
            <a:srgbClr val="CCCCBB"/>
          </a:solidFill>
          <a:ln w="12700" cap="flat" cmpd="sng">
            <a:solidFill>
              <a:srgbClr val="CCCCB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85" name="Google Shape;18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99050" y="3793043"/>
            <a:ext cx="6041699" cy="2766858"/>
          </a:xfrm>
          <a:prstGeom prst="rect">
            <a:avLst/>
          </a:prstGeom>
          <a:solidFill>
            <a:srgbClr val="CCCCBB"/>
          </a:solidFill>
          <a:ln w="12700" cap="flat" cmpd="sng">
            <a:solidFill>
              <a:srgbClr val="CCCCBB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C"/>
        </a:solidFill>
        <a:effectLst/>
      </p:bgPr>
    </p:bg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4"/>
          <p:cNvSpPr/>
          <p:nvPr/>
        </p:nvSpPr>
        <p:spPr>
          <a:xfrm>
            <a:off x="548640" y="256032"/>
            <a:ext cx="110642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A7C59"/>
              </a:buClr>
              <a:buSzPts val="1200"/>
              <a:buFont typeface="Calibri"/>
              <a:buNone/>
            </a:pPr>
            <a:r>
              <a:rPr lang="en-US" sz="2200" b="1" i="0" u="none" strike="noStrike" cap="none">
                <a:solidFill>
                  <a:srgbClr val="4A7C59"/>
                </a:solidFill>
                <a:latin typeface="Calibri"/>
                <a:ea typeface="Calibri"/>
                <a:cs typeface="Calibri"/>
                <a:sym typeface="Calibri"/>
              </a:rPr>
              <a:t>Trait 7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14"/>
          <p:cNvSpPr/>
          <p:nvPr/>
        </p:nvSpPr>
        <p:spPr>
          <a:xfrm>
            <a:off x="548640" y="530352"/>
            <a:ext cx="1106424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C4A2E"/>
              </a:buClr>
              <a:buSzPts val="3000"/>
              <a:buFont typeface="Georgia"/>
              <a:buNone/>
            </a:pPr>
            <a:r>
              <a:rPr lang="en-US" sz="3000" b="1" i="0" u="none" strike="noStrike" cap="none">
                <a:solidFill>
                  <a:srgbClr val="2C4A2E"/>
                </a:solidFill>
                <a:latin typeface="Georgia"/>
                <a:ea typeface="Georgia"/>
                <a:cs typeface="Georgia"/>
                <a:sym typeface="Georgia"/>
              </a:rPr>
              <a:t>They know who they are before they grow.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14"/>
          <p:cNvSpPr/>
          <p:nvPr/>
        </p:nvSpPr>
        <p:spPr>
          <a:xfrm>
            <a:off x="530352" y="2139696"/>
            <a:ext cx="118872" cy="118872"/>
          </a:xfrm>
          <a:prstGeom prst="ellipse">
            <a:avLst/>
          </a:prstGeom>
          <a:solidFill>
            <a:srgbClr val="8B5E3C"/>
          </a:solidFill>
          <a:ln w="12700" cap="flat" cmpd="sng">
            <a:solidFill>
              <a:srgbClr val="8B5E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14"/>
          <p:cNvSpPr/>
          <p:nvPr/>
        </p:nvSpPr>
        <p:spPr>
          <a:xfrm>
            <a:off x="777240" y="1600200"/>
            <a:ext cx="10789920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A2A2A"/>
              </a:buClr>
              <a:buSzPts val="2200"/>
              <a:buFont typeface="Calibri"/>
              <a:buNone/>
            </a:pPr>
            <a:r>
              <a:rPr lang="en-US" sz="2200" b="1" i="0" u="none" strike="noStrike" cap="none">
                <a:solidFill>
                  <a:srgbClr val="4A7C59"/>
                </a:solidFill>
                <a:latin typeface="Calibri"/>
                <a:ea typeface="Calibri"/>
                <a:cs typeface="Calibri"/>
                <a:sym typeface="Calibri"/>
              </a:rPr>
              <a:t>Growth doesn’t transform you. It magnifies you.</a:t>
            </a:r>
            <a:endParaRPr sz="2200" b="1" i="0" u="none" strike="noStrike" cap="none">
              <a:solidFill>
                <a:srgbClr val="4A7C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14"/>
          <p:cNvSpPr/>
          <p:nvPr/>
        </p:nvSpPr>
        <p:spPr>
          <a:xfrm>
            <a:off x="530352" y="3511296"/>
            <a:ext cx="118872" cy="118872"/>
          </a:xfrm>
          <a:prstGeom prst="ellipse">
            <a:avLst/>
          </a:prstGeom>
          <a:solidFill>
            <a:srgbClr val="8B5E3C"/>
          </a:solidFill>
          <a:ln w="12700" cap="flat" cmpd="sng">
            <a:solidFill>
              <a:srgbClr val="8B5E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14"/>
          <p:cNvSpPr/>
          <p:nvPr/>
        </p:nvSpPr>
        <p:spPr>
          <a:xfrm>
            <a:off x="777240" y="2971800"/>
            <a:ext cx="10789920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A2A2A"/>
              </a:buClr>
              <a:buSzPts val="2200"/>
              <a:buFont typeface="Calibri"/>
              <a:buNone/>
            </a:pPr>
            <a:r>
              <a:rPr lang="en-US" sz="2200" b="1" i="0" u="none" strike="noStrike" cap="none">
                <a:solidFill>
                  <a:srgbClr val="4A7C59"/>
                </a:solidFill>
                <a:latin typeface="Calibri"/>
                <a:ea typeface="Calibri"/>
                <a:cs typeface="Calibri"/>
                <a:sym typeface="Calibri"/>
              </a:rPr>
              <a:t>Define your identity before revenue, recognition, or feature stories arrive</a:t>
            </a:r>
            <a:endParaRPr sz="2200" b="1" i="0" u="none" strike="noStrike" cap="none">
              <a:solidFill>
                <a:srgbClr val="4A7C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14"/>
          <p:cNvSpPr/>
          <p:nvPr/>
        </p:nvSpPr>
        <p:spPr>
          <a:xfrm>
            <a:off x="530352" y="4882896"/>
            <a:ext cx="118872" cy="118872"/>
          </a:xfrm>
          <a:prstGeom prst="ellipse">
            <a:avLst/>
          </a:prstGeom>
          <a:solidFill>
            <a:srgbClr val="8B5E3C"/>
          </a:solidFill>
          <a:ln w="12700" cap="flat" cmpd="sng">
            <a:solidFill>
              <a:srgbClr val="8B5E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14"/>
          <p:cNvSpPr/>
          <p:nvPr/>
        </p:nvSpPr>
        <p:spPr>
          <a:xfrm>
            <a:off x="777240" y="4343400"/>
            <a:ext cx="10789920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A2A2A"/>
              </a:buClr>
              <a:buSzPts val="2200"/>
              <a:buFont typeface="Calibri"/>
              <a:buNone/>
            </a:pPr>
            <a:r>
              <a:rPr lang="en-US" sz="2200" b="1" i="0" u="none" strike="noStrike" cap="none">
                <a:solidFill>
                  <a:srgbClr val="4A7C59"/>
                </a:solidFill>
                <a:latin typeface="Calibri"/>
                <a:ea typeface="Calibri"/>
                <a:cs typeface="Calibri"/>
                <a:sym typeface="Calibri"/>
              </a:rPr>
              <a:t>Identity is the accumulated answer to thousands of small decisions made before anyone was watching</a:t>
            </a:r>
            <a:endParaRPr sz="2200" b="1" i="0" u="none" strike="noStrike" cap="none">
              <a:solidFill>
                <a:srgbClr val="4A7C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14"/>
          <p:cNvSpPr/>
          <p:nvPr/>
        </p:nvSpPr>
        <p:spPr>
          <a:xfrm>
            <a:off x="548640" y="5760720"/>
            <a:ext cx="11064240" cy="36576"/>
          </a:xfrm>
          <a:prstGeom prst="rect">
            <a:avLst/>
          </a:prstGeom>
          <a:solidFill>
            <a:srgbClr val="4A7C59"/>
          </a:solidFill>
          <a:ln w="12700" cap="flat" cmpd="sng">
            <a:solidFill>
              <a:srgbClr val="4A7C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14"/>
          <p:cNvSpPr/>
          <p:nvPr/>
        </p:nvSpPr>
        <p:spPr>
          <a:xfrm>
            <a:off x="548640" y="5833872"/>
            <a:ext cx="1106424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B5E3C"/>
              </a:buClr>
              <a:buSzPts val="1500"/>
              <a:buFont typeface="Georgia"/>
              <a:buNone/>
            </a:pPr>
            <a:r>
              <a:rPr lang="en-US" sz="1500" b="0" i="1" u="none" strike="noStrike" cap="none">
                <a:solidFill>
                  <a:srgbClr val="8B5E3C"/>
                </a:solidFill>
                <a:latin typeface="Georgia"/>
                <a:ea typeface="Georgia"/>
                <a:cs typeface="Georgia"/>
                <a:sym typeface="Georgia"/>
              </a:rPr>
              <a:t>Strategic clarity functions as a gyroscope.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14"/>
          <p:cNvSpPr/>
          <p:nvPr/>
        </p:nvSpPr>
        <p:spPr>
          <a:xfrm>
            <a:off x="0" y="6601968"/>
            <a:ext cx="12188952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7A7A6A"/>
              </a:buClr>
              <a:buSzPts val="1000"/>
              <a:buFont typeface="Calibri"/>
              <a:buNone/>
            </a:pPr>
            <a:r>
              <a:rPr lang="en-US" sz="1000" b="0" i="1" u="none" strike="noStrike" cap="none">
                <a:solidFill>
                  <a:srgbClr val="7A7A6A"/>
                </a:solidFill>
                <a:latin typeface="Calibri"/>
                <a:ea typeface="Calibri"/>
                <a:cs typeface="Calibri"/>
                <a:sym typeface="Calibri"/>
              </a:rPr>
              <a:t>Richard Anderson  ·  Michigan Agritourism Summit  ·  May 14, 2026</a:t>
            </a: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14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C"/>
        </a:solidFill>
        <a:effectLst/>
      </p:bgPr>
    </p:bg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5"/>
          <p:cNvSpPr/>
          <p:nvPr/>
        </p:nvSpPr>
        <p:spPr>
          <a:xfrm>
            <a:off x="548640" y="256032"/>
            <a:ext cx="110642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A7C59"/>
              </a:buClr>
              <a:buSzPts val="1200"/>
              <a:buFont typeface="Calibri"/>
              <a:buNone/>
            </a:pPr>
            <a:r>
              <a:rPr lang="en-US" sz="2200" b="1" i="0" u="none" strike="noStrike" cap="none">
                <a:solidFill>
                  <a:srgbClr val="4A7C59"/>
                </a:solidFill>
                <a:latin typeface="Calibri"/>
                <a:ea typeface="Calibri"/>
                <a:cs typeface="Calibri"/>
                <a:sym typeface="Calibri"/>
              </a:rPr>
              <a:t>Trait 8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15"/>
          <p:cNvSpPr/>
          <p:nvPr/>
        </p:nvSpPr>
        <p:spPr>
          <a:xfrm>
            <a:off x="548640" y="530352"/>
            <a:ext cx="1106424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C4A2E"/>
              </a:buClr>
              <a:buSzPts val="3000"/>
              <a:buFont typeface="Georgia"/>
              <a:buNone/>
            </a:pPr>
            <a:r>
              <a:rPr lang="en-US" sz="3000" b="1" i="0" u="none" strike="noStrike" cap="none">
                <a:solidFill>
                  <a:srgbClr val="2C4A2E"/>
                </a:solidFill>
                <a:latin typeface="Georgia"/>
                <a:ea typeface="Georgia"/>
                <a:cs typeface="Georgia"/>
                <a:sym typeface="Georgia"/>
              </a:rPr>
              <a:t>Coherence into trust — trust into affinity.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15"/>
          <p:cNvSpPr/>
          <p:nvPr/>
        </p:nvSpPr>
        <p:spPr>
          <a:xfrm>
            <a:off x="530352" y="2139696"/>
            <a:ext cx="118872" cy="118872"/>
          </a:xfrm>
          <a:prstGeom prst="ellipse">
            <a:avLst/>
          </a:prstGeom>
          <a:solidFill>
            <a:srgbClr val="8B5E3C"/>
          </a:solidFill>
          <a:ln w="12700" cap="flat" cmpd="sng">
            <a:solidFill>
              <a:srgbClr val="8B5E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15"/>
          <p:cNvSpPr/>
          <p:nvPr/>
        </p:nvSpPr>
        <p:spPr>
          <a:xfrm>
            <a:off x="777240" y="1600200"/>
            <a:ext cx="10789920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A2A2A"/>
              </a:buClr>
              <a:buSzPts val="2200"/>
              <a:buFont typeface="Calibri"/>
              <a:buNone/>
            </a:pPr>
            <a:r>
              <a:rPr lang="en-US" sz="2200" b="1" i="0" u="none" strike="noStrike" cap="none">
                <a:solidFill>
                  <a:srgbClr val="4A7C59"/>
                </a:solidFill>
                <a:latin typeface="Calibri"/>
                <a:ea typeface="Calibri"/>
                <a:cs typeface="Calibri"/>
                <a:sym typeface="Calibri"/>
              </a:rPr>
              <a:t>When values are visible in sourcing, staffing, and response to a community in need — people feel it</a:t>
            </a:r>
            <a:endParaRPr sz="2200" b="1" i="0" u="none" strike="noStrike" cap="none">
              <a:solidFill>
                <a:srgbClr val="4A7C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15"/>
          <p:cNvSpPr/>
          <p:nvPr/>
        </p:nvSpPr>
        <p:spPr>
          <a:xfrm>
            <a:off x="530352" y="3511296"/>
            <a:ext cx="118872" cy="118872"/>
          </a:xfrm>
          <a:prstGeom prst="ellipse">
            <a:avLst/>
          </a:prstGeom>
          <a:solidFill>
            <a:srgbClr val="8B5E3C"/>
          </a:solidFill>
          <a:ln w="12700" cap="flat" cmpd="sng">
            <a:solidFill>
              <a:srgbClr val="8B5E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15"/>
          <p:cNvSpPr/>
          <p:nvPr/>
        </p:nvSpPr>
        <p:spPr>
          <a:xfrm>
            <a:off x="777240" y="2971800"/>
            <a:ext cx="10789920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A2A2A"/>
              </a:buClr>
              <a:buSzPts val="2200"/>
              <a:buFont typeface="Calibri"/>
              <a:buNone/>
            </a:pPr>
            <a:r>
              <a:rPr lang="en-US" sz="2200" b="1" i="0" u="none" strike="noStrike" cap="none">
                <a:solidFill>
                  <a:srgbClr val="4A7C59"/>
                </a:solidFill>
                <a:latin typeface="Calibri"/>
                <a:ea typeface="Calibri"/>
                <a:cs typeface="Calibri"/>
                <a:sym typeface="Calibri"/>
              </a:rPr>
              <a:t>Trust accumulated over time becomes affinity no marketing budget can manufacture</a:t>
            </a:r>
            <a:endParaRPr sz="2200" b="1" i="0" u="none" strike="noStrike" cap="none">
              <a:solidFill>
                <a:srgbClr val="4A7C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15"/>
          <p:cNvSpPr/>
          <p:nvPr/>
        </p:nvSpPr>
        <p:spPr>
          <a:xfrm>
            <a:off x="530352" y="4882896"/>
            <a:ext cx="118872" cy="118872"/>
          </a:xfrm>
          <a:prstGeom prst="ellipse">
            <a:avLst/>
          </a:prstGeom>
          <a:solidFill>
            <a:srgbClr val="8B5E3C"/>
          </a:solidFill>
          <a:ln w="12700" cap="flat" cmpd="sng">
            <a:solidFill>
              <a:srgbClr val="8B5E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15"/>
          <p:cNvSpPr/>
          <p:nvPr/>
        </p:nvSpPr>
        <p:spPr>
          <a:xfrm>
            <a:off x="777240" y="4343400"/>
            <a:ext cx="10789920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A2A2A"/>
              </a:buClr>
              <a:buSzPts val="2200"/>
              <a:buFont typeface="Calibri"/>
              <a:buNone/>
            </a:pPr>
            <a:r>
              <a:rPr lang="en-US" sz="2200" b="1" i="0" u="none" strike="noStrike" cap="none">
                <a:solidFill>
                  <a:srgbClr val="4A7C59"/>
                </a:solidFill>
                <a:latin typeface="Calibri"/>
                <a:ea typeface="Calibri"/>
                <a:cs typeface="Calibri"/>
                <a:sym typeface="Calibri"/>
              </a:rPr>
              <a:t>Affinity isn’t created by marketing. It’s revealed by how you act when it matters.</a:t>
            </a:r>
            <a:endParaRPr sz="2200" b="1" i="0" u="none" strike="noStrike" cap="none">
              <a:solidFill>
                <a:srgbClr val="4A7C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15"/>
          <p:cNvSpPr/>
          <p:nvPr/>
        </p:nvSpPr>
        <p:spPr>
          <a:xfrm>
            <a:off x="548640" y="5760720"/>
            <a:ext cx="11064240" cy="36576"/>
          </a:xfrm>
          <a:prstGeom prst="rect">
            <a:avLst/>
          </a:prstGeom>
          <a:solidFill>
            <a:srgbClr val="4A7C59"/>
          </a:solidFill>
          <a:ln w="12700" cap="flat" cmpd="sng">
            <a:solidFill>
              <a:srgbClr val="4A7C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15"/>
          <p:cNvSpPr/>
          <p:nvPr/>
        </p:nvSpPr>
        <p:spPr>
          <a:xfrm>
            <a:off x="548640" y="5833872"/>
            <a:ext cx="1106424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B5E3C"/>
              </a:buClr>
              <a:buSzPts val="1500"/>
              <a:buFont typeface="Georgia"/>
              <a:buNone/>
            </a:pPr>
            <a:r>
              <a:rPr lang="en-US" sz="1500" b="0" i="1" u="none" strike="noStrike" cap="none">
                <a:solidFill>
                  <a:srgbClr val="8B5E3C"/>
                </a:solidFill>
                <a:latin typeface="Georgia"/>
                <a:ea typeface="Georgia"/>
                <a:cs typeface="Georgia"/>
                <a:sym typeface="Georgia"/>
              </a:rPr>
              <a:t>Work done with care because it mattered — not because anyone was watching.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15"/>
          <p:cNvSpPr/>
          <p:nvPr/>
        </p:nvSpPr>
        <p:spPr>
          <a:xfrm>
            <a:off x="0" y="6601968"/>
            <a:ext cx="12188952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7A7A6A"/>
              </a:buClr>
              <a:buSzPts val="1000"/>
              <a:buFont typeface="Calibri"/>
              <a:buNone/>
            </a:pPr>
            <a:r>
              <a:rPr lang="en-US" sz="1000" b="0" i="1" u="none" strike="noStrike" cap="none">
                <a:solidFill>
                  <a:srgbClr val="7A7A6A"/>
                </a:solidFill>
                <a:latin typeface="Calibri"/>
                <a:ea typeface="Calibri"/>
                <a:cs typeface="Calibri"/>
                <a:sym typeface="Calibri"/>
              </a:rPr>
              <a:t>Richard Anderson  ·  Michigan Agritourism Summit  ·  May 14, 2026</a:t>
            </a: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15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C"/>
        </a:solidFill>
        <a:effectLst/>
      </p:bgPr>
    </p:bg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6"/>
          <p:cNvSpPr/>
          <p:nvPr/>
        </p:nvSpPr>
        <p:spPr>
          <a:xfrm>
            <a:off x="548640" y="256032"/>
            <a:ext cx="110642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A7C59"/>
              </a:buClr>
              <a:buSzPts val="1200"/>
              <a:buFont typeface="Calibri"/>
              <a:buNone/>
            </a:pPr>
            <a:r>
              <a:rPr lang="en-US" sz="2200" b="1" i="0" u="none" strike="noStrike" cap="none">
                <a:solidFill>
                  <a:srgbClr val="4A7C59"/>
                </a:solidFill>
                <a:latin typeface="Calibri"/>
                <a:ea typeface="Calibri"/>
                <a:cs typeface="Calibri"/>
                <a:sym typeface="Calibri"/>
              </a:rPr>
              <a:t>Trait 9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16"/>
          <p:cNvSpPr/>
          <p:nvPr/>
        </p:nvSpPr>
        <p:spPr>
          <a:xfrm>
            <a:off x="548640" y="530352"/>
            <a:ext cx="1106424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C4A2E"/>
              </a:buClr>
              <a:buSzPts val="3000"/>
              <a:buFont typeface="Georgia"/>
              <a:buNone/>
            </a:pPr>
            <a:r>
              <a:rPr lang="en-US" sz="3000" b="1" i="0" u="none" strike="noStrike" cap="none">
                <a:solidFill>
                  <a:srgbClr val="2C4A2E"/>
                </a:solidFill>
                <a:latin typeface="Georgia"/>
                <a:ea typeface="Georgia"/>
                <a:cs typeface="Georgia"/>
                <a:sym typeface="Georgia"/>
              </a:rPr>
              <a:t>They give back to the ecosystem that sustains them.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16"/>
          <p:cNvSpPr/>
          <p:nvPr/>
        </p:nvSpPr>
        <p:spPr>
          <a:xfrm>
            <a:off x="530352" y="2139696"/>
            <a:ext cx="118872" cy="118872"/>
          </a:xfrm>
          <a:prstGeom prst="ellipse">
            <a:avLst/>
          </a:prstGeom>
          <a:solidFill>
            <a:srgbClr val="8B5E3C"/>
          </a:solidFill>
          <a:ln w="12700" cap="flat" cmpd="sng">
            <a:solidFill>
              <a:srgbClr val="8B5E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16"/>
          <p:cNvSpPr/>
          <p:nvPr/>
        </p:nvSpPr>
        <p:spPr>
          <a:xfrm>
            <a:off x="777240" y="1600200"/>
            <a:ext cx="10789920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A2A2A"/>
              </a:buClr>
              <a:buSzPts val="2200"/>
              <a:buFont typeface="Calibri"/>
              <a:buNone/>
            </a:pPr>
            <a:r>
              <a:rPr lang="en-US" sz="2200" b="1" i="0" u="none" strike="noStrike" cap="none">
                <a:solidFill>
                  <a:srgbClr val="4A7C59"/>
                </a:solidFill>
                <a:latin typeface="Calibri"/>
                <a:ea typeface="Calibri"/>
                <a:cs typeface="Calibri"/>
                <a:sym typeface="Calibri"/>
              </a:rPr>
              <a:t>Enduring enterprises understand they are downstream of something larger</a:t>
            </a:r>
            <a:endParaRPr sz="2200" b="1" i="0" u="none" strike="noStrike" cap="none">
              <a:solidFill>
                <a:srgbClr val="4A7C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16"/>
          <p:cNvSpPr/>
          <p:nvPr/>
        </p:nvSpPr>
        <p:spPr>
          <a:xfrm>
            <a:off x="530352" y="3511296"/>
            <a:ext cx="118872" cy="118872"/>
          </a:xfrm>
          <a:prstGeom prst="ellipse">
            <a:avLst/>
          </a:prstGeom>
          <a:solidFill>
            <a:srgbClr val="8B5E3C"/>
          </a:solidFill>
          <a:ln w="12700" cap="flat" cmpd="sng">
            <a:solidFill>
              <a:srgbClr val="8B5E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16"/>
          <p:cNvSpPr/>
          <p:nvPr/>
        </p:nvSpPr>
        <p:spPr>
          <a:xfrm>
            <a:off x="777240" y="2971800"/>
            <a:ext cx="10789920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A2A2A"/>
              </a:buClr>
              <a:buSzPts val="2200"/>
              <a:buFont typeface="Calibri"/>
              <a:buNone/>
            </a:pPr>
            <a:r>
              <a:rPr lang="en-US" sz="2200" b="1" i="0" u="none" strike="noStrike" cap="none">
                <a:solidFill>
                  <a:srgbClr val="4A7C59"/>
                </a:solidFill>
                <a:latin typeface="Calibri"/>
                <a:ea typeface="Calibri"/>
                <a:cs typeface="Calibri"/>
                <a:sym typeface="Calibri"/>
              </a:rPr>
              <a:t>Obligation runs to the land, the growers, and the living system that makes the work possible</a:t>
            </a:r>
            <a:endParaRPr sz="2200" b="1" i="0" u="none" strike="noStrike" cap="none">
              <a:solidFill>
                <a:srgbClr val="4A7C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16"/>
          <p:cNvSpPr/>
          <p:nvPr/>
        </p:nvSpPr>
        <p:spPr>
          <a:xfrm>
            <a:off x="530352" y="4882896"/>
            <a:ext cx="118872" cy="118872"/>
          </a:xfrm>
          <a:prstGeom prst="ellipse">
            <a:avLst/>
          </a:prstGeom>
          <a:solidFill>
            <a:srgbClr val="8B5E3C"/>
          </a:solidFill>
          <a:ln w="12700" cap="flat" cmpd="sng">
            <a:solidFill>
              <a:srgbClr val="8B5E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16"/>
          <p:cNvSpPr/>
          <p:nvPr/>
        </p:nvSpPr>
        <p:spPr>
          <a:xfrm>
            <a:off x="777240" y="4343400"/>
            <a:ext cx="10789920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A2A2A"/>
              </a:buClr>
              <a:buSzPts val="2200"/>
              <a:buFont typeface="Calibri"/>
              <a:buNone/>
            </a:pPr>
            <a:r>
              <a:rPr lang="en-US" sz="2200" b="1" i="0" u="none" strike="noStrike" cap="none">
                <a:solidFill>
                  <a:srgbClr val="4A7C59"/>
                </a:solidFill>
                <a:latin typeface="Calibri"/>
                <a:ea typeface="Calibri"/>
                <a:cs typeface="Calibri"/>
                <a:sym typeface="Calibri"/>
              </a:rPr>
              <a:t>The ventures that endure feel responsible to the system that made them possible</a:t>
            </a:r>
            <a:endParaRPr sz="2200" b="1" i="0" u="none" strike="noStrike" cap="none">
              <a:solidFill>
                <a:srgbClr val="4A7C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16"/>
          <p:cNvSpPr/>
          <p:nvPr/>
        </p:nvSpPr>
        <p:spPr>
          <a:xfrm>
            <a:off x="548640" y="5760720"/>
            <a:ext cx="11064240" cy="36576"/>
          </a:xfrm>
          <a:prstGeom prst="rect">
            <a:avLst/>
          </a:prstGeom>
          <a:solidFill>
            <a:srgbClr val="4A7C59"/>
          </a:solidFill>
          <a:ln w="12700" cap="flat" cmpd="sng">
            <a:solidFill>
              <a:srgbClr val="4A7C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16"/>
          <p:cNvSpPr/>
          <p:nvPr/>
        </p:nvSpPr>
        <p:spPr>
          <a:xfrm>
            <a:off x="548640" y="5833872"/>
            <a:ext cx="1106424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B5E3C"/>
              </a:buClr>
              <a:buSzPts val="1500"/>
              <a:buFont typeface="Georgia"/>
              <a:buNone/>
            </a:pPr>
            <a:r>
              <a:rPr lang="en-US" sz="1500" b="0" i="1" u="none" strike="noStrike" cap="none">
                <a:solidFill>
                  <a:srgbClr val="8B5E3C"/>
                </a:solidFill>
                <a:latin typeface="Georgia"/>
                <a:ea typeface="Georgia"/>
                <a:cs typeface="Georgia"/>
                <a:sym typeface="Georgia"/>
              </a:rPr>
              <a:t>This isn’t altruism. It’s ecology.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16"/>
          <p:cNvSpPr/>
          <p:nvPr/>
        </p:nvSpPr>
        <p:spPr>
          <a:xfrm>
            <a:off x="0" y="6601968"/>
            <a:ext cx="12188952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7A7A6A"/>
              </a:buClr>
              <a:buSzPts val="1000"/>
              <a:buFont typeface="Calibri"/>
              <a:buNone/>
            </a:pPr>
            <a:r>
              <a:rPr lang="en-US" sz="1000" b="0" i="1" u="none" strike="noStrike" cap="none">
                <a:solidFill>
                  <a:srgbClr val="7A7A6A"/>
                </a:solidFill>
                <a:latin typeface="Calibri"/>
                <a:ea typeface="Calibri"/>
                <a:cs typeface="Calibri"/>
                <a:sym typeface="Calibri"/>
              </a:rPr>
              <a:t>Richard Anderson  ·  Michigan Agritourism Summit  ·  May 14, 2026</a:t>
            </a: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16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4A2E"/>
        </a:solidFill>
        <a:effectLst/>
      </p:bgPr>
    </p:bg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7"/>
          <p:cNvSpPr/>
          <p:nvPr/>
        </p:nvSpPr>
        <p:spPr>
          <a:xfrm>
            <a:off x="731520" y="228600"/>
            <a:ext cx="1069848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</a:pPr>
            <a:r>
              <a:rPr lang="en-US" sz="3000" b="1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Michigan: Unusual Responsibility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17"/>
          <p:cNvSpPr/>
          <p:nvPr/>
        </p:nvSpPr>
        <p:spPr>
          <a:xfrm>
            <a:off x="1371600" y="1148730"/>
            <a:ext cx="9445800" cy="5303400"/>
          </a:xfrm>
          <a:prstGeom prst="rect">
            <a:avLst/>
          </a:prstGeom>
          <a:solidFill>
            <a:srgbClr val="F0EDE8"/>
          </a:solidFill>
          <a:ln w="12700" cap="flat" cmpd="sng">
            <a:solidFill>
              <a:srgbClr val="7A7A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17"/>
          <p:cNvSpPr/>
          <p:nvPr/>
        </p:nvSpPr>
        <p:spPr>
          <a:xfrm>
            <a:off x="1371600" y="3200400"/>
            <a:ext cx="9445752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7A7A6A"/>
              </a:buClr>
              <a:buSzPts val="1400"/>
              <a:buFont typeface="Calibri"/>
              <a:buNone/>
            </a:pPr>
            <a:r>
              <a:rPr lang="en-US" sz="1400" b="0" i="1" u="none" strike="noStrike" cap="none">
                <a:solidFill>
                  <a:srgbClr val="7A7A6A"/>
                </a:solidFill>
                <a:latin typeface="Calibri"/>
                <a:ea typeface="Calibri"/>
                <a:cs typeface="Calibri"/>
                <a:sym typeface="Calibri"/>
              </a:rPr>
              <a:t>[ Infographic: Michigan Agritourism Economy ]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7A7A6A"/>
              </a:buClr>
              <a:buSzPts val="1400"/>
              <a:buFont typeface="Calibri"/>
              <a:buNone/>
            </a:pPr>
            <a:r>
              <a:rPr lang="en-US" sz="1400" b="0" i="1" u="none" strike="noStrike" cap="none">
                <a:solidFill>
                  <a:srgbClr val="7A7A6A"/>
                </a:solidFill>
                <a:latin typeface="Calibri"/>
                <a:ea typeface="Calibri"/>
                <a:cs typeface="Calibri"/>
                <a:sym typeface="Calibri"/>
              </a:rPr>
              <a:t>Source TBD — contact MDARD / MSU Extension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17"/>
          <p:cNvSpPr/>
          <p:nvPr/>
        </p:nvSpPr>
        <p:spPr>
          <a:xfrm>
            <a:off x="0" y="6601968"/>
            <a:ext cx="12188952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7A9E7E"/>
              </a:buClr>
              <a:buSzPts val="1000"/>
              <a:buFont typeface="Calibri"/>
              <a:buNone/>
            </a:pPr>
            <a:r>
              <a:rPr lang="en-US" sz="1000" b="0" i="1" u="none" strike="noStrike" cap="none">
                <a:solidFill>
                  <a:srgbClr val="7A9E7E"/>
                </a:solidFill>
                <a:latin typeface="Calibri"/>
                <a:ea typeface="Calibri"/>
                <a:cs typeface="Calibri"/>
                <a:sym typeface="Calibri"/>
              </a:rPr>
              <a:t>Richard Anderson  ·  Michigan Agritourism Summit  ·  May 14, 2026</a:t>
            </a: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17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  <p:pic>
        <p:nvPicPr>
          <p:cNvPr id="247" name="Google Shape;24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71600" y="1148725"/>
            <a:ext cx="9487376" cy="5303401"/>
          </a:xfrm>
          <a:prstGeom prst="rect">
            <a:avLst/>
          </a:prstGeom>
          <a:solidFill>
            <a:srgbClr val="F0EDE8"/>
          </a:solidFill>
          <a:ln w="12700" cap="flat" cmpd="sng">
            <a:solidFill>
              <a:srgbClr val="7A7A6A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4A2E"/>
        </a:solidFill>
        <a:effectLst/>
      </p:bgPr>
    </p:bg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8"/>
          <p:cNvSpPr/>
          <p:nvPr/>
        </p:nvSpPr>
        <p:spPr>
          <a:xfrm>
            <a:off x="0" y="0"/>
            <a:ext cx="12188952" cy="5486400"/>
          </a:xfrm>
          <a:prstGeom prst="rect">
            <a:avLst/>
          </a:prstGeom>
          <a:solidFill>
            <a:srgbClr val="F0EDE8"/>
          </a:solidFill>
          <a:ln w="12700" cap="flat" cmpd="sng">
            <a:solidFill>
              <a:srgbClr val="F0ED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18"/>
          <p:cNvSpPr/>
          <p:nvPr/>
        </p:nvSpPr>
        <p:spPr>
          <a:xfrm>
            <a:off x="914400" y="2377440"/>
            <a:ext cx="10360152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7A7A6A"/>
              </a:buClr>
              <a:buSzPts val="1300"/>
              <a:buFont typeface="Calibri"/>
              <a:buNone/>
            </a:pPr>
            <a:r>
              <a:rPr lang="en-US" sz="1300" b="0" i="1" u="none" strike="noStrike" cap="none">
                <a:solidFill>
                  <a:srgbClr val="7A7A6A"/>
                </a:solidFill>
                <a:latin typeface="Calibri"/>
                <a:ea typeface="Calibri"/>
                <a:cs typeface="Calibri"/>
                <a:sym typeface="Calibri"/>
              </a:rPr>
              <a:t>[ Image: Uncle John’s Cider Mill — multi-generation Beck family photo ]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18"/>
          <p:cNvSpPr/>
          <p:nvPr/>
        </p:nvSpPr>
        <p:spPr>
          <a:xfrm>
            <a:off x="0" y="5486400"/>
            <a:ext cx="12188952" cy="1371600"/>
          </a:xfrm>
          <a:prstGeom prst="rect">
            <a:avLst/>
          </a:prstGeom>
          <a:solidFill>
            <a:srgbClr val="2C4A2E"/>
          </a:solidFill>
          <a:ln w="12700" cap="flat" cmpd="sng">
            <a:solidFill>
              <a:srgbClr val="2C4A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18"/>
          <p:cNvSpPr/>
          <p:nvPr/>
        </p:nvSpPr>
        <p:spPr>
          <a:xfrm>
            <a:off x="548640" y="5577840"/>
            <a:ext cx="11064240" cy="594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</a:pPr>
            <a:r>
              <a:rPr lang="en-US" sz="2400" b="1" i="1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The work before the welcome. That’s what endures.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18"/>
          <p:cNvSpPr/>
          <p:nvPr/>
        </p:nvSpPr>
        <p:spPr>
          <a:xfrm>
            <a:off x="0" y="6217920"/>
            <a:ext cx="12188952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7A9E7E"/>
              </a:buClr>
              <a:buSzPts val="1000"/>
              <a:buFont typeface="Calibri"/>
              <a:buNone/>
            </a:pPr>
            <a:r>
              <a:rPr lang="en-US" sz="1000" b="0" i="1" u="none" strike="noStrike" cap="none">
                <a:solidFill>
                  <a:srgbClr val="7A9E7E"/>
                </a:solidFill>
                <a:latin typeface="Calibri"/>
                <a:ea typeface="Calibri"/>
                <a:cs typeface="Calibri"/>
                <a:sym typeface="Calibri"/>
              </a:rPr>
              <a:t>Richard Anderson  ·  Michigan Agritourism Summit  ·  May 14, 2026</a:t>
            </a: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18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  <p:pic>
        <p:nvPicPr>
          <p:cNvPr id="259" name="Google Shape;259;p18" title="uncle johns.jpg"/>
          <p:cNvPicPr preferRelativeResize="0"/>
          <p:nvPr/>
        </p:nvPicPr>
        <p:blipFill rotWithShape="1">
          <a:blip r:embed="rId3">
            <a:alphaModFix/>
          </a:blip>
          <a:srcRect t="20000" r="5042"/>
          <a:stretch/>
        </p:blipFill>
        <p:spPr>
          <a:xfrm>
            <a:off x="1583850" y="212925"/>
            <a:ext cx="9024302" cy="5060551"/>
          </a:xfrm>
          <a:prstGeom prst="rect">
            <a:avLst/>
          </a:prstGeom>
          <a:solidFill>
            <a:srgbClr val="F0EDE8"/>
          </a:solidFill>
          <a:ln w="12700" cap="flat" cmpd="sng">
            <a:solidFill>
              <a:srgbClr val="F0EDE8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4A2E"/>
        </a:solidFill>
        <a:effectLst/>
      </p:bgPr>
    </p:bg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9"/>
          <p:cNvSpPr/>
          <p:nvPr/>
        </p:nvSpPr>
        <p:spPr>
          <a:xfrm>
            <a:off x="731520" y="1097280"/>
            <a:ext cx="10698480" cy="109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Georgia"/>
              <a:buNone/>
            </a:pPr>
            <a:r>
              <a:rPr lang="en-US" sz="4400" b="1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The Work Before the Welcome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19"/>
          <p:cNvSpPr/>
          <p:nvPr/>
        </p:nvSpPr>
        <p:spPr>
          <a:xfrm>
            <a:off x="1097280" y="2560320"/>
            <a:ext cx="9966960" cy="109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B8D4BC"/>
              </a:buClr>
              <a:buSzPts val="2000"/>
              <a:buFont typeface="Calibri"/>
              <a:buNone/>
            </a:pPr>
            <a:r>
              <a:rPr lang="en-US" sz="2000" b="0" i="1" u="none" strike="noStrike" cap="none">
                <a:solidFill>
                  <a:srgbClr val="B8D4BC"/>
                </a:solidFill>
                <a:latin typeface="Calibri"/>
                <a:ea typeface="Calibri"/>
                <a:cs typeface="Calibri"/>
                <a:sym typeface="Calibri"/>
              </a:rPr>
              <a:t>Enduring agritourism ventures are made of something deeper than the event,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B8D4BC"/>
              </a:buClr>
              <a:buSzPts val="2000"/>
              <a:buFont typeface="Calibri"/>
              <a:buNone/>
            </a:pPr>
            <a:r>
              <a:rPr lang="en-US" sz="2000" b="0" i="1" u="none" strike="noStrike" cap="none">
                <a:solidFill>
                  <a:srgbClr val="B8D4BC"/>
                </a:solidFill>
                <a:latin typeface="Calibri"/>
                <a:ea typeface="Calibri"/>
                <a:cs typeface="Calibri"/>
                <a:sym typeface="Calibri"/>
              </a:rPr>
              <a:t>the visitor experience, or the destination marketing.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19"/>
          <p:cNvSpPr/>
          <p:nvPr/>
        </p:nvSpPr>
        <p:spPr>
          <a:xfrm>
            <a:off x="1097280" y="3931920"/>
            <a:ext cx="996696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D4B896"/>
              </a:buClr>
              <a:buSzPts val="2000"/>
              <a:buFont typeface="Georgia"/>
              <a:buNone/>
            </a:pPr>
            <a:r>
              <a:rPr lang="en-US" sz="2000" b="0" i="1" u="none" strike="noStrike" cap="none">
                <a:solidFill>
                  <a:srgbClr val="D4B896"/>
                </a:solidFill>
                <a:latin typeface="Georgia"/>
                <a:ea typeface="Georgia"/>
                <a:cs typeface="Georgia"/>
                <a:sym typeface="Georgia"/>
              </a:rPr>
              <a:t>The upstream work — the work before the welcome — is what </a:t>
            </a:r>
            <a:r>
              <a:rPr lang="en-US" sz="2000" i="1">
                <a:solidFill>
                  <a:srgbClr val="D4B896"/>
                </a:solidFill>
                <a:latin typeface="Georgia"/>
                <a:ea typeface="Georgia"/>
                <a:cs typeface="Georgia"/>
                <a:sym typeface="Georgia"/>
              </a:rPr>
              <a:t>endures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19"/>
          <p:cNvSpPr/>
          <p:nvPr/>
        </p:nvSpPr>
        <p:spPr>
          <a:xfrm>
            <a:off x="0" y="6601968"/>
            <a:ext cx="12188952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7A9E7E"/>
              </a:buClr>
              <a:buSzPts val="1000"/>
              <a:buFont typeface="Calibri"/>
              <a:buNone/>
            </a:pPr>
            <a:r>
              <a:rPr lang="en-US" sz="1000" b="0" i="1" u="none" strike="noStrike" cap="none">
                <a:solidFill>
                  <a:srgbClr val="7A9E7E"/>
                </a:solidFill>
                <a:latin typeface="Calibri"/>
                <a:ea typeface="Calibri"/>
                <a:cs typeface="Calibri"/>
                <a:sym typeface="Calibri"/>
              </a:rPr>
              <a:t>Richard Anderson  ·  Michigan Agritourism Summit  ·  May 14, 2026</a:t>
            </a: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19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4A2E"/>
        </a:soli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2C4A2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Georgia"/>
              <a:buNone/>
            </a:pPr>
            <a:r>
              <a:rPr lang="en-US" sz="2800" b="1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A Neighbor on the Betsie River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4"/>
          <p:cNvSpPr/>
          <p:nvPr/>
        </p:nvSpPr>
        <p:spPr>
          <a:xfrm>
            <a:off x="0" y="1005840"/>
            <a:ext cx="12188952" cy="5577840"/>
          </a:xfrm>
          <a:prstGeom prst="rect">
            <a:avLst/>
          </a:prstGeom>
          <a:solidFill>
            <a:srgbClr val="CCCCBB"/>
          </a:solidFill>
          <a:ln w="12700" cap="flat" cmpd="sng">
            <a:solidFill>
              <a:srgbClr val="CCCCB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4"/>
          <p:cNvSpPr/>
          <p:nvPr/>
        </p:nvSpPr>
        <p:spPr>
          <a:xfrm>
            <a:off x="0" y="6601968"/>
            <a:ext cx="12188952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7A9E7E"/>
              </a:buClr>
              <a:buSzPts val="1000"/>
              <a:buFont typeface="Calibri"/>
              <a:buNone/>
            </a:pPr>
            <a:r>
              <a:rPr lang="en-US" sz="1000" b="0" i="1" u="none" strike="noStrike" cap="none">
                <a:solidFill>
                  <a:srgbClr val="7A9E7E"/>
                </a:solidFill>
                <a:latin typeface="Calibri"/>
                <a:ea typeface="Calibri"/>
                <a:cs typeface="Calibri"/>
                <a:sym typeface="Calibri"/>
              </a:rPr>
              <a:t>Richard Anderson  ·  Michigan Agritourism Summit  ·  May 14, 2026</a:t>
            </a: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4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pic>
        <p:nvPicPr>
          <p:cNvPr id="36" name="Google Shape;36;p4" title="Scott - the maple syrup maker.JPG"/>
          <p:cNvPicPr preferRelativeResize="0"/>
          <p:nvPr/>
        </p:nvPicPr>
        <p:blipFill rotWithShape="1">
          <a:blip r:embed="rId3">
            <a:alphaModFix/>
          </a:blip>
          <a:srcRect l="20021" r="15708"/>
          <a:stretch/>
        </p:blipFill>
        <p:spPr>
          <a:xfrm>
            <a:off x="250575" y="1270800"/>
            <a:ext cx="4528701" cy="4696300"/>
          </a:xfrm>
          <a:prstGeom prst="rect">
            <a:avLst/>
          </a:prstGeom>
          <a:solidFill>
            <a:srgbClr val="CCCCBB"/>
          </a:solidFill>
          <a:ln w="12700" cap="flat" cmpd="sng">
            <a:solidFill>
              <a:srgbClr val="CCCCB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7" name="Google Shape;37;p4" title="20251016 IFD Drone Fall Colors River-9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81125" y="1270800"/>
            <a:ext cx="7051331" cy="4696300"/>
          </a:xfrm>
          <a:prstGeom prst="rect">
            <a:avLst/>
          </a:prstGeom>
          <a:solidFill>
            <a:srgbClr val="CCCCBB"/>
          </a:solidFill>
          <a:ln w="12700" cap="flat" cmpd="sng">
            <a:solidFill>
              <a:srgbClr val="CCCCBB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4A2E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5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2C4A2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Georgia"/>
              <a:buNone/>
            </a:pPr>
            <a:r>
              <a:rPr lang="en-US" sz="2800" b="1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Spring 2025: A Once-in-a-Century Storm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5"/>
          <p:cNvSpPr/>
          <p:nvPr/>
        </p:nvSpPr>
        <p:spPr>
          <a:xfrm>
            <a:off x="0" y="1005840"/>
            <a:ext cx="12188952" cy="5577840"/>
          </a:xfrm>
          <a:prstGeom prst="rect">
            <a:avLst/>
          </a:prstGeom>
          <a:solidFill>
            <a:srgbClr val="CCCCBB"/>
          </a:solidFill>
          <a:ln w="12700" cap="flat" cmpd="sng">
            <a:solidFill>
              <a:srgbClr val="CCCCB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5"/>
          <p:cNvSpPr/>
          <p:nvPr/>
        </p:nvSpPr>
        <p:spPr>
          <a:xfrm>
            <a:off x="0" y="6601968"/>
            <a:ext cx="12188952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7A9E7E"/>
              </a:buClr>
              <a:buSzPts val="1000"/>
              <a:buFont typeface="Calibri"/>
              <a:buNone/>
            </a:pPr>
            <a:r>
              <a:rPr lang="en-US" sz="1000" b="0" i="1" u="none" strike="noStrike" cap="none">
                <a:solidFill>
                  <a:srgbClr val="7A9E7E"/>
                </a:solidFill>
                <a:latin typeface="Calibri"/>
                <a:ea typeface="Calibri"/>
                <a:cs typeface="Calibri"/>
                <a:sym typeface="Calibri"/>
              </a:rPr>
              <a:t>Richard Anderson  ·  Michigan Agritourism Summit  ·  May 14, 2026</a:t>
            </a: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5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pic>
        <p:nvPicPr>
          <p:cNvPr id="47" name="Google Shape;47;p5" title="Ice Storm Whiskey-11.jpg"/>
          <p:cNvPicPr preferRelativeResize="0"/>
          <p:nvPr/>
        </p:nvPicPr>
        <p:blipFill rotWithShape="1">
          <a:blip r:embed="rId3">
            <a:alphaModFix/>
          </a:blip>
          <a:srcRect l="12608" t="9834" r="12608" b="6687"/>
          <a:stretch/>
        </p:blipFill>
        <p:spPr>
          <a:xfrm>
            <a:off x="8028275" y="1209600"/>
            <a:ext cx="3649374" cy="5093724"/>
          </a:xfrm>
          <a:prstGeom prst="rect">
            <a:avLst/>
          </a:prstGeom>
          <a:solidFill>
            <a:srgbClr val="CCCCBB"/>
          </a:solidFill>
          <a:ln w="12700" cap="flat" cmpd="sng">
            <a:solidFill>
              <a:srgbClr val="CCCCB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8" name="Google Shape;48;p5" title="ice-storm_northern-michigan.jpe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5775" y="1209600"/>
            <a:ext cx="7640562" cy="5093725"/>
          </a:xfrm>
          <a:prstGeom prst="rect">
            <a:avLst/>
          </a:prstGeom>
          <a:solidFill>
            <a:srgbClr val="CCCCBB"/>
          </a:solidFill>
          <a:ln w="12700" cap="flat" cmpd="sng">
            <a:solidFill>
              <a:srgbClr val="CCCCBB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4A2E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6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2C4A2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Georgia"/>
              <a:buNone/>
            </a:pPr>
            <a:r>
              <a:rPr lang="en-US" sz="2800" b="1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The Response Nobody Orchestrated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6"/>
          <p:cNvSpPr/>
          <p:nvPr/>
        </p:nvSpPr>
        <p:spPr>
          <a:xfrm>
            <a:off x="0" y="1005840"/>
            <a:ext cx="12188952" cy="5577840"/>
          </a:xfrm>
          <a:prstGeom prst="rect">
            <a:avLst/>
          </a:prstGeom>
          <a:solidFill>
            <a:srgbClr val="CCCCBB"/>
          </a:solidFill>
          <a:ln w="12700" cap="flat" cmpd="sng">
            <a:solidFill>
              <a:srgbClr val="CCCCB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6"/>
          <p:cNvSpPr/>
          <p:nvPr/>
        </p:nvSpPr>
        <p:spPr>
          <a:xfrm>
            <a:off x="0" y="6601968"/>
            <a:ext cx="12188952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7A9E7E"/>
              </a:buClr>
              <a:buSzPts val="1000"/>
              <a:buFont typeface="Calibri"/>
              <a:buNone/>
            </a:pPr>
            <a:r>
              <a:rPr lang="en-US" sz="1000" b="0" i="1" u="none" strike="noStrike" cap="none">
                <a:solidFill>
                  <a:srgbClr val="7A9E7E"/>
                </a:solidFill>
                <a:latin typeface="Calibri"/>
                <a:ea typeface="Calibri"/>
                <a:cs typeface="Calibri"/>
                <a:sym typeface="Calibri"/>
              </a:rPr>
              <a:t>Richard Anderson  ·  Michigan Agritourism Summit  ·  May 14, 2026</a:t>
            </a: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6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pic>
        <p:nvPicPr>
          <p:cNvPr id="58" name="Google Shape;58;p6" title="IMG_3948 2.jpe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4800" y="1233400"/>
            <a:ext cx="3804998" cy="50733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6" title="IMG_1692.jpe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21050" y="1192125"/>
            <a:ext cx="3804998" cy="5073326"/>
          </a:xfrm>
          <a:prstGeom prst="rect">
            <a:avLst/>
          </a:prstGeom>
          <a:solidFill>
            <a:srgbClr val="CCCCBB"/>
          </a:solidFill>
          <a:ln w="12700" cap="flat" cmpd="sng">
            <a:solidFill>
              <a:srgbClr val="CCCCB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0" name="Google Shape;60;p6" title="Ice Storm Whiskey-3.jpg"/>
          <p:cNvPicPr preferRelativeResize="0"/>
          <p:nvPr/>
        </p:nvPicPr>
        <p:blipFill rotWithShape="1">
          <a:blip r:embed="rId5">
            <a:alphaModFix/>
          </a:blip>
          <a:srcRect t="9950"/>
          <a:stretch/>
        </p:blipFill>
        <p:spPr>
          <a:xfrm>
            <a:off x="4145600" y="1188412"/>
            <a:ext cx="3760411" cy="5080755"/>
          </a:xfrm>
          <a:prstGeom prst="rect">
            <a:avLst/>
          </a:prstGeom>
          <a:solidFill>
            <a:srgbClr val="CCCCBB"/>
          </a:solidFill>
          <a:ln w="12700" cap="flat" cmpd="sng">
            <a:solidFill>
              <a:srgbClr val="CCCCB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1" name="Google Shape;61;p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101000" y="1192125"/>
            <a:ext cx="3805001" cy="5073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C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7"/>
          <p:cNvSpPr/>
          <p:nvPr/>
        </p:nvSpPr>
        <p:spPr>
          <a:xfrm>
            <a:off x="548640" y="274320"/>
            <a:ext cx="1106424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C4A2E"/>
              </a:buClr>
              <a:buSzPts val="2600"/>
              <a:buFont typeface="Georgia"/>
              <a:buNone/>
            </a:pPr>
            <a:r>
              <a:rPr lang="en-US" sz="2600" b="1" i="0" u="none" strike="noStrike" cap="none">
                <a:solidFill>
                  <a:srgbClr val="2C4A2E"/>
                </a:solidFill>
                <a:latin typeface="Georgia"/>
                <a:ea typeface="Georgia"/>
                <a:cs typeface="Georgia"/>
                <a:sym typeface="Georgia"/>
              </a:rPr>
              <a:t>Nine Traits of Enduring Agritourism Ventures</a:t>
            </a:r>
            <a:endParaRPr sz="2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7"/>
          <p:cNvSpPr/>
          <p:nvPr/>
        </p:nvSpPr>
        <p:spPr>
          <a:xfrm>
            <a:off x="548640" y="1097280"/>
            <a:ext cx="539496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A2A2A"/>
              </a:buClr>
              <a:buSzPts val="1800"/>
              <a:buFont typeface="Calibri"/>
              <a:buNone/>
            </a:pPr>
            <a:r>
              <a:rPr lang="en-US" sz="2000" b="1" i="0" u="none" strike="noStrike" cap="none">
                <a:solidFill>
                  <a:srgbClr val="4A7C59"/>
                </a:solidFill>
                <a:latin typeface="Calibri"/>
                <a:ea typeface="Calibri"/>
                <a:cs typeface="Calibri"/>
                <a:sym typeface="Calibri"/>
              </a:rPr>
              <a:t>1.  They meet a hunger, not just a market.</a:t>
            </a:r>
            <a:endParaRPr sz="2000" b="1" i="0" u="none" strike="noStrike" cap="none">
              <a:solidFill>
                <a:srgbClr val="4A7C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7"/>
          <p:cNvSpPr/>
          <p:nvPr/>
        </p:nvSpPr>
        <p:spPr>
          <a:xfrm>
            <a:off x="548640" y="1947672"/>
            <a:ext cx="539496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A2A2A"/>
              </a:buClr>
              <a:buSzPts val="1800"/>
              <a:buFont typeface="Calibri"/>
              <a:buNone/>
            </a:pPr>
            <a:r>
              <a:rPr lang="en-US" sz="2000" b="1" i="0" u="none" strike="noStrike" cap="none">
                <a:solidFill>
                  <a:srgbClr val="4A7C59"/>
                </a:solidFill>
                <a:latin typeface="Calibri"/>
                <a:ea typeface="Calibri"/>
                <a:cs typeface="Calibri"/>
                <a:sym typeface="Calibri"/>
              </a:rPr>
              <a:t>2.  They are rooted in place — genuinely, not decoratively.</a:t>
            </a:r>
            <a:endParaRPr sz="2000" b="1" i="0" u="none" strike="noStrike" cap="none">
              <a:solidFill>
                <a:srgbClr val="4A7C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7"/>
          <p:cNvSpPr/>
          <p:nvPr/>
        </p:nvSpPr>
        <p:spPr>
          <a:xfrm>
            <a:off x="548640" y="2798064"/>
            <a:ext cx="539496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A2A2A"/>
              </a:buClr>
              <a:buSzPts val="1800"/>
              <a:buFont typeface="Calibri"/>
              <a:buNone/>
            </a:pPr>
            <a:r>
              <a:rPr lang="en-US" sz="2000" b="1" i="0" u="none" strike="noStrike" cap="none">
                <a:solidFill>
                  <a:srgbClr val="4A7C59"/>
                </a:solidFill>
                <a:latin typeface="Calibri"/>
                <a:ea typeface="Calibri"/>
                <a:cs typeface="Calibri"/>
                <a:sym typeface="Calibri"/>
              </a:rPr>
              <a:t>3.  They grow through intentional relationships.</a:t>
            </a:r>
            <a:endParaRPr sz="2000" b="1" i="0" u="none" strike="noStrike" cap="none">
              <a:solidFill>
                <a:srgbClr val="4A7C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7"/>
          <p:cNvSpPr/>
          <p:nvPr/>
        </p:nvSpPr>
        <p:spPr>
          <a:xfrm>
            <a:off x="548640" y="3648456"/>
            <a:ext cx="539496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A2A2A"/>
              </a:buClr>
              <a:buSzPts val="1800"/>
              <a:buFont typeface="Calibri"/>
              <a:buNone/>
            </a:pPr>
            <a:r>
              <a:rPr lang="en-US" sz="2000" b="1" i="0" u="none" strike="noStrike" cap="none">
                <a:solidFill>
                  <a:srgbClr val="4A7C59"/>
                </a:solidFill>
                <a:latin typeface="Calibri"/>
                <a:ea typeface="Calibri"/>
                <a:cs typeface="Calibri"/>
                <a:sym typeface="Calibri"/>
              </a:rPr>
              <a:t>4.  Those relationships become networks.</a:t>
            </a:r>
            <a:endParaRPr sz="2000" b="1" i="0" u="none" strike="noStrike" cap="none">
              <a:solidFill>
                <a:srgbClr val="4A7C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7"/>
          <p:cNvSpPr/>
          <p:nvPr/>
        </p:nvSpPr>
        <p:spPr>
          <a:xfrm>
            <a:off x="548640" y="4498848"/>
            <a:ext cx="539496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A2A2A"/>
              </a:buClr>
              <a:buSzPts val="1800"/>
              <a:buFont typeface="Calibri"/>
              <a:buNone/>
            </a:pPr>
            <a:r>
              <a:rPr lang="en-US" sz="2000" b="1" i="0" u="none" strike="noStrike" cap="none">
                <a:solidFill>
                  <a:srgbClr val="4A7C59"/>
                </a:solidFill>
                <a:latin typeface="Calibri"/>
                <a:ea typeface="Calibri"/>
                <a:cs typeface="Calibri"/>
                <a:sym typeface="Calibri"/>
              </a:rPr>
              <a:t>5.  They build capability patiently.</a:t>
            </a:r>
            <a:endParaRPr sz="2000" b="1" i="0" u="none" strike="noStrike" cap="none">
              <a:solidFill>
                <a:srgbClr val="4A7C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7"/>
          <p:cNvSpPr/>
          <p:nvPr/>
        </p:nvSpPr>
        <p:spPr>
          <a:xfrm>
            <a:off x="6309360" y="1097280"/>
            <a:ext cx="539496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A2A2A"/>
              </a:buClr>
              <a:buSzPts val="1800"/>
              <a:buFont typeface="Calibri"/>
              <a:buNone/>
            </a:pPr>
            <a:r>
              <a:rPr lang="en-US" sz="2000" b="1" i="0" u="none" strike="noStrike" cap="none">
                <a:solidFill>
                  <a:srgbClr val="4A7C59"/>
                </a:solidFill>
                <a:latin typeface="Calibri"/>
                <a:ea typeface="Calibri"/>
                <a:cs typeface="Calibri"/>
                <a:sym typeface="Calibri"/>
              </a:rPr>
              <a:t>6.  They practice hospitality as meaning, not method.</a:t>
            </a:r>
            <a:endParaRPr sz="2000" b="1" i="0" u="none" strike="noStrike" cap="none">
              <a:solidFill>
                <a:srgbClr val="4A7C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7"/>
          <p:cNvSpPr/>
          <p:nvPr/>
        </p:nvSpPr>
        <p:spPr>
          <a:xfrm>
            <a:off x="6309360" y="1947672"/>
            <a:ext cx="539496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A2A2A"/>
              </a:buClr>
              <a:buSzPts val="1800"/>
              <a:buFont typeface="Calibri"/>
              <a:buNone/>
            </a:pPr>
            <a:r>
              <a:rPr lang="en-US" sz="2000" b="1" i="0" u="none" strike="noStrike" cap="none">
                <a:solidFill>
                  <a:srgbClr val="4A7C59"/>
                </a:solidFill>
                <a:latin typeface="Calibri"/>
                <a:ea typeface="Calibri"/>
                <a:cs typeface="Calibri"/>
                <a:sym typeface="Calibri"/>
              </a:rPr>
              <a:t>7.  They know who they are before they grow.</a:t>
            </a:r>
            <a:endParaRPr sz="2000" b="1" i="0" u="none" strike="noStrike" cap="none">
              <a:solidFill>
                <a:srgbClr val="4A7C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7"/>
          <p:cNvSpPr/>
          <p:nvPr/>
        </p:nvSpPr>
        <p:spPr>
          <a:xfrm>
            <a:off x="6309360" y="2798064"/>
            <a:ext cx="539496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A2A2A"/>
              </a:buClr>
              <a:buSzPts val="1800"/>
              <a:buFont typeface="Calibri"/>
              <a:buNone/>
            </a:pPr>
            <a:r>
              <a:rPr lang="en-US" sz="2000" b="1" i="0" u="none" strike="noStrike" cap="none">
                <a:solidFill>
                  <a:srgbClr val="4A7C59"/>
                </a:solidFill>
                <a:latin typeface="Calibri"/>
                <a:ea typeface="Calibri"/>
                <a:cs typeface="Calibri"/>
                <a:sym typeface="Calibri"/>
              </a:rPr>
              <a:t>8.  They turn coherence into trust — and trust into affinity.</a:t>
            </a:r>
            <a:endParaRPr sz="2000" b="1" i="0" u="none" strike="noStrike" cap="none">
              <a:solidFill>
                <a:srgbClr val="4A7C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7"/>
          <p:cNvSpPr/>
          <p:nvPr/>
        </p:nvSpPr>
        <p:spPr>
          <a:xfrm>
            <a:off x="6309360" y="3648456"/>
            <a:ext cx="539496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A2A2A"/>
              </a:buClr>
              <a:buSzPts val="1800"/>
              <a:buFont typeface="Calibri"/>
              <a:buNone/>
            </a:pPr>
            <a:r>
              <a:rPr lang="en-US" sz="2000" b="1" i="0" u="none" strike="noStrike" cap="none">
                <a:solidFill>
                  <a:srgbClr val="4A7C59"/>
                </a:solidFill>
                <a:latin typeface="Calibri"/>
                <a:ea typeface="Calibri"/>
                <a:cs typeface="Calibri"/>
                <a:sym typeface="Calibri"/>
              </a:rPr>
              <a:t>9.  They give back to the ecosystem that sustains them.</a:t>
            </a:r>
            <a:endParaRPr sz="2000" b="1" i="0" u="none" strike="noStrike" cap="none">
              <a:solidFill>
                <a:srgbClr val="4A7C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7"/>
          <p:cNvSpPr/>
          <p:nvPr/>
        </p:nvSpPr>
        <p:spPr>
          <a:xfrm>
            <a:off x="0" y="6601968"/>
            <a:ext cx="12188952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7A7A6A"/>
              </a:buClr>
              <a:buSzPts val="1000"/>
              <a:buFont typeface="Calibri"/>
              <a:buNone/>
            </a:pPr>
            <a:r>
              <a:rPr lang="en-US" sz="1000" b="0" i="1" u="none" strike="noStrike" cap="none">
                <a:solidFill>
                  <a:srgbClr val="7A7A6A"/>
                </a:solidFill>
                <a:latin typeface="Calibri"/>
                <a:ea typeface="Calibri"/>
                <a:cs typeface="Calibri"/>
                <a:sym typeface="Calibri"/>
              </a:rPr>
              <a:t>Richard Anderson  ·  Michigan Agritourism Summit  ·  May 14, 2026</a:t>
            </a: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7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C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8"/>
          <p:cNvSpPr/>
          <p:nvPr/>
        </p:nvSpPr>
        <p:spPr>
          <a:xfrm>
            <a:off x="548640" y="256032"/>
            <a:ext cx="110642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A7C59"/>
              </a:buClr>
              <a:buSzPts val="1200"/>
              <a:buFont typeface="Calibri"/>
              <a:buNone/>
            </a:pPr>
            <a:r>
              <a:rPr lang="en-US" sz="2000" b="1" i="0" u="none" strike="noStrike" cap="none">
                <a:solidFill>
                  <a:srgbClr val="4A7C59"/>
                </a:solidFill>
                <a:latin typeface="Calibri"/>
                <a:ea typeface="Calibri"/>
                <a:cs typeface="Calibri"/>
                <a:sym typeface="Calibri"/>
              </a:rPr>
              <a:t>Trait 1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8"/>
          <p:cNvSpPr/>
          <p:nvPr/>
        </p:nvSpPr>
        <p:spPr>
          <a:xfrm>
            <a:off x="548640" y="530352"/>
            <a:ext cx="1106424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C4A2E"/>
              </a:buClr>
              <a:buSzPts val="3000"/>
              <a:buFont typeface="Georgia"/>
              <a:buNone/>
            </a:pPr>
            <a:r>
              <a:rPr lang="en-US" sz="3000" b="1" i="0" u="none" strike="noStrike" cap="none">
                <a:solidFill>
                  <a:srgbClr val="2C4A2E"/>
                </a:solidFill>
                <a:latin typeface="Georgia"/>
                <a:ea typeface="Georgia"/>
                <a:cs typeface="Georgia"/>
                <a:sym typeface="Georgia"/>
              </a:rPr>
              <a:t>They meet a hunger, not just a market.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8"/>
          <p:cNvSpPr/>
          <p:nvPr/>
        </p:nvSpPr>
        <p:spPr>
          <a:xfrm>
            <a:off x="530352" y="2139696"/>
            <a:ext cx="118872" cy="118872"/>
          </a:xfrm>
          <a:prstGeom prst="ellipse">
            <a:avLst/>
          </a:prstGeom>
          <a:solidFill>
            <a:srgbClr val="8B5E3C"/>
          </a:solidFill>
          <a:ln w="12700" cap="flat" cmpd="sng">
            <a:solidFill>
              <a:srgbClr val="8B5E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8"/>
          <p:cNvSpPr/>
          <p:nvPr/>
        </p:nvSpPr>
        <p:spPr>
          <a:xfrm>
            <a:off x="777240" y="1600200"/>
            <a:ext cx="10789920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A2A2A"/>
              </a:buClr>
              <a:buSzPts val="2200"/>
              <a:buFont typeface="Calibri"/>
              <a:buNone/>
            </a:pPr>
            <a:r>
              <a:rPr lang="en-US" sz="2200" b="1" i="0" u="none" strike="noStrike" cap="none">
                <a:solidFill>
                  <a:srgbClr val="4A7C59"/>
                </a:solidFill>
                <a:latin typeface="Calibri"/>
                <a:ea typeface="Calibri"/>
                <a:cs typeface="Calibri"/>
                <a:sym typeface="Calibri"/>
              </a:rPr>
              <a:t>When modern life feels empty of meaning, people seek what commercial life cannot manufacture</a:t>
            </a:r>
            <a:endParaRPr sz="2200" b="1" i="0" u="none" strike="noStrike" cap="none">
              <a:solidFill>
                <a:srgbClr val="4A7C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8"/>
          <p:cNvSpPr/>
          <p:nvPr/>
        </p:nvSpPr>
        <p:spPr>
          <a:xfrm>
            <a:off x="530352" y="3511296"/>
            <a:ext cx="118872" cy="118872"/>
          </a:xfrm>
          <a:prstGeom prst="ellipse">
            <a:avLst/>
          </a:prstGeom>
          <a:solidFill>
            <a:srgbClr val="8B5E3C"/>
          </a:solidFill>
          <a:ln w="12700" cap="flat" cmpd="sng">
            <a:solidFill>
              <a:srgbClr val="8B5E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8"/>
          <p:cNvSpPr/>
          <p:nvPr/>
        </p:nvSpPr>
        <p:spPr>
          <a:xfrm>
            <a:off x="777240" y="2971800"/>
            <a:ext cx="10789920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A2A2A"/>
              </a:buClr>
              <a:buSzPts val="2200"/>
              <a:buFont typeface="Calibri"/>
              <a:buNone/>
            </a:pPr>
            <a:r>
              <a:rPr lang="en-US" sz="2200" b="1" i="0" u="none" strike="noStrike" cap="none">
                <a:solidFill>
                  <a:srgbClr val="4A7C59"/>
                </a:solidFill>
                <a:latin typeface="Calibri"/>
                <a:ea typeface="Calibri"/>
                <a:cs typeface="Calibri"/>
                <a:sym typeface="Calibri"/>
              </a:rPr>
              <a:t>They will drive hours and pay a premium for contact with something real — grown, tended, rooted</a:t>
            </a:r>
            <a:endParaRPr sz="2200" b="1" i="0" u="none" strike="noStrike" cap="none">
              <a:solidFill>
                <a:srgbClr val="4A7C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8"/>
          <p:cNvSpPr/>
          <p:nvPr/>
        </p:nvSpPr>
        <p:spPr>
          <a:xfrm>
            <a:off x="530352" y="4882896"/>
            <a:ext cx="118872" cy="118872"/>
          </a:xfrm>
          <a:prstGeom prst="ellipse">
            <a:avLst/>
          </a:prstGeom>
          <a:solidFill>
            <a:srgbClr val="8B5E3C"/>
          </a:solidFill>
          <a:ln w="12700" cap="flat" cmpd="sng">
            <a:solidFill>
              <a:srgbClr val="8B5E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8"/>
          <p:cNvSpPr/>
          <p:nvPr/>
        </p:nvSpPr>
        <p:spPr>
          <a:xfrm>
            <a:off x="777240" y="4343400"/>
            <a:ext cx="10789920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A2A2A"/>
              </a:buClr>
              <a:buSzPts val="2200"/>
              <a:buFont typeface="Calibri"/>
              <a:buNone/>
            </a:pPr>
            <a:r>
              <a:rPr lang="en-US" sz="2200" b="1" i="0" u="none" strike="noStrike" cap="none">
                <a:solidFill>
                  <a:srgbClr val="4A7C59"/>
                </a:solidFill>
                <a:latin typeface="Calibri"/>
                <a:ea typeface="Calibri"/>
                <a:cs typeface="Calibri"/>
                <a:sym typeface="Calibri"/>
              </a:rPr>
              <a:t>Enterprises that understand this aren’t competing on features. They’re answering a deeper question: where can I feel something real?</a:t>
            </a:r>
            <a:endParaRPr sz="2200" b="1" i="0" u="none" strike="noStrike" cap="none">
              <a:solidFill>
                <a:srgbClr val="4A7C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8"/>
          <p:cNvSpPr/>
          <p:nvPr/>
        </p:nvSpPr>
        <p:spPr>
          <a:xfrm>
            <a:off x="0" y="6601968"/>
            <a:ext cx="12188952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7A7A6A"/>
              </a:buClr>
              <a:buSzPts val="1000"/>
              <a:buFont typeface="Calibri"/>
              <a:buNone/>
            </a:pPr>
            <a:r>
              <a:rPr lang="en-US" sz="1000" b="0" i="1" u="none" strike="noStrike" cap="none">
                <a:solidFill>
                  <a:srgbClr val="7A7A6A"/>
                </a:solidFill>
                <a:latin typeface="Calibri"/>
                <a:ea typeface="Calibri"/>
                <a:cs typeface="Calibri"/>
                <a:sym typeface="Calibri"/>
              </a:rPr>
              <a:t>Richard Anderson  ·  Michigan Agritourism Summit  ·  May 14, 2026</a:t>
            </a: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8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C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9"/>
          <p:cNvSpPr/>
          <p:nvPr/>
        </p:nvSpPr>
        <p:spPr>
          <a:xfrm>
            <a:off x="6099048" y="0"/>
            <a:ext cx="6089904" cy="6583680"/>
          </a:xfrm>
          <a:prstGeom prst="rect">
            <a:avLst/>
          </a:prstGeom>
          <a:solidFill>
            <a:srgbClr val="CCCCBB"/>
          </a:solidFill>
          <a:ln w="12700" cap="flat" cmpd="sng">
            <a:solidFill>
              <a:srgbClr val="CCCCB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9"/>
          <p:cNvSpPr/>
          <p:nvPr/>
        </p:nvSpPr>
        <p:spPr>
          <a:xfrm>
            <a:off x="6190488" y="2926080"/>
            <a:ext cx="585216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7A7A6A"/>
              </a:buClr>
              <a:buSzPts val="1100"/>
              <a:buFont typeface="Calibri"/>
              <a:buNone/>
            </a:pPr>
            <a:r>
              <a:rPr lang="en-US" sz="1100" b="0" i="1" u="none" strike="noStrike" cap="none">
                <a:solidFill>
                  <a:srgbClr val="7A7A6A"/>
                </a:solidFill>
                <a:latin typeface="Calibri"/>
                <a:ea typeface="Calibri"/>
                <a:cs typeface="Calibri"/>
                <a:sym typeface="Calibri"/>
              </a:rPr>
              <a:t>[ Image: Someone on a tour in a field of rye at Iron Fish Distillery — grain bags, barrels, distillery floor ]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9"/>
          <p:cNvSpPr/>
          <p:nvPr/>
        </p:nvSpPr>
        <p:spPr>
          <a:xfrm>
            <a:off x="457200" y="274320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A7C59"/>
              </a:buClr>
              <a:buSzPts val="1200"/>
              <a:buFont typeface="Calibri"/>
              <a:buNone/>
            </a:pPr>
            <a:r>
              <a:rPr lang="en-US" sz="2000" b="1" i="0" u="none" strike="noStrike" cap="none">
                <a:solidFill>
                  <a:srgbClr val="4A7C59"/>
                </a:solidFill>
                <a:latin typeface="Calibri"/>
                <a:ea typeface="Calibri"/>
                <a:cs typeface="Calibri"/>
                <a:sym typeface="Calibri"/>
              </a:rPr>
              <a:t>Trait 2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9"/>
          <p:cNvSpPr/>
          <p:nvPr/>
        </p:nvSpPr>
        <p:spPr>
          <a:xfrm>
            <a:off x="457200" y="566928"/>
            <a:ext cx="5486400" cy="1005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C4A2E"/>
              </a:buClr>
              <a:buSzPts val="2400"/>
              <a:buFont typeface="Georgia"/>
              <a:buNone/>
            </a:pPr>
            <a:r>
              <a:rPr lang="en-US" sz="2400" b="1" i="0" u="none" strike="noStrike" cap="none">
                <a:solidFill>
                  <a:srgbClr val="2C4A2E"/>
                </a:solidFill>
                <a:latin typeface="Georgia"/>
                <a:ea typeface="Georgia"/>
                <a:cs typeface="Georgia"/>
                <a:sym typeface="Georgia"/>
              </a:rPr>
              <a:t>Rooted in place — genuinely, not decoratively.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9"/>
          <p:cNvSpPr/>
          <p:nvPr/>
        </p:nvSpPr>
        <p:spPr>
          <a:xfrm>
            <a:off x="438912" y="2322576"/>
            <a:ext cx="118872" cy="118872"/>
          </a:xfrm>
          <a:prstGeom prst="ellipse">
            <a:avLst/>
          </a:prstGeom>
          <a:solidFill>
            <a:srgbClr val="8B5E3C"/>
          </a:solidFill>
          <a:ln w="12700" cap="flat" cmpd="sng">
            <a:solidFill>
              <a:srgbClr val="8B5E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9"/>
          <p:cNvSpPr/>
          <p:nvPr/>
        </p:nvSpPr>
        <p:spPr>
          <a:xfrm>
            <a:off x="658368" y="1691640"/>
            <a:ext cx="521208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A2A2A"/>
              </a:buClr>
              <a:buSzPts val="2200"/>
              <a:buFont typeface="Calibri"/>
              <a:buNone/>
            </a:pPr>
            <a:r>
              <a:rPr lang="en-US" sz="2200" b="1" i="0" u="none" strike="noStrike" cap="none">
                <a:solidFill>
                  <a:srgbClr val="4A7C59"/>
                </a:solidFill>
                <a:latin typeface="Calibri"/>
                <a:ea typeface="Calibri"/>
                <a:cs typeface="Calibri"/>
                <a:sym typeface="Calibri"/>
              </a:rPr>
              <a:t>Drawing genuinely from place requires upstream work that isn’t obvious</a:t>
            </a:r>
            <a:endParaRPr sz="2200" b="1" i="0" u="none" strike="noStrike" cap="none">
              <a:solidFill>
                <a:srgbClr val="4A7C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9"/>
          <p:cNvSpPr/>
          <p:nvPr/>
        </p:nvSpPr>
        <p:spPr>
          <a:xfrm>
            <a:off x="438912" y="3831336"/>
            <a:ext cx="118872" cy="118872"/>
          </a:xfrm>
          <a:prstGeom prst="ellipse">
            <a:avLst/>
          </a:prstGeom>
          <a:solidFill>
            <a:srgbClr val="8B5E3C"/>
          </a:solidFill>
          <a:ln w="12700" cap="flat" cmpd="sng">
            <a:solidFill>
              <a:srgbClr val="8B5E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9"/>
          <p:cNvSpPr/>
          <p:nvPr/>
        </p:nvSpPr>
        <p:spPr>
          <a:xfrm>
            <a:off x="658368" y="3200400"/>
            <a:ext cx="521208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A2A2A"/>
              </a:buClr>
              <a:buSzPts val="2200"/>
              <a:buFont typeface="Calibri"/>
              <a:buNone/>
            </a:pPr>
            <a:r>
              <a:rPr lang="en-US" sz="2200" b="1" i="0" u="none" strike="noStrike" cap="none">
                <a:solidFill>
                  <a:srgbClr val="4A7C59"/>
                </a:solidFill>
                <a:latin typeface="Calibri"/>
                <a:ea typeface="Calibri"/>
                <a:cs typeface="Calibri"/>
                <a:sym typeface="Calibri"/>
              </a:rPr>
              <a:t>Visitors know the difference between a place that’s lived-in and one that’s dressed up</a:t>
            </a:r>
            <a:endParaRPr sz="2200" b="1" i="0" u="none" strike="noStrike" cap="none">
              <a:solidFill>
                <a:srgbClr val="4A7C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9"/>
          <p:cNvSpPr/>
          <p:nvPr/>
        </p:nvSpPr>
        <p:spPr>
          <a:xfrm>
            <a:off x="438912" y="5340096"/>
            <a:ext cx="118872" cy="118872"/>
          </a:xfrm>
          <a:prstGeom prst="ellipse">
            <a:avLst/>
          </a:prstGeom>
          <a:solidFill>
            <a:srgbClr val="8B5E3C"/>
          </a:solidFill>
          <a:ln w="12700" cap="flat" cmpd="sng">
            <a:solidFill>
              <a:srgbClr val="8B5E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9"/>
          <p:cNvSpPr/>
          <p:nvPr/>
        </p:nvSpPr>
        <p:spPr>
          <a:xfrm>
            <a:off x="658368" y="4709160"/>
            <a:ext cx="521208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A2A2A"/>
              </a:buClr>
              <a:buSzPts val="2200"/>
              <a:buFont typeface="Calibri"/>
              <a:buNone/>
            </a:pPr>
            <a:r>
              <a:rPr lang="en-US" sz="2200" b="1" i="0" u="none" strike="noStrike" cap="none">
                <a:solidFill>
                  <a:srgbClr val="4A7C59"/>
                </a:solidFill>
                <a:latin typeface="Calibri"/>
                <a:ea typeface="Calibri"/>
                <a:cs typeface="Calibri"/>
                <a:sym typeface="Calibri"/>
              </a:rPr>
              <a:t>The working landscape — unpolished, in-process — is often the most powerful asset</a:t>
            </a:r>
            <a:endParaRPr sz="2200" b="1" i="0" u="none" strike="noStrike" cap="none">
              <a:solidFill>
                <a:srgbClr val="4A7C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9"/>
          <p:cNvSpPr/>
          <p:nvPr/>
        </p:nvSpPr>
        <p:spPr>
          <a:xfrm>
            <a:off x="0" y="6601968"/>
            <a:ext cx="12188952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7A7A6A"/>
              </a:buClr>
              <a:buSzPts val="1000"/>
              <a:buFont typeface="Calibri"/>
              <a:buNone/>
            </a:pPr>
            <a:r>
              <a:rPr lang="en-US" sz="1000" b="0" i="1" u="none" strike="noStrike" cap="none">
                <a:solidFill>
                  <a:srgbClr val="7A7A6A"/>
                </a:solidFill>
                <a:latin typeface="Calibri"/>
                <a:ea typeface="Calibri"/>
                <a:cs typeface="Calibri"/>
                <a:sym typeface="Calibri"/>
              </a:rPr>
              <a:t>Richard Anderson  ·  Michigan Agritourism Summit  ·  May 14, 2026</a:t>
            </a: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9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pic>
        <p:nvPicPr>
          <p:cNvPr id="111" name="Google Shape;111;p9" title="2408 Distillery Tours-4.jpg"/>
          <p:cNvPicPr preferRelativeResize="0"/>
          <p:nvPr/>
        </p:nvPicPr>
        <p:blipFill rotWithShape="1">
          <a:blip r:embed="rId3">
            <a:alphaModFix/>
          </a:blip>
          <a:srcRect l="6259" r="19760"/>
          <a:stretch/>
        </p:blipFill>
        <p:spPr>
          <a:xfrm>
            <a:off x="6099050" y="0"/>
            <a:ext cx="6089902" cy="6583675"/>
          </a:xfrm>
          <a:prstGeom prst="rect">
            <a:avLst/>
          </a:prstGeom>
          <a:solidFill>
            <a:srgbClr val="CCCCBB"/>
          </a:solidFill>
          <a:ln w="12700" cap="flat" cmpd="sng">
            <a:solidFill>
              <a:srgbClr val="CCCCBB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C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0"/>
          <p:cNvSpPr/>
          <p:nvPr/>
        </p:nvSpPr>
        <p:spPr>
          <a:xfrm>
            <a:off x="6099048" y="0"/>
            <a:ext cx="6089904" cy="6583680"/>
          </a:xfrm>
          <a:prstGeom prst="rect">
            <a:avLst/>
          </a:prstGeom>
          <a:solidFill>
            <a:srgbClr val="CCCCBB"/>
          </a:solidFill>
          <a:ln w="12700" cap="flat" cmpd="sng">
            <a:solidFill>
              <a:srgbClr val="CCCCB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10"/>
          <p:cNvSpPr/>
          <p:nvPr/>
        </p:nvSpPr>
        <p:spPr>
          <a:xfrm>
            <a:off x="6190488" y="2926080"/>
            <a:ext cx="585216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7A7A6A"/>
              </a:buClr>
              <a:buSzPts val="1100"/>
              <a:buFont typeface="Calibri"/>
              <a:buNone/>
            </a:pPr>
            <a:r>
              <a:rPr lang="en-US" sz="1100" b="0" i="1" u="none" strike="noStrike" cap="none">
                <a:solidFill>
                  <a:srgbClr val="7A7A6A"/>
                </a:solidFill>
                <a:latin typeface="Calibri"/>
                <a:ea typeface="Calibri"/>
                <a:cs typeface="Calibri"/>
                <a:sym typeface="Calibri"/>
              </a:rPr>
              <a:t>[ Image: Griner collaboration — barrel aging, maple syrup, working together ]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0"/>
          <p:cNvSpPr/>
          <p:nvPr/>
        </p:nvSpPr>
        <p:spPr>
          <a:xfrm>
            <a:off x="457200" y="274320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A7C59"/>
              </a:buClr>
              <a:buSzPts val="1200"/>
              <a:buFont typeface="Calibri"/>
              <a:buNone/>
            </a:pPr>
            <a:r>
              <a:rPr lang="en-US" sz="2200" b="1" i="0" u="none" strike="noStrike" cap="none">
                <a:solidFill>
                  <a:srgbClr val="4A7C59"/>
                </a:solidFill>
                <a:latin typeface="Calibri"/>
                <a:ea typeface="Calibri"/>
                <a:cs typeface="Calibri"/>
                <a:sym typeface="Calibri"/>
              </a:rPr>
              <a:t>Trait 3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0"/>
          <p:cNvSpPr/>
          <p:nvPr/>
        </p:nvSpPr>
        <p:spPr>
          <a:xfrm>
            <a:off x="457200" y="566928"/>
            <a:ext cx="5486400" cy="1005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C4A2E"/>
              </a:buClr>
              <a:buSzPts val="2400"/>
              <a:buFont typeface="Georgia"/>
              <a:buNone/>
            </a:pPr>
            <a:r>
              <a:rPr lang="en-US" sz="2400" b="1" i="0" u="none" strike="noStrike" cap="none">
                <a:solidFill>
                  <a:srgbClr val="2C4A2E"/>
                </a:solidFill>
                <a:latin typeface="Georgia"/>
                <a:ea typeface="Georgia"/>
                <a:cs typeface="Georgia"/>
                <a:sym typeface="Georgia"/>
              </a:rPr>
              <a:t>They grow through intentional relationships.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0"/>
          <p:cNvSpPr/>
          <p:nvPr/>
        </p:nvSpPr>
        <p:spPr>
          <a:xfrm>
            <a:off x="438912" y="2322576"/>
            <a:ext cx="118872" cy="118872"/>
          </a:xfrm>
          <a:prstGeom prst="ellipse">
            <a:avLst/>
          </a:prstGeom>
          <a:solidFill>
            <a:srgbClr val="8B5E3C"/>
          </a:solidFill>
          <a:ln w="12700" cap="flat" cmpd="sng">
            <a:solidFill>
              <a:srgbClr val="8B5E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10"/>
          <p:cNvSpPr/>
          <p:nvPr/>
        </p:nvSpPr>
        <p:spPr>
          <a:xfrm>
            <a:off x="658368" y="1691640"/>
            <a:ext cx="521208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A2A2A"/>
              </a:buClr>
              <a:buSzPts val="2200"/>
              <a:buFont typeface="Calibri"/>
              <a:buNone/>
            </a:pPr>
            <a:r>
              <a:rPr lang="en-US" sz="2200" b="1" i="0" u="none" strike="noStrike" cap="none">
                <a:solidFill>
                  <a:srgbClr val="4A7C59"/>
                </a:solidFill>
                <a:latin typeface="Calibri"/>
                <a:ea typeface="Calibri"/>
                <a:cs typeface="Calibri"/>
                <a:sym typeface="Calibri"/>
              </a:rPr>
              <a:t>The most powerful relationships begin with a desire to learn from someone else’s craft</a:t>
            </a:r>
            <a:endParaRPr sz="2200" b="1" i="0" u="none" strike="noStrike" cap="none">
              <a:solidFill>
                <a:srgbClr val="4A7C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10"/>
          <p:cNvSpPr/>
          <p:nvPr/>
        </p:nvSpPr>
        <p:spPr>
          <a:xfrm>
            <a:off x="438912" y="3831336"/>
            <a:ext cx="118872" cy="118872"/>
          </a:xfrm>
          <a:prstGeom prst="ellipse">
            <a:avLst/>
          </a:prstGeom>
          <a:solidFill>
            <a:srgbClr val="8B5E3C"/>
          </a:solidFill>
          <a:ln w="12700" cap="flat" cmpd="sng">
            <a:solidFill>
              <a:srgbClr val="8B5E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10"/>
          <p:cNvSpPr/>
          <p:nvPr/>
        </p:nvSpPr>
        <p:spPr>
          <a:xfrm>
            <a:off x="658368" y="3200400"/>
            <a:ext cx="521208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A2A2A"/>
              </a:buClr>
              <a:buSzPts val="2200"/>
              <a:buFont typeface="Calibri"/>
              <a:buNone/>
            </a:pPr>
            <a:r>
              <a:rPr lang="en-US" sz="2200" b="1" i="0" u="none" strike="noStrike" cap="none">
                <a:solidFill>
                  <a:srgbClr val="4A7C59"/>
                </a:solidFill>
                <a:latin typeface="Calibri"/>
                <a:ea typeface="Calibri"/>
                <a:cs typeface="Calibri"/>
                <a:sym typeface="Calibri"/>
              </a:rPr>
              <a:t>Growers become suppliers. Suppliers become collaborators. Collaborators become advocates.</a:t>
            </a:r>
            <a:endParaRPr sz="2200" b="1" i="0" u="none" strike="noStrike" cap="none">
              <a:solidFill>
                <a:srgbClr val="4A7C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10"/>
          <p:cNvSpPr/>
          <p:nvPr/>
        </p:nvSpPr>
        <p:spPr>
          <a:xfrm>
            <a:off x="438912" y="5340096"/>
            <a:ext cx="118872" cy="118872"/>
          </a:xfrm>
          <a:prstGeom prst="ellipse">
            <a:avLst/>
          </a:prstGeom>
          <a:solidFill>
            <a:srgbClr val="8B5E3C"/>
          </a:solidFill>
          <a:ln w="12700" cap="flat" cmpd="sng">
            <a:solidFill>
              <a:srgbClr val="8B5E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10"/>
          <p:cNvSpPr/>
          <p:nvPr/>
        </p:nvSpPr>
        <p:spPr>
          <a:xfrm>
            <a:off x="658368" y="4709160"/>
            <a:ext cx="521208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A2A2A"/>
              </a:buClr>
              <a:buSzPts val="2200"/>
              <a:buFont typeface="Calibri"/>
              <a:buNone/>
            </a:pPr>
            <a:r>
              <a:rPr lang="en-US" sz="2200" b="1" i="0" u="none" strike="noStrike" cap="none">
                <a:solidFill>
                  <a:srgbClr val="4A7C59"/>
                </a:solidFill>
                <a:latin typeface="Calibri"/>
                <a:ea typeface="Calibri"/>
                <a:cs typeface="Calibri"/>
                <a:sym typeface="Calibri"/>
              </a:rPr>
              <a:t>The object of your attention becomes the engine of your brand</a:t>
            </a:r>
            <a:endParaRPr sz="2200" b="1" i="0" u="none" strike="noStrike" cap="none">
              <a:solidFill>
                <a:srgbClr val="4A7C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10"/>
          <p:cNvSpPr/>
          <p:nvPr/>
        </p:nvSpPr>
        <p:spPr>
          <a:xfrm>
            <a:off x="0" y="6601968"/>
            <a:ext cx="12188952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7A7A6A"/>
              </a:buClr>
              <a:buSzPts val="1000"/>
              <a:buFont typeface="Calibri"/>
              <a:buNone/>
            </a:pPr>
            <a:r>
              <a:rPr lang="en-US" sz="1000" b="0" i="1" u="none" strike="noStrike" cap="none">
                <a:solidFill>
                  <a:srgbClr val="7A7A6A"/>
                </a:solidFill>
                <a:latin typeface="Calibri"/>
                <a:ea typeface="Calibri"/>
                <a:cs typeface="Calibri"/>
                <a:sym typeface="Calibri"/>
              </a:rPr>
              <a:t>Richard Anderson  ·  Michigan Agritourism Summit  ·  May 14, 2026</a:t>
            </a: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10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  <p:pic>
        <p:nvPicPr>
          <p:cNvPr id="129" name="Google Shape;129;p10" title="Croze Nest Barrel Collab-40.jpg"/>
          <p:cNvPicPr preferRelativeResize="0"/>
          <p:nvPr/>
        </p:nvPicPr>
        <p:blipFill rotWithShape="1">
          <a:blip r:embed="rId3">
            <a:alphaModFix/>
          </a:blip>
          <a:srcRect l="9661" r="28687"/>
          <a:stretch/>
        </p:blipFill>
        <p:spPr>
          <a:xfrm>
            <a:off x="6099050" y="0"/>
            <a:ext cx="6089902" cy="6583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C"/>
        </a:solid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1"/>
          <p:cNvSpPr/>
          <p:nvPr/>
        </p:nvSpPr>
        <p:spPr>
          <a:xfrm>
            <a:off x="6099048" y="0"/>
            <a:ext cx="6089904" cy="6583680"/>
          </a:xfrm>
          <a:prstGeom prst="rect">
            <a:avLst/>
          </a:prstGeom>
          <a:solidFill>
            <a:srgbClr val="CCCCBB"/>
          </a:solidFill>
          <a:ln w="12700" cap="flat" cmpd="sng">
            <a:solidFill>
              <a:srgbClr val="CCCCB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11"/>
          <p:cNvSpPr/>
          <p:nvPr/>
        </p:nvSpPr>
        <p:spPr>
          <a:xfrm>
            <a:off x="6190488" y="2926080"/>
            <a:ext cx="585216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7A7A6A"/>
              </a:buClr>
              <a:buSzPts val="1100"/>
              <a:buFont typeface="Calibri"/>
              <a:buNone/>
            </a:pPr>
            <a:r>
              <a:rPr lang="en-US" sz="1100" b="0" i="1" u="none" strike="noStrike" cap="none">
                <a:solidFill>
                  <a:srgbClr val="7A7A6A"/>
                </a:solidFill>
                <a:latin typeface="Calibri"/>
                <a:ea typeface="Calibri"/>
                <a:cs typeface="Calibri"/>
                <a:sym typeface="Calibri"/>
              </a:rPr>
              <a:t>[ Image: Network activation — map of Michigan / pairing events / community response ]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11"/>
          <p:cNvSpPr/>
          <p:nvPr/>
        </p:nvSpPr>
        <p:spPr>
          <a:xfrm>
            <a:off x="457200" y="274320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A7C59"/>
              </a:buClr>
              <a:buSzPts val="1200"/>
              <a:buFont typeface="Calibri"/>
              <a:buNone/>
            </a:pPr>
            <a:r>
              <a:rPr lang="en-US" sz="2200" b="1" i="0" u="none" strike="noStrike" cap="none">
                <a:solidFill>
                  <a:srgbClr val="4A7C59"/>
                </a:solidFill>
                <a:latin typeface="Calibri"/>
                <a:ea typeface="Calibri"/>
                <a:cs typeface="Calibri"/>
                <a:sym typeface="Calibri"/>
              </a:rPr>
              <a:t>Trait 4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11"/>
          <p:cNvSpPr/>
          <p:nvPr/>
        </p:nvSpPr>
        <p:spPr>
          <a:xfrm>
            <a:off x="457200" y="566928"/>
            <a:ext cx="5486400" cy="1005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C4A2E"/>
              </a:buClr>
              <a:buSzPts val="2400"/>
              <a:buFont typeface="Georgia"/>
              <a:buNone/>
            </a:pPr>
            <a:r>
              <a:rPr lang="en-US" sz="2400" b="1" i="0" u="none" strike="noStrike" cap="none">
                <a:solidFill>
                  <a:srgbClr val="2C4A2E"/>
                </a:solidFill>
                <a:latin typeface="Georgia"/>
                <a:ea typeface="Georgia"/>
                <a:cs typeface="Georgia"/>
                <a:sym typeface="Georgia"/>
              </a:rPr>
              <a:t>Those relationships become networks.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11"/>
          <p:cNvSpPr/>
          <p:nvPr/>
        </p:nvSpPr>
        <p:spPr>
          <a:xfrm>
            <a:off x="438912" y="2322576"/>
            <a:ext cx="118872" cy="118872"/>
          </a:xfrm>
          <a:prstGeom prst="ellipse">
            <a:avLst/>
          </a:prstGeom>
          <a:solidFill>
            <a:srgbClr val="8B5E3C"/>
          </a:solidFill>
          <a:ln w="12700" cap="flat" cmpd="sng">
            <a:solidFill>
              <a:srgbClr val="8B5E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11"/>
          <p:cNvSpPr/>
          <p:nvPr/>
        </p:nvSpPr>
        <p:spPr>
          <a:xfrm>
            <a:off x="658368" y="1691640"/>
            <a:ext cx="521208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A2A2A"/>
              </a:buClr>
              <a:buSzPts val="2200"/>
              <a:buFont typeface="Calibri"/>
              <a:buNone/>
            </a:pPr>
            <a:r>
              <a:rPr lang="en-US" sz="2200" b="1" i="0" u="none" strike="noStrike" cap="none">
                <a:solidFill>
                  <a:srgbClr val="4A7C59"/>
                </a:solidFill>
                <a:latin typeface="Calibri"/>
                <a:ea typeface="Calibri"/>
                <a:cs typeface="Calibri"/>
                <a:sym typeface="Calibri"/>
              </a:rPr>
              <a:t>Networks create change capacity no individual venture can replicate</a:t>
            </a:r>
            <a:endParaRPr sz="2200" b="1" i="0" u="none" strike="noStrike" cap="none">
              <a:solidFill>
                <a:srgbClr val="4A7C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11"/>
          <p:cNvSpPr/>
          <p:nvPr/>
        </p:nvSpPr>
        <p:spPr>
          <a:xfrm>
            <a:off x="438912" y="3831336"/>
            <a:ext cx="118872" cy="118872"/>
          </a:xfrm>
          <a:prstGeom prst="ellipse">
            <a:avLst/>
          </a:prstGeom>
          <a:solidFill>
            <a:srgbClr val="8B5E3C"/>
          </a:solidFill>
          <a:ln w="12700" cap="flat" cmpd="sng">
            <a:solidFill>
              <a:srgbClr val="8B5E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11"/>
          <p:cNvSpPr/>
          <p:nvPr/>
        </p:nvSpPr>
        <p:spPr>
          <a:xfrm>
            <a:off x="658368" y="3200400"/>
            <a:ext cx="521208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A2A2A"/>
              </a:buClr>
              <a:buSzPts val="2200"/>
              <a:buFont typeface="Calibri"/>
              <a:buNone/>
            </a:pPr>
            <a:r>
              <a:rPr lang="en-US" sz="2200" b="1" i="0" u="none" strike="noStrike" cap="none">
                <a:solidFill>
                  <a:srgbClr val="4A7C59"/>
                </a:solidFill>
                <a:latin typeface="Calibri"/>
                <a:ea typeface="Calibri"/>
                <a:cs typeface="Calibri"/>
                <a:sym typeface="Calibri"/>
              </a:rPr>
              <a:t>Density of connection + alignment of values = capacity for emergence</a:t>
            </a:r>
            <a:endParaRPr sz="2200" b="1" i="0" u="none" strike="noStrike" cap="none">
              <a:solidFill>
                <a:srgbClr val="4A7C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1"/>
          <p:cNvSpPr/>
          <p:nvPr/>
        </p:nvSpPr>
        <p:spPr>
          <a:xfrm>
            <a:off x="438912" y="5340096"/>
            <a:ext cx="118872" cy="118872"/>
          </a:xfrm>
          <a:prstGeom prst="ellipse">
            <a:avLst/>
          </a:prstGeom>
          <a:solidFill>
            <a:srgbClr val="8B5E3C"/>
          </a:solidFill>
          <a:ln w="12700" cap="flat" cmpd="sng">
            <a:solidFill>
              <a:srgbClr val="8B5E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11"/>
          <p:cNvSpPr/>
          <p:nvPr/>
        </p:nvSpPr>
        <p:spPr>
          <a:xfrm>
            <a:off x="658368" y="4709160"/>
            <a:ext cx="521208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A2A2A"/>
              </a:buClr>
              <a:buSzPts val="2200"/>
              <a:buFont typeface="Calibri"/>
              <a:buNone/>
            </a:pPr>
            <a:r>
              <a:rPr lang="en-US" sz="2200" b="1" i="0" u="none" strike="noStrike" cap="none">
                <a:solidFill>
                  <a:srgbClr val="4A7C59"/>
                </a:solidFill>
                <a:latin typeface="Calibri"/>
                <a:ea typeface="Calibri"/>
                <a:cs typeface="Calibri"/>
                <a:sym typeface="Calibri"/>
              </a:rPr>
              <a:t>Build your network by becoming worth connecting to</a:t>
            </a:r>
            <a:endParaRPr sz="2200" b="1" i="0" u="none" strike="noStrike" cap="none">
              <a:solidFill>
                <a:srgbClr val="4A7C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11"/>
          <p:cNvSpPr/>
          <p:nvPr/>
        </p:nvSpPr>
        <p:spPr>
          <a:xfrm>
            <a:off x="0" y="6601968"/>
            <a:ext cx="12188952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7A7A6A"/>
              </a:buClr>
              <a:buSzPts val="1000"/>
              <a:buFont typeface="Calibri"/>
              <a:buNone/>
            </a:pPr>
            <a:r>
              <a:rPr lang="en-US" sz="1000" b="0" i="1" u="none" strike="noStrike" cap="none">
                <a:solidFill>
                  <a:srgbClr val="7A7A6A"/>
                </a:solidFill>
                <a:latin typeface="Calibri"/>
                <a:ea typeface="Calibri"/>
                <a:cs typeface="Calibri"/>
                <a:sym typeface="Calibri"/>
              </a:rPr>
              <a:t>Richard Anderson  ·  Michigan Agritourism Summit  ·  May 14, 2026</a:t>
            </a: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11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  <p:pic>
        <p:nvPicPr>
          <p:cNvPr id="147" name="Google Shape;147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97825" y="448113"/>
            <a:ext cx="5562600" cy="5448300"/>
          </a:xfrm>
          <a:prstGeom prst="rect">
            <a:avLst/>
          </a:prstGeom>
          <a:solidFill>
            <a:srgbClr val="CCCCBB"/>
          </a:solidFill>
          <a:ln w="12700" cap="flat" cmpd="sng">
            <a:solidFill>
              <a:srgbClr val="CCCCBB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988</Words>
  <Application>Microsoft Office PowerPoint</Application>
  <PresentationFormat>Widescreen</PresentationFormat>
  <Paragraphs>132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Dragovich, Veronica</dc:creator>
  <cp:lastModifiedBy>Dragovich, Veronica</cp:lastModifiedBy>
  <cp:revision>1</cp:revision>
  <dcterms:modified xsi:type="dcterms:W3CDTF">2026-05-14T13:00:06Z</dcterms:modified>
</cp:coreProperties>
</file>