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6" r:id="rId2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030924-3A06-073C-55B0-6D2DF2BC69D1}" name="Travis Brenden" initials="TB" userId="8ab0337c987601a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0FB2A-F886-4264-959B-BCF41AC15E34}" v="8" dt="2025-11-19T00:04:03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50" d="100"/>
          <a:sy n="150" d="100"/>
        </p:scale>
        <p:origin x="106" y="-529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13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1.xml"/><Relationship Id="rId5" Type="http://schemas.openxmlformats.org/officeDocument/2006/relationships/viewProps" Target="viewProps.xml"/><Relationship Id="rId10" Type="http://schemas.microsoft.com/office/2018/10/relationships/authors" Target="author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vis Brenden" userId="8ab0337c987601a0" providerId="LiveId" clId="{F09538F5-5F2D-4544-AE24-0181C05AADB9}"/>
    <pc:docChg chg="undo custSel delSld modSld">
      <pc:chgData name="Travis Brenden" userId="8ab0337c987601a0" providerId="LiveId" clId="{F09538F5-5F2D-4544-AE24-0181C05AADB9}" dt="2025-11-19T00:04:15.390" v="655" actId="1038"/>
      <pc:docMkLst>
        <pc:docMk/>
      </pc:docMkLst>
      <pc:sldChg chg="addSp delSp modSp mod">
        <pc:chgData name="Travis Brenden" userId="8ab0337c987601a0" providerId="LiveId" clId="{F09538F5-5F2D-4544-AE24-0181C05AADB9}" dt="2025-11-19T00:04:15.390" v="655" actId="1038"/>
        <pc:sldMkLst>
          <pc:docMk/>
          <pc:sldMk cId="2386611368" sldId="256"/>
        </pc:sldMkLst>
        <pc:spChg chg="mod">
          <ac:chgData name="Travis Brenden" userId="8ab0337c987601a0" providerId="LiveId" clId="{F09538F5-5F2D-4544-AE24-0181C05AADB9}" dt="2025-11-18T13:56:48.559" v="200" actId="20577"/>
          <ac:spMkLst>
            <pc:docMk/>
            <pc:sldMk cId="2386611368" sldId="256"/>
            <ac:spMk id="6" creationId="{93095E56-2B20-EDAD-8CD0-E4B66AA80051}"/>
          </ac:spMkLst>
        </pc:spChg>
        <pc:spChg chg="mod ord">
          <ac:chgData name="Travis Brenden" userId="8ab0337c987601a0" providerId="LiveId" clId="{F09538F5-5F2D-4544-AE24-0181C05AADB9}" dt="2025-11-17T17:30:49.854" v="190" actId="962"/>
          <ac:spMkLst>
            <pc:docMk/>
            <pc:sldMk cId="2386611368" sldId="256"/>
            <ac:spMk id="7" creationId="{44889075-536C-E1F3-4FC8-9C951A2D1227}"/>
          </ac:spMkLst>
        </pc:spChg>
        <pc:spChg chg="mod ord">
          <ac:chgData name="Travis Brenden" userId="8ab0337c987601a0" providerId="LiveId" clId="{F09538F5-5F2D-4544-AE24-0181C05AADB9}" dt="2025-11-17T17:19:42.420" v="152" actId="1076"/>
          <ac:spMkLst>
            <pc:docMk/>
            <pc:sldMk cId="2386611368" sldId="256"/>
            <ac:spMk id="8" creationId="{FC347BC4-64EA-C252-F500-E643F8778099}"/>
          </ac:spMkLst>
        </pc:spChg>
        <pc:spChg chg="add mod ord">
          <ac:chgData name="Travis Brenden" userId="8ab0337c987601a0" providerId="LiveId" clId="{F09538F5-5F2D-4544-AE24-0181C05AADB9}" dt="2025-11-17T17:33:24.452" v="193" actId="1076"/>
          <ac:spMkLst>
            <pc:docMk/>
            <pc:sldMk cId="2386611368" sldId="256"/>
            <ac:spMk id="10" creationId="{BD1502E5-6B96-C2B1-B08F-F2AE7CBD43A7}"/>
          </ac:spMkLst>
        </pc:spChg>
        <pc:spChg chg="ord">
          <ac:chgData name="Travis Brenden" userId="8ab0337c987601a0" providerId="LiveId" clId="{F09538F5-5F2D-4544-AE24-0181C05AADB9}" dt="2025-11-17T17:12:08.735" v="17" actId="13244"/>
          <ac:spMkLst>
            <pc:docMk/>
            <pc:sldMk cId="2386611368" sldId="256"/>
            <ac:spMk id="25" creationId="{FD757FAF-09C4-D7CC-9AA2-7592F40A010E}"/>
          </ac:spMkLst>
        </pc:spChg>
        <pc:graphicFrameChg chg="mod ord">
          <ac:chgData name="Travis Brenden" userId="8ab0337c987601a0" providerId="LiveId" clId="{F09538F5-5F2D-4544-AE24-0181C05AADB9}" dt="2025-11-17T17:17:57.893" v="49" actId="1038"/>
          <ac:graphicFrameMkLst>
            <pc:docMk/>
            <pc:sldMk cId="2386611368" sldId="256"/>
            <ac:graphicFrameMk id="26" creationId="{BA384B5F-AB89-B485-6955-93542D51923E}"/>
          </ac:graphicFrameMkLst>
        </pc:graphicFrameChg>
        <pc:graphicFrameChg chg="mod modGraphic">
          <ac:chgData name="Travis Brenden" userId="8ab0337c987601a0" providerId="LiveId" clId="{F09538F5-5F2D-4544-AE24-0181C05AADB9}" dt="2025-11-19T00:04:15.390" v="655" actId="1038"/>
          <ac:graphicFrameMkLst>
            <pc:docMk/>
            <pc:sldMk cId="2386611368" sldId="256"/>
            <ac:graphicFrameMk id="27" creationId="{CD367328-1652-CC83-9353-89D63CD2A1D2}"/>
          </ac:graphicFrameMkLst>
        </pc:graphicFrameChg>
        <pc:picChg chg="mod ord">
          <ac:chgData name="Travis Brenden" userId="8ab0337c987601a0" providerId="LiveId" clId="{F09538F5-5F2D-4544-AE24-0181C05AADB9}" dt="2025-11-17T17:26:14.209" v="162" actId="962"/>
          <ac:picMkLst>
            <pc:docMk/>
            <pc:sldMk cId="2386611368" sldId="256"/>
            <ac:picMk id="2" creationId="{B7713888-403A-2339-D59D-842DC2FEF0DB}"/>
          </ac:picMkLst>
        </pc:picChg>
        <pc:picChg chg="mod ord">
          <ac:chgData name="Travis Brenden" userId="8ab0337c987601a0" providerId="LiveId" clId="{F09538F5-5F2D-4544-AE24-0181C05AADB9}" dt="2025-11-17T17:25:44.593" v="160" actId="962"/>
          <ac:picMkLst>
            <pc:docMk/>
            <pc:sldMk cId="2386611368" sldId="256"/>
            <ac:picMk id="3" creationId="{5444FD58-C360-1F52-337C-6B324DCCD168}"/>
          </ac:picMkLst>
        </pc:picChg>
        <pc:picChg chg="mod ord">
          <ac:chgData name="Travis Brenden" userId="8ab0337c987601a0" providerId="LiveId" clId="{F09538F5-5F2D-4544-AE24-0181C05AADB9}" dt="2025-11-17T17:24:42.835" v="158" actId="962"/>
          <ac:picMkLst>
            <pc:docMk/>
            <pc:sldMk cId="2386611368" sldId="256"/>
            <ac:picMk id="4" creationId="{49A82F6A-384E-88EE-3433-2DF13941A10D}"/>
          </ac:picMkLst>
        </pc:picChg>
        <pc:picChg chg="mod ord">
          <ac:chgData name="Travis Brenden" userId="8ab0337c987601a0" providerId="LiveId" clId="{F09538F5-5F2D-4544-AE24-0181C05AADB9}" dt="2025-11-17T17:24:10.044" v="156" actId="962"/>
          <ac:picMkLst>
            <pc:docMk/>
            <pc:sldMk cId="2386611368" sldId="256"/>
            <ac:picMk id="5" creationId="{D64DD189-8F82-B12B-67AC-77858997D7FD}"/>
          </ac:picMkLst>
        </pc:picChg>
        <pc:picChg chg="add mod ord modCrop">
          <ac:chgData name="Travis Brenden" userId="8ab0337c987601a0" providerId="LiveId" clId="{F09538F5-5F2D-4544-AE24-0181C05AADB9}" dt="2025-11-18T23:55:38.916" v="637" actId="13244"/>
          <ac:picMkLst>
            <pc:docMk/>
            <pc:sldMk cId="2386611368" sldId="256"/>
            <ac:picMk id="9" creationId="{FD104382-44D5-DB31-48BE-16C3DFE3374D}"/>
          </ac:picMkLst>
        </pc:picChg>
        <pc:picChg chg="add mod ord">
          <ac:chgData name="Travis Brenden" userId="8ab0337c987601a0" providerId="LiveId" clId="{F09538F5-5F2D-4544-AE24-0181C05AADB9}" dt="2025-11-18T23:55:33.267" v="636" actId="13244"/>
          <ac:picMkLst>
            <pc:docMk/>
            <pc:sldMk cId="2386611368" sldId="256"/>
            <ac:picMk id="11" creationId="{F477BAA6-B89B-FE89-A4C4-C8CF0628A4DB}"/>
          </ac:picMkLst>
        </pc:picChg>
        <pc:picChg chg="add mod ord">
          <ac:chgData name="Travis Brenden" userId="8ab0337c987601a0" providerId="LiveId" clId="{F09538F5-5F2D-4544-AE24-0181C05AADB9}" dt="2025-11-18T23:55:27.612" v="635" actId="13244"/>
          <ac:picMkLst>
            <pc:docMk/>
            <pc:sldMk cId="2386611368" sldId="256"/>
            <ac:picMk id="13" creationId="{A67A8DC1-7FF2-4FA2-4909-74026696AD5A}"/>
          </ac:picMkLst>
        </pc:picChg>
        <pc:picChg chg="mod ord">
          <ac:chgData name="Travis Brenden" userId="8ab0337c987601a0" providerId="LiveId" clId="{F09538F5-5F2D-4544-AE24-0181C05AADB9}" dt="2025-11-17T17:27:13.145" v="166" actId="962"/>
          <ac:picMkLst>
            <pc:docMk/>
            <pc:sldMk cId="2386611368" sldId="256"/>
            <ac:picMk id="14" creationId="{8CACAA3B-92BF-2AAC-0074-C8C8A67C16B0}"/>
          </ac:picMkLst>
        </pc:picChg>
        <pc:picChg chg="del mod ord">
          <ac:chgData name="Travis Brenden" userId="8ab0337c987601a0" providerId="LiveId" clId="{F09538F5-5F2D-4544-AE24-0181C05AADB9}" dt="2025-11-18T23:52:55.560" v="290" actId="478"/>
          <ac:picMkLst>
            <pc:docMk/>
            <pc:sldMk cId="2386611368" sldId="256"/>
            <ac:picMk id="15" creationId="{FE05AAA9-CCC1-6398-3F01-2CD63396BFA1}"/>
          </ac:picMkLst>
        </pc:picChg>
        <pc:picChg chg="del mod ord">
          <ac:chgData name="Travis Brenden" userId="8ab0337c987601a0" providerId="LiveId" clId="{F09538F5-5F2D-4544-AE24-0181C05AADB9}" dt="2025-11-18T23:43:44.584" v="279" actId="478"/>
          <ac:picMkLst>
            <pc:docMk/>
            <pc:sldMk cId="2386611368" sldId="256"/>
            <ac:picMk id="16" creationId="{EA0216CF-A875-5362-7552-104D3F6487AD}"/>
          </ac:picMkLst>
        </pc:picChg>
        <pc:picChg chg="mod ord">
          <ac:chgData name="Travis Brenden" userId="8ab0337c987601a0" providerId="LiveId" clId="{F09538F5-5F2D-4544-AE24-0181C05AADB9}" dt="2025-11-17T17:28:01.490" v="172" actId="962"/>
          <ac:picMkLst>
            <pc:docMk/>
            <pc:sldMk cId="2386611368" sldId="256"/>
            <ac:picMk id="17" creationId="{5C030E96-ECC1-38D7-9947-804850CBC1D2}"/>
          </ac:picMkLst>
        </pc:picChg>
        <pc:picChg chg="mod ord">
          <ac:chgData name="Travis Brenden" userId="8ab0337c987601a0" providerId="LiveId" clId="{F09538F5-5F2D-4544-AE24-0181C05AADB9}" dt="2025-11-17T17:28:15.792" v="174" actId="962"/>
          <ac:picMkLst>
            <pc:docMk/>
            <pc:sldMk cId="2386611368" sldId="256"/>
            <ac:picMk id="18" creationId="{222D1F8E-2BE3-B8A4-408C-DA32814D1FD1}"/>
          </ac:picMkLst>
        </pc:picChg>
        <pc:picChg chg="mod ord">
          <ac:chgData name="Travis Brenden" userId="8ab0337c987601a0" providerId="LiveId" clId="{F09538F5-5F2D-4544-AE24-0181C05AADB9}" dt="2025-11-17T17:28:29.794" v="176" actId="962"/>
          <ac:picMkLst>
            <pc:docMk/>
            <pc:sldMk cId="2386611368" sldId="256"/>
            <ac:picMk id="19" creationId="{D703C46E-0C8C-39D9-8423-89D446B26C57}"/>
          </ac:picMkLst>
        </pc:picChg>
        <pc:picChg chg="del mod ord">
          <ac:chgData name="Travis Brenden" userId="8ab0337c987601a0" providerId="LiveId" clId="{F09538F5-5F2D-4544-AE24-0181C05AADB9}" dt="2025-11-18T23:41:02.370" v="254" actId="478"/>
          <ac:picMkLst>
            <pc:docMk/>
            <pc:sldMk cId="2386611368" sldId="256"/>
            <ac:picMk id="20" creationId="{FEF8DDF8-3EB9-6F82-17CB-3E00FD431682}"/>
          </ac:picMkLst>
        </pc:picChg>
        <pc:picChg chg="mod ord">
          <ac:chgData name="Travis Brenden" userId="8ab0337c987601a0" providerId="LiveId" clId="{F09538F5-5F2D-4544-AE24-0181C05AADB9}" dt="2025-11-17T17:28:59.298" v="180" actId="962"/>
          <ac:picMkLst>
            <pc:docMk/>
            <pc:sldMk cId="2386611368" sldId="256"/>
            <ac:picMk id="21" creationId="{B17E5E0B-09FC-DA9C-E04E-CE6050355DA9}"/>
          </ac:picMkLst>
        </pc:picChg>
        <pc:picChg chg="mod ord">
          <ac:chgData name="Travis Brenden" userId="8ab0337c987601a0" providerId="LiveId" clId="{F09538F5-5F2D-4544-AE24-0181C05AADB9}" dt="2025-11-17T17:29:22.729" v="182" actId="962"/>
          <ac:picMkLst>
            <pc:docMk/>
            <pc:sldMk cId="2386611368" sldId="256"/>
            <ac:picMk id="22" creationId="{88268182-0A86-A8F8-3FDF-16AA65FBCD10}"/>
          </ac:picMkLst>
        </pc:picChg>
        <pc:picChg chg="mod ord">
          <ac:chgData name="Travis Brenden" userId="8ab0337c987601a0" providerId="LiveId" clId="{F09538F5-5F2D-4544-AE24-0181C05AADB9}" dt="2025-11-17T17:29:36.709" v="184" actId="962"/>
          <ac:picMkLst>
            <pc:docMk/>
            <pc:sldMk cId="2386611368" sldId="256"/>
            <ac:picMk id="23" creationId="{5410804E-609F-6744-D3B9-1ADA6CE26DC0}"/>
          </ac:picMkLst>
        </pc:picChg>
        <pc:picChg chg="mod ord">
          <ac:chgData name="Travis Brenden" userId="8ab0337c987601a0" providerId="LiveId" clId="{F09538F5-5F2D-4544-AE24-0181C05AADB9}" dt="2025-11-17T17:29:49.986" v="186" actId="962"/>
          <ac:picMkLst>
            <pc:docMk/>
            <pc:sldMk cId="2386611368" sldId="256"/>
            <ac:picMk id="24" creationId="{0848605F-25F5-5947-5F91-649E8582E05E}"/>
          </ac:picMkLst>
        </pc:picChg>
        <pc:picChg chg="mod">
          <ac:chgData name="Travis Brenden" userId="8ab0337c987601a0" providerId="LiveId" clId="{F09538F5-5F2D-4544-AE24-0181C05AADB9}" dt="2025-11-17T17:26:32.921" v="164" actId="962"/>
          <ac:picMkLst>
            <pc:docMk/>
            <pc:sldMk cId="2386611368" sldId="256"/>
            <ac:picMk id="36" creationId="{A2413569-EB3A-8752-BFDC-3D57D04B18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9ABF4-815E-4FF7-AE35-9862CD67BEA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5063" y="1200150"/>
            <a:ext cx="25050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BFFD0-D41F-49CD-8D15-A1D63D5F1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7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BFFD0-D41F-49CD-8D15-A1D63D5F17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2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5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2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3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8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4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8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5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E74A82-AC17-4FAB-9973-0B656E37E0DA}" type="datetimeFigureOut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0FD22-74FC-4367-A4DE-DC97F6091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hyperlink" Target="https://doi.org/10.1139/cjfas-2024-0248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fficial wordmark of Michigan State University ">
            <a:extLst>
              <a:ext uri="{FF2B5EF4-FFF2-40B4-BE49-F238E27FC236}">
                <a16:creationId xmlns:a16="http://schemas.microsoft.com/office/drawing/2014/main" id="{D64DD189-8F82-B12B-67AC-77858997D7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4" y="329693"/>
            <a:ext cx="1379220" cy="293370"/>
          </a:xfrm>
          <a:prstGeom prst="rect">
            <a:avLst/>
          </a:prstGeom>
        </p:spPr>
      </p:pic>
      <p:pic>
        <p:nvPicPr>
          <p:cNvPr id="4" name="Picture 3" descr="Spartan Helmet logo of Michigan State University">
            <a:extLst>
              <a:ext uri="{FF2B5EF4-FFF2-40B4-BE49-F238E27FC236}">
                <a16:creationId xmlns:a16="http://schemas.microsoft.com/office/drawing/2014/main" id="{49A82F6A-384E-88EE-3433-2DF13941A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01" y="176976"/>
            <a:ext cx="517525" cy="598805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93095E56-2B20-EDAD-8CD0-E4B66AA80051}"/>
              </a:ext>
            </a:extLst>
          </p:cNvPr>
          <p:cNvSpPr txBox="1">
            <a:spLocks/>
          </p:cNvSpPr>
          <p:nvPr/>
        </p:nvSpPr>
        <p:spPr bwMode="auto">
          <a:xfrm>
            <a:off x="1524259" y="76834"/>
            <a:ext cx="4723882" cy="7694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buNone/>
            </a:pP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Quantitative Fisheries Center (QFC)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Completed Project Briefing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D8508D-6164-4416-04EA-A1BDC90E07B5}"/>
              </a:ext>
            </a:extLst>
          </p:cNvPr>
          <p:cNvSpPr/>
          <p:nvPr/>
        </p:nvSpPr>
        <p:spPr>
          <a:xfrm>
            <a:off x="309932" y="894157"/>
            <a:ext cx="7165045" cy="666750"/>
          </a:xfrm>
          <a:prstGeom prst="roundRect">
            <a:avLst/>
          </a:prstGeom>
          <a:solidFill>
            <a:srgbClr val="1845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Indirect Estimation of Contact Selectivity for Gillnets Using Hierarchical Models</a:t>
            </a:r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A384B5F-AB89-B485-6955-93542D519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0253"/>
              </p:ext>
            </p:extLst>
          </p:nvPr>
        </p:nvGraphicFramePr>
        <p:xfrm>
          <a:off x="465678" y="1704740"/>
          <a:ext cx="5291444" cy="9994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44946">
                  <a:extLst>
                    <a:ext uri="{9D8B030D-6E8A-4147-A177-3AD203B41FA5}">
                      <a16:colId xmlns:a16="http://schemas.microsoft.com/office/drawing/2014/main" val="2414737120"/>
                    </a:ext>
                  </a:extLst>
                </a:gridCol>
                <a:gridCol w="3746498">
                  <a:extLst>
                    <a:ext uri="{9D8B030D-6E8A-4147-A177-3AD203B41FA5}">
                      <a16:colId xmlns:a16="http://schemas.microsoft.com/office/drawing/2014/main" val="5965341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</a:rPr>
                        <a:t>Project Lead: 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Matt Faust (QFC PhD Student)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4492772"/>
                  </a:ext>
                </a:extLst>
              </a:tr>
              <a:tr h="6049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</a:rPr>
                        <a:t>Contact info:  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matthew.faust@dnr.ohio.gov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67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</a:rPr>
                        <a:t>QFC Collaborators: 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Chris Cahill, Travis Brenden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2837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</a:rPr>
                        <a:t>Funding Agency: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QFC Base Funds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6354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</a:rPr>
                        <a:t>Active Dates: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2020 – 2025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5923621"/>
                  </a:ext>
                </a:extLst>
              </a:tr>
            </a:tbl>
          </a:graphicData>
        </a:graphic>
      </p:graphicFrame>
      <p:pic>
        <p:nvPicPr>
          <p:cNvPr id="3" name="Picture 2" descr="A single Lake Erie walleye captured by gillnet being pulled into an Ohio Department of Natural Resources research vessel">
            <a:extLst>
              <a:ext uri="{FF2B5EF4-FFF2-40B4-BE49-F238E27FC236}">
                <a16:creationId xmlns:a16="http://schemas.microsoft.com/office/drawing/2014/main" id="{5444FD58-C360-1F52-337C-6B324DCCD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150" y="1620740"/>
            <a:ext cx="1445051" cy="999490"/>
          </a:xfrm>
          <a:prstGeom prst="rect">
            <a:avLst/>
          </a:prstGeom>
        </p:spPr>
      </p:pic>
      <p:pic>
        <p:nvPicPr>
          <p:cNvPr id="2" name="Picture 1" descr="Multiple Lake Erie walleye captured by gillnet on board an Ohio Department of Natural Resources research vessel">
            <a:extLst>
              <a:ext uri="{FF2B5EF4-FFF2-40B4-BE49-F238E27FC236}">
                <a16:creationId xmlns:a16="http://schemas.microsoft.com/office/drawing/2014/main" id="{B7713888-403A-2339-D59D-842DC2FEF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123" y="1618208"/>
            <a:ext cx="1269853" cy="1015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347BC4-64EA-C252-F500-E643F8778099}"/>
              </a:ext>
            </a:extLst>
          </p:cNvPr>
          <p:cNvSpPr txBox="1"/>
          <p:nvPr/>
        </p:nvSpPr>
        <p:spPr>
          <a:xfrm>
            <a:off x="4349998" y="2611740"/>
            <a:ext cx="3339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Caption: Gill-net captured Lake Erie walleye. Credit: Ohio Division of Wildlife 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D367328-1652-CC83-9353-89D63CD2A1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06069"/>
              </p:ext>
            </p:extLst>
          </p:nvPr>
        </p:nvGraphicFramePr>
        <p:xfrm>
          <a:off x="63798" y="2910498"/>
          <a:ext cx="7642766" cy="62762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0886">
                  <a:extLst>
                    <a:ext uri="{9D8B030D-6E8A-4147-A177-3AD203B41FA5}">
                      <a16:colId xmlns:a16="http://schemas.microsoft.com/office/drawing/2014/main" val="3986612512"/>
                    </a:ext>
                  </a:extLst>
                </a:gridCol>
                <a:gridCol w="3648684">
                  <a:extLst>
                    <a:ext uri="{9D8B030D-6E8A-4147-A177-3AD203B41FA5}">
                      <a16:colId xmlns:a16="http://schemas.microsoft.com/office/drawing/2014/main" val="3119207755"/>
                    </a:ext>
                  </a:extLst>
                </a:gridCol>
                <a:gridCol w="2883196">
                  <a:extLst>
                    <a:ext uri="{9D8B030D-6E8A-4147-A177-3AD203B41FA5}">
                      <a16:colId xmlns:a16="http://schemas.microsoft.com/office/drawing/2014/main" val="79526356"/>
                    </a:ext>
                  </a:extLst>
                </a:gridCol>
              </a:tblGrid>
              <a:tr h="466923">
                <a:tc>
                  <a:txBody>
                    <a:bodyPr/>
                    <a:lstStyle/>
                    <a:p>
                      <a:pPr marL="0" marR="0" lvl="0" indent="0" algn="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</a:rPr>
                        <a:t>Goal: 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</a:rPr>
                        <a:t>Evaluate the feasibility of using a hierarchical modeling framework to account for net-specific deviations in indirect estimation of contact selectivity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0292"/>
                  </a:ext>
                </a:extLst>
              </a:tr>
              <a:tr h="840461">
                <a:tc>
                  <a:txBody>
                    <a:bodyPr/>
                    <a:lstStyle/>
                    <a:p>
                      <a:pPr algn="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</a:rPr>
                        <a:t>Objectives: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6538" lvl="0" indent="-236538">
                        <a:buFont typeface="+mj-lt"/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</a:rPr>
                        <a:t>Compare selectivity estimates resulting from pooled and hierarchical approaches with data from two standardized experimental gill net configurations</a:t>
                      </a:r>
                    </a:p>
                    <a:p>
                      <a:pPr marL="236538" lvl="0" indent="-236538">
                        <a:buFont typeface="+mj-lt"/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</a:rPr>
                        <a:t>Quantify the extent that selectivity parameters for experimental gill nets were spatially correlated using the best fitting models from Objective 1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347375"/>
                  </a:ext>
                </a:extLst>
              </a:tr>
              <a:tr h="840461">
                <a:tc>
                  <a:txBody>
                    <a:bodyPr/>
                    <a:lstStyle/>
                    <a:p>
                      <a:pPr marL="0" marR="0" lvl="0" indent="0" algn="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</a:rPr>
                        <a:t>Management Implications: 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algn="r"/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</a:rPr>
                        <a:t>Contact selectivity is traditionally estimated by pooling catches among multiple net sets and/or years, which may obscure mask variation in among-set selectivity. Hierarchical models allow such variation to be explicitly accounted for during model estimation and explore possible drivers (e.g. spatial autocorrelation) in among-set contact selectivities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126698"/>
                  </a:ext>
                </a:extLst>
              </a:tr>
              <a:tr h="1586689">
                <a:tc>
                  <a:txBody>
                    <a:bodyPr/>
                    <a:lstStyle/>
                    <a:p>
                      <a:pPr algn="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</a:rPr>
                        <a:t>Methods: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Fit pooled and hierarchical contact selectivity models to walleye catch data from two gillnet configurations used on Lake Erie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Hierarchical models differed in the assumed underlying selectivity function as well as what parameters were modeled as random effects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After identifying best-performing models, spatial autocorrelation in net-specific random effects was assessed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  <a:p>
                      <a:pPr marL="57150" indent="0"/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070003"/>
                  </a:ext>
                </a:extLst>
              </a:tr>
              <a:tr h="1653763">
                <a:tc>
                  <a:txBody>
                    <a:bodyPr/>
                    <a:lstStyle/>
                    <a:p>
                      <a:pPr marL="0" marR="0" lvl="0" indent="0" algn="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</a:rPr>
                        <a:t>Key Findings: 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algn="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Hierarchical models were more supported than traditional pooled approaches for both gillnet configurations.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Binormal selectivity functions were more supported than other evaluated functions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Hierarchical models that accounted for spatial autocorrelation were difficult to estimate, but models that converged has low spatial range suggesting weak autocorrelation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297782"/>
                  </a:ext>
                </a:extLst>
              </a:tr>
              <a:tr h="653692">
                <a:tc>
                  <a:txBody>
                    <a:bodyPr/>
                    <a:lstStyle/>
                    <a:p>
                      <a:pPr algn="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</a:rPr>
                        <a:t>Deliverables: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</a:rPr>
                        <a:t>Faust, M.D., C.L. Cahill, and T.O. Brenden. 2025. Indirect estimation of contact selectivity for gillnets using hierarchical models. Canadian Journal of Fisheries and Aquatic Sciences 82:1-14. </a:t>
                      </a:r>
                      <a:r>
                        <a:rPr lang="en-US" sz="1200" b="0" u="sng" kern="1200" dirty="0">
                          <a:solidFill>
                            <a:schemeClr val="tx1"/>
                          </a:solidFill>
                          <a:effectLst/>
                          <a:hlinkClick r:id="rId7"/>
                        </a:rPr>
                        <a:t>Download manuscript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891246"/>
                  </a:ext>
                </a:extLst>
              </a:tr>
            </a:tbl>
          </a:graphicData>
        </a:graphic>
      </p:graphicFrame>
      <p:pic>
        <p:nvPicPr>
          <p:cNvPr id="36" name="Picture 35" descr="Example of contact selectivities   estimated from walleye gillnet catch data using hierarchical models.  Black line is the population-averaged aggregate selectivity.  Gray lines are net-specific aggregate selectivities from gillnets deployed over a 5-year period.">
            <a:extLst>
              <a:ext uri="{FF2B5EF4-FFF2-40B4-BE49-F238E27FC236}">
                <a16:creationId xmlns:a16="http://schemas.microsoft.com/office/drawing/2014/main" id="{A2413569-EB3A-8752-BFDC-3D57D04B18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956" y="5166616"/>
            <a:ext cx="2622770" cy="2289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1502E5-6B96-C2B1-B08F-F2AE7CBD43A7}"/>
              </a:ext>
            </a:extLst>
          </p:cNvPr>
          <p:cNvSpPr txBox="1"/>
          <p:nvPr/>
        </p:nvSpPr>
        <p:spPr>
          <a:xfrm>
            <a:off x="4987782" y="7367621"/>
            <a:ext cx="273534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/>
            <a:r>
              <a:rPr lang="en-US" sz="1000" i="1" dirty="0"/>
              <a:t>Caption: Example of contact selectivities   estimated from walleye gillnet catch data using hierarchical models.  Black line is the population-averaged aggregate selectivity.  Gray lines are net-specific aggregate selectivities from gillnets deployed over a 5-year period.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FD757FAF-09C4-D7CC-9AA2-7592F40A01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947206" y="9133336"/>
            <a:ext cx="4046220" cy="294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buNone/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QFC Supporting Partners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Official Wordmark/Helmet Combo of Michigan State University">
            <a:extLst>
              <a:ext uri="{FF2B5EF4-FFF2-40B4-BE49-F238E27FC236}">
                <a16:creationId xmlns:a16="http://schemas.microsoft.com/office/drawing/2014/main" id="{8CACAA3B-92BF-2AAC-0074-C8C8A67C16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416645"/>
            <a:ext cx="774700" cy="530225"/>
          </a:xfrm>
          <a:prstGeom prst="rect">
            <a:avLst/>
          </a:prstGeom>
          <a:noFill/>
        </p:spPr>
      </p:pic>
      <p:pic>
        <p:nvPicPr>
          <p:cNvPr id="13" name="Picture 12" descr="Logo of the Michigan Department of Natural Resources">
            <a:extLst>
              <a:ext uri="{FF2B5EF4-FFF2-40B4-BE49-F238E27FC236}">
                <a16:creationId xmlns:a16="http://schemas.microsoft.com/office/drawing/2014/main" id="{A67A8DC1-7FF2-4FA2-4909-74026696AD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6" y="9423946"/>
            <a:ext cx="548640" cy="548640"/>
          </a:xfrm>
          <a:prstGeom prst="rect">
            <a:avLst/>
          </a:prstGeom>
        </p:spPr>
      </p:pic>
      <p:pic>
        <p:nvPicPr>
          <p:cNvPr id="11" name="Picture 10" descr="Logo of the Great Lakes Fishery Commission">
            <a:extLst>
              <a:ext uri="{FF2B5EF4-FFF2-40B4-BE49-F238E27FC236}">
                <a16:creationId xmlns:a16="http://schemas.microsoft.com/office/drawing/2014/main" id="{F477BAA6-B89B-FE89-A4C4-C8CF0628A4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2206" y="9424810"/>
            <a:ext cx="548640" cy="548640"/>
          </a:xfrm>
          <a:prstGeom prst="rect">
            <a:avLst/>
          </a:prstGeom>
        </p:spPr>
      </p:pic>
      <p:pic>
        <p:nvPicPr>
          <p:cNvPr id="17" name="Picture 16" descr="Logo of the Minnesota Department of Natural Resources">
            <a:extLst>
              <a:ext uri="{FF2B5EF4-FFF2-40B4-BE49-F238E27FC236}">
                <a16:creationId xmlns:a16="http://schemas.microsoft.com/office/drawing/2014/main" id="{5C030E96-ECC1-38D7-9947-804850CBC1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9431885"/>
            <a:ext cx="905510" cy="495300"/>
          </a:xfrm>
          <a:prstGeom prst="rect">
            <a:avLst/>
          </a:prstGeom>
          <a:noFill/>
        </p:spPr>
      </p:pic>
      <p:pic>
        <p:nvPicPr>
          <p:cNvPr id="18" name="Picture 17" descr="Logo of the Ohio Department of Natural Resources">
            <a:extLst>
              <a:ext uri="{FF2B5EF4-FFF2-40B4-BE49-F238E27FC236}">
                <a16:creationId xmlns:a16="http://schemas.microsoft.com/office/drawing/2014/main" id="{222D1F8E-2BE3-B8A4-408C-DA32814D1F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1" y="9430614"/>
            <a:ext cx="525780" cy="525780"/>
          </a:xfrm>
          <a:prstGeom prst="rect">
            <a:avLst/>
          </a:prstGeom>
          <a:noFill/>
        </p:spPr>
      </p:pic>
      <p:pic>
        <p:nvPicPr>
          <p:cNvPr id="19" name="Picture 18" descr="Logo of the Wisconsin Department of Natural Resources">
            <a:extLst>
              <a:ext uri="{FF2B5EF4-FFF2-40B4-BE49-F238E27FC236}">
                <a16:creationId xmlns:a16="http://schemas.microsoft.com/office/drawing/2014/main" id="{D703C46E-0C8C-39D9-8423-89D446B26C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1" y="9433154"/>
            <a:ext cx="530225" cy="530225"/>
          </a:xfrm>
          <a:prstGeom prst="rect">
            <a:avLst/>
          </a:prstGeom>
          <a:noFill/>
        </p:spPr>
      </p:pic>
      <p:pic>
        <p:nvPicPr>
          <p:cNvPr id="9" name="Picture 8" descr="Logo of the Pennsylvania Fish and Boat Commission">
            <a:extLst>
              <a:ext uri="{FF2B5EF4-FFF2-40B4-BE49-F238E27FC236}">
                <a16:creationId xmlns:a16="http://schemas.microsoft.com/office/drawing/2014/main" id="{FD104382-44D5-DB31-48BE-16C3DFE33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rcRect l="12938" r="13881"/>
          <a:stretch>
            <a:fillRect/>
          </a:stretch>
        </p:blipFill>
        <p:spPr>
          <a:xfrm>
            <a:off x="4118223" y="9413343"/>
            <a:ext cx="520193" cy="594360"/>
          </a:xfrm>
          <a:prstGeom prst="rect">
            <a:avLst/>
          </a:prstGeom>
        </p:spPr>
      </p:pic>
      <p:pic>
        <p:nvPicPr>
          <p:cNvPr id="21" name="Picture 20" descr="Logo of the Illinois Department of Natural Resources">
            <a:extLst>
              <a:ext uri="{FF2B5EF4-FFF2-40B4-BE49-F238E27FC236}">
                <a16:creationId xmlns:a16="http://schemas.microsoft.com/office/drawing/2014/main" id="{B17E5E0B-09FC-DA9C-E04E-CE6050355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03" y="9450296"/>
            <a:ext cx="916926" cy="502920"/>
          </a:xfrm>
          <a:prstGeom prst="rect">
            <a:avLst/>
          </a:prstGeom>
          <a:noFill/>
        </p:spPr>
      </p:pic>
      <p:pic>
        <p:nvPicPr>
          <p:cNvPr id="22" name="Picture 21" descr="Logo of the New York State Deparment of Environmental Conservation">
            <a:extLst>
              <a:ext uri="{FF2B5EF4-FFF2-40B4-BE49-F238E27FC236}">
                <a16:creationId xmlns:a16="http://schemas.microsoft.com/office/drawing/2014/main" id="{88268182-0A86-A8F8-3FDF-16AA65FBCD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9438554"/>
            <a:ext cx="530225" cy="530225"/>
          </a:xfrm>
          <a:prstGeom prst="rect">
            <a:avLst/>
          </a:prstGeom>
          <a:noFill/>
        </p:spPr>
      </p:pic>
      <p:pic>
        <p:nvPicPr>
          <p:cNvPr id="23" name="Picture 22" descr="Logo of the Great Lakes Indian Fish and Wildlife Commission">
            <a:extLst>
              <a:ext uri="{FF2B5EF4-FFF2-40B4-BE49-F238E27FC236}">
                <a16:creationId xmlns:a16="http://schemas.microsoft.com/office/drawing/2014/main" id="{5410804E-609F-6744-D3B9-1ADA6CE26D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1" y="9404899"/>
            <a:ext cx="601980" cy="601980"/>
          </a:xfrm>
          <a:prstGeom prst="rect">
            <a:avLst/>
          </a:prstGeom>
          <a:noFill/>
        </p:spPr>
      </p:pic>
      <p:pic>
        <p:nvPicPr>
          <p:cNvPr id="24" name="Picture 23" descr="Logo of the Ontario Ministry of Natural Resources">
            <a:extLst>
              <a:ext uri="{FF2B5EF4-FFF2-40B4-BE49-F238E27FC236}">
                <a16:creationId xmlns:a16="http://schemas.microsoft.com/office/drawing/2014/main" id="{0848605F-25F5-5947-5F91-649E8582E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1" y="9424265"/>
            <a:ext cx="911225" cy="530225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889075-536C-E1F3-4FC8-9C951A2D1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676" y="22860"/>
            <a:ext cx="7747000" cy="10012680"/>
          </a:xfrm>
          <a:prstGeom prst="rect">
            <a:avLst/>
          </a:prstGeom>
          <a:noFill/>
          <a:ln w="57150">
            <a:solidFill>
              <a:srgbClr val="18453B"/>
            </a:solidFill>
          </a:ln>
          <a:effectLst>
            <a:innerShdw blurRad="114300">
              <a:prstClr val="black"/>
            </a:inn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11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F261CCBE9C64AB094B5E00014E60D" ma:contentTypeVersion="18" ma:contentTypeDescription="Create a new document." ma:contentTypeScope="" ma:versionID="646182abd62a3985f0f19df395ba618f">
  <xsd:schema xmlns:xsd="http://www.w3.org/2001/XMLSchema" xmlns:xs="http://www.w3.org/2001/XMLSchema" xmlns:p="http://schemas.microsoft.com/office/2006/metadata/properties" xmlns:ns2="9409f0e5-2b9e-47f2-90e0-3ea5ffa6bd98" xmlns:ns3="ae1d7975-ef6e-42df-9d49-ebdd19403660" targetNamespace="http://schemas.microsoft.com/office/2006/metadata/properties" ma:root="true" ma:fieldsID="3199f6c6c4a651be88bd97a6ffda2ee4" ns2:_="" ns3:_="">
    <xsd:import namespace="9409f0e5-2b9e-47f2-90e0-3ea5ffa6bd98"/>
    <xsd:import namespace="ae1d7975-ef6e-42df-9d49-ebdd1940366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9f0e5-2b9e-47f2-90e0-3ea5ffa6bd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a92d384-3284-4b7a-9267-3bd72c253f16}" ma:internalName="TaxCatchAll" ma:showField="CatchAllData" ma:web="9409f0e5-2b9e-47f2-90e0-3ea5ffa6bd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d7975-ef6e-42df-9d49-ebdd194036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1d7975-ef6e-42df-9d49-ebdd19403660">
      <Terms xmlns="http://schemas.microsoft.com/office/infopath/2007/PartnerControls"/>
    </lcf76f155ced4ddcb4097134ff3c332f>
    <TaxCatchAll xmlns="9409f0e5-2b9e-47f2-90e0-3ea5ffa6bd98" xsi:nil="true"/>
  </documentManagement>
</p:properties>
</file>

<file path=customXml/itemProps1.xml><?xml version="1.0" encoding="utf-8"?>
<ds:datastoreItem xmlns:ds="http://schemas.openxmlformats.org/officeDocument/2006/customXml" ds:itemID="{99505E7B-973A-45D7-AB81-6187A95E5C54}"/>
</file>

<file path=customXml/itemProps2.xml><?xml version="1.0" encoding="utf-8"?>
<ds:datastoreItem xmlns:ds="http://schemas.openxmlformats.org/officeDocument/2006/customXml" ds:itemID="{AF4995F2-119B-4A0C-915F-C0E3180B0297}"/>
</file>

<file path=customXml/itemProps3.xml><?xml version="1.0" encoding="utf-8"?>
<ds:datastoreItem xmlns:ds="http://schemas.openxmlformats.org/officeDocument/2006/customXml" ds:itemID="{F7D9FCE5-528F-43D8-8002-0709E0B266D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</TotalTime>
  <Words>386</Words>
  <Application>Microsoft Office PowerPoint</Application>
  <PresentationFormat>Custom</PresentationFormat>
  <Paragraphs>45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Travis Brenden</dc:creator>
  <cp:lastModifiedBy>Travis Brenden</cp:lastModifiedBy>
  <cp:revision>3</cp:revision>
  <cp:lastPrinted>2025-10-13T17:42:46Z</cp:lastPrinted>
  <dcterms:created xsi:type="dcterms:W3CDTF">2025-10-09T11:46:45Z</dcterms:created>
  <dcterms:modified xsi:type="dcterms:W3CDTF">2025-11-19T00:04:23Z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0x010100321F261CCBE9C64AB094B5E00014E60D</vt:lpwstr>
  </property>
</Properties>
</file>